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70" r:id="rId2"/>
    <p:sldId id="260" r:id="rId3"/>
    <p:sldId id="261" r:id="rId4"/>
    <p:sldId id="257" r:id="rId5"/>
    <p:sldId id="258" r:id="rId6"/>
    <p:sldId id="259" r:id="rId7"/>
    <p:sldId id="262" r:id="rId8"/>
    <p:sldId id="263" r:id="rId9"/>
    <p:sldId id="264" r:id="rId10"/>
    <p:sldId id="265" r:id="rId11"/>
    <p:sldId id="267" r:id="rId12"/>
    <p:sldId id="266" r:id="rId13"/>
    <p:sldId id="274" r:id="rId14"/>
    <p:sldId id="268" r:id="rId15"/>
    <p:sldId id="269" r:id="rId16"/>
    <p:sldId id="271" r:id="rId17"/>
    <p:sldId id="272" r:id="rId18"/>
    <p:sldId id="273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E6A27D-1736-474C-B65F-F504A12953D7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104BB5-3549-4FBB-A4DB-208CD7543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011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04BB5-3549-4FBB-A4DB-208CD7543D5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201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04BB5-3549-4FBB-A4DB-208CD7543D5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105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04BB5-3549-4FBB-A4DB-208CD7543D5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527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2742-0E6C-4A98-9166-4822058B98E1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C91F-D4B4-41D7-B2CB-B75B2FF3F7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2742-0E6C-4A98-9166-4822058B98E1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C91F-D4B4-41D7-B2CB-B75B2FF3F7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2742-0E6C-4A98-9166-4822058B98E1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C91F-D4B4-41D7-B2CB-B75B2FF3F7BF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2742-0E6C-4A98-9166-4822058B98E1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C91F-D4B4-41D7-B2CB-B75B2FF3F7B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2742-0E6C-4A98-9166-4822058B98E1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C91F-D4B4-41D7-B2CB-B75B2FF3F7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2742-0E6C-4A98-9166-4822058B98E1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C91F-D4B4-41D7-B2CB-B75B2FF3F7B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2742-0E6C-4A98-9166-4822058B98E1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C91F-D4B4-41D7-B2CB-B75B2FF3F7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2742-0E6C-4A98-9166-4822058B98E1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C91F-D4B4-41D7-B2CB-B75B2FF3F7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2742-0E6C-4A98-9166-4822058B98E1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C91F-D4B4-41D7-B2CB-B75B2FF3F7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2742-0E6C-4A98-9166-4822058B98E1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C91F-D4B4-41D7-B2CB-B75B2FF3F7BF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2742-0E6C-4A98-9166-4822058B98E1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C91F-D4B4-41D7-B2CB-B75B2FF3F7B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69E2742-0E6C-4A98-9166-4822058B98E1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8F4C91F-D4B4-41D7-B2CB-B75B2FF3F7B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11" Type="http://schemas.openxmlformats.org/officeDocument/2006/relationships/image" Target="../media/image7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1180728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Bahnschrift" pitchFamily="34" charset="0"/>
              </a:rPr>
              <a:t>АПРЕЛЬ –МЕСЯЦ ОХРАНЫ ТРУДА </a:t>
            </a:r>
            <a:br>
              <a:rPr lang="ru-RU" sz="3600" b="1" i="1" dirty="0" smtClean="0">
                <a:solidFill>
                  <a:srgbClr val="FF0000"/>
                </a:solidFill>
                <a:latin typeface="Bahnschrift" pitchFamily="34" charset="0"/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Bahnschrift" pitchFamily="34" charset="0"/>
              </a:rPr>
              <a:t>2021</a:t>
            </a:r>
            <a:endParaRPr lang="ru-RU" sz="3600" b="1" i="1" dirty="0">
              <a:solidFill>
                <a:srgbClr val="FF0000"/>
              </a:solidFill>
              <a:latin typeface="Bahnschrift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484785"/>
            <a:ext cx="8712968" cy="3312368"/>
          </a:xfrm>
        </p:spPr>
        <p:txBody>
          <a:bodyPr/>
          <a:lstStyle/>
          <a:p>
            <a:endParaRPr lang="ru-RU" b="1" i="1" dirty="0" smtClean="0">
              <a:solidFill>
                <a:srgbClr val="FF0000"/>
              </a:solidFill>
              <a:latin typeface="Bahnschrift"/>
              <a:ea typeface="Calibri"/>
              <a:cs typeface="Tahoma"/>
            </a:endParaRPr>
          </a:p>
          <a:p>
            <a:r>
              <a:rPr lang="ru-RU" sz="2800" b="1" i="1" dirty="0" smtClean="0">
                <a:solidFill>
                  <a:srgbClr val="7030A0"/>
                </a:solidFill>
                <a:latin typeface="Bahnschrift"/>
                <a:ea typeface="Calibri"/>
                <a:cs typeface="Tahoma"/>
              </a:rPr>
              <a:t>«ПРЕДВИДЕТЬ,  ПОДГОТОВИТЬСЯ И РЕАГИРОВАТЬ НА КРИЗИС — </a:t>
            </a:r>
            <a:r>
              <a:rPr lang="ru-RU" sz="2800" b="1" i="1" dirty="0">
                <a:solidFill>
                  <a:srgbClr val="7030A0"/>
                </a:solidFill>
                <a:latin typeface="Bahnschrift"/>
                <a:ea typeface="Calibri"/>
                <a:cs typeface="Tahoma"/>
              </a:rPr>
              <a:t>ИНВЕСТИРУЙТЕ СЕЙЧАС В НАДЕЖНЫЕ СИСТЕМЫ ОХРАНЫ ТРУДА» 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http://womanadvice.ru/sites/default/files/1/viral/2017-04-21_1925/ohrana_truda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590323"/>
            <a:ext cx="5184576" cy="3234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6468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52728"/>
          </a:xfrm>
        </p:spPr>
        <p:txBody>
          <a:bodyPr/>
          <a:lstStyle/>
          <a:p>
            <a:r>
              <a:rPr lang="ru-RU" sz="2800" b="1" i="1" dirty="0">
                <a:solidFill>
                  <a:srgbClr val="FF0000"/>
                </a:solidFill>
              </a:rPr>
              <a:t>Формирование личных навыков у уполномоченного по охране труда</a:t>
            </a:r>
            <a:r>
              <a:rPr lang="en-US" sz="2800" b="1" i="1" dirty="0">
                <a:solidFill>
                  <a:srgbClr val="FF0000"/>
                </a:solidFill>
                <a:latin typeface="Bahnschrift" pitchFamily="34" charset="0"/>
              </a:rPr>
              <a:t> (SOFT SKILLS)</a:t>
            </a:r>
            <a:r>
              <a:rPr lang="ru-RU" sz="2800" b="1" i="1" dirty="0">
                <a:solidFill>
                  <a:srgbClr val="FF0000"/>
                </a:solidFill>
                <a:latin typeface="Bahnschrift" pitchFamily="34" charset="0"/>
              </a:rPr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2564904"/>
            <a:ext cx="728086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Bahnschrift" pitchFamily="34" charset="0"/>
              </a:rPr>
              <a:t>Краткий  вывод :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i="1" dirty="0" smtClean="0">
                <a:solidFill>
                  <a:srgbClr val="0070C0"/>
                </a:solidFill>
                <a:latin typeface="Bahnschrift" pitchFamily="34" charset="0"/>
              </a:rPr>
              <a:t>Исполнитель должен осознавать свою ответственность и осуществлять самоконтроль при выполнении всех работ, влияющих на безопасность.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i="1" dirty="0" smtClean="0">
                <a:solidFill>
                  <a:srgbClr val="0070C0"/>
                </a:solidFill>
                <a:latin typeface="Bahnschrift" pitchFamily="34" charset="0"/>
              </a:rPr>
              <a:t>Только исполнитель отвечает за безопасность</a:t>
            </a:r>
            <a:r>
              <a:rPr lang="ru-RU" i="1" dirty="0" smtClean="0">
                <a:solidFill>
                  <a:srgbClr val="0070C0"/>
                </a:solidFill>
              </a:rPr>
              <a:t>!</a:t>
            </a:r>
            <a:endParaRPr lang="ru-RU" i="1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Bahnschrift" pitchFamily="34" charset="0"/>
              </a:rPr>
              <a:t> </a:t>
            </a:r>
            <a:endParaRPr lang="ru-RU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445224"/>
            <a:ext cx="1524000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556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52728"/>
          </a:xfrm>
        </p:spPr>
        <p:txBody>
          <a:bodyPr/>
          <a:lstStyle/>
          <a:p>
            <a:r>
              <a:rPr lang="ru-RU" sz="2800" b="1" i="1" dirty="0">
                <a:solidFill>
                  <a:srgbClr val="FF0000"/>
                </a:solidFill>
              </a:rPr>
              <a:t>Формирование личных навыков у уполномоченного по охране труда</a:t>
            </a:r>
            <a:r>
              <a:rPr lang="en-US" sz="2800" b="1" i="1" dirty="0">
                <a:solidFill>
                  <a:srgbClr val="FF0000"/>
                </a:solidFill>
                <a:latin typeface="Bahnschrift" pitchFamily="34" charset="0"/>
              </a:rPr>
              <a:t> (SOFT SKILLS)</a:t>
            </a:r>
            <a:r>
              <a:rPr lang="ru-RU" sz="2800" b="1" i="1" dirty="0">
                <a:solidFill>
                  <a:srgbClr val="FF0000"/>
                </a:solidFill>
                <a:latin typeface="Bahnschrift" pitchFamily="34" charset="0"/>
              </a:rPr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2564904"/>
            <a:ext cx="728086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Bahnschrift" pitchFamily="34" charset="0"/>
              </a:rPr>
              <a:t>Краткий  вывод :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i="1" dirty="0" smtClean="0">
                <a:solidFill>
                  <a:srgbClr val="0070C0"/>
                </a:solidFill>
                <a:latin typeface="Bahnschrift" pitchFamily="34" charset="0"/>
              </a:rPr>
              <a:t>Исполнитель должен осознавать свою ответственность и осуществлять самоконтроль при выполнении всех работ, влияющих на безопасность.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i="1" dirty="0" smtClean="0">
                <a:solidFill>
                  <a:srgbClr val="0070C0"/>
                </a:solidFill>
                <a:latin typeface="Bahnschrift" pitchFamily="34" charset="0"/>
              </a:rPr>
              <a:t>Только исполнитель отвечает за безопасность</a:t>
            </a:r>
            <a:r>
              <a:rPr lang="ru-RU" i="1" dirty="0" smtClean="0">
                <a:solidFill>
                  <a:srgbClr val="0070C0"/>
                </a:solidFill>
              </a:rPr>
              <a:t>!</a:t>
            </a:r>
            <a:endParaRPr lang="ru-RU" i="1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Bahnschrift" pitchFamily="34" charset="0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445224"/>
            <a:ext cx="1524000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8458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>
                <a:solidFill>
                  <a:srgbClr val="FF0000"/>
                </a:solidFill>
              </a:rPr>
              <a:t>Формирование личных навыков у уполномоченного по охране труда</a:t>
            </a:r>
            <a:r>
              <a:rPr lang="en-US" sz="2800" b="1" i="1" dirty="0">
                <a:solidFill>
                  <a:srgbClr val="FF0000"/>
                </a:solidFill>
                <a:latin typeface="Bahnschrift" pitchFamily="34" charset="0"/>
              </a:rPr>
              <a:t> (SOFT SKILLS)</a:t>
            </a:r>
            <a:r>
              <a:rPr lang="ru-RU" sz="2800" b="1" i="1" dirty="0">
                <a:solidFill>
                  <a:srgbClr val="FF0000"/>
                </a:solidFill>
                <a:latin typeface="Bahnschrift" pitchFamily="34" charset="0"/>
              </a:rPr>
              <a:t> 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 flipH="1">
            <a:off x="3257853" y="2062016"/>
            <a:ext cx="5760640" cy="482453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ВНЕ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6192180" y="6453336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 flipH="1">
            <a:off x="3563888" y="3025504"/>
            <a:ext cx="5230295" cy="3861048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ПРЯМОЕ ВЛИЯНИЕ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 flipH="1">
            <a:off x="3563888" y="4113658"/>
            <a:ext cx="5112568" cy="251395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ПРЯМОЕ ВЛИЯНИЕ</a:t>
            </a:r>
          </a:p>
        </p:txBody>
      </p:sp>
      <p:sp>
        <p:nvSpPr>
          <p:cNvPr id="8" name="Овал 7"/>
          <p:cNvSpPr/>
          <p:nvPr/>
        </p:nvSpPr>
        <p:spPr>
          <a:xfrm flipH="1">
            <a:off x="4283968" y="5522830"/>
            <a:ext cx="3920648" cy="136372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393256" y="5883984"/>
            <a:ext cx="1571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  <a:latin typeface="Bahnschrift" pitchFamily="34" charset="0"/>
              </a:rPr>
              <a:t>СВОЙ КОНТРОЛЬ</a:t>
            </a:r>
            <a:endParaRPr lang="ru-RU" b="1" i="1" dirty="0">
              <a:solidFill>
                <a:srgbClr val="0070C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10431" y="3501008"/>
            <a:ext cx="2414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НЕ ПРЯМОЕ  ВЛИЯНИЕ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88024" y="2497480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</a:rPr>
              <a:t>ВНЕ ЗОНЫ ВЛИЯНИЯ 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971600" y="2384884"/>
            <a:ext cx="2088232" cy="360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539552" y="2852936"/>
            <a:ext cx="3960440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251520" y="3950768"/>
            <a:ext cx="4248472" cy="1085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899592" y="5370637"/>
            <a:ext cx="3240360" cy="74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547664" y="6309320"/>
            <a:ext cx="35627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971600" y="2015552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Bahnschrift" pitchFamily="34" charset="0"/>
              </a:rPr>
              <a:t>КАК  ВЛИЯЮТ </a:t>
            </a:r>
            <a:endParaRPr lang="ru-RU" sz="20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7504" y="2574423"/>
            <a:ext cx="4513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solidFill>
                  <a:schemeClr val="accent5">
                    <a:lumMod val="50000"/>
                  </a:schemeClr>
                </a:solidFill>
                <a:latin typeface="Bahnschrift" pitchFamily="34" charset="0"/>
              </a:rPr>
              <a:t>НЕТ КОНТРОЛЯ, НЕТ ВЛИЯНИЯ НА СИТУАЦИЮ</a:t>
            </a:r>
            <a:endParaRPr lang="ru-RU" sz="1400" b="1" i="1" dirty="0">
              <a:solidFill>
                <a:schemeClr val="accent5">
                  <a:lumMod val="50000"/>
                </a:schemeClr>
              </a:solidFill>
              <a:latin typeface="Bahnschrift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51016" y="3162722"/>
            <a:ext cx="41764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</a:rPr>
              <a:t>Нет доступа к людям, принимающим решение .Влияю, действуя, через других лиц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4283968" y="4059362"/>
            <a:ext cx="72008" cy="542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94432" y="4798869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Bahnschrift" pitchFamily="34" charset="0"/>
              </a:rPr>
              <a:t>Есть доступ к людям, принимающим </a:t>
            </a:r>
          </a:p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Bahnschrift" pitchFamily="34" charset="0"/>
              </a:rPr>
              <a:t> решение.</a:t>
            </a:r>
            <a:endParaRPr lang="ru-RU" b="1" i="1" dirty="0">
              <a:solidFill>
                <a:schemeClr val="accent6">
                  <a:lumMod val="75000"/>
                </a:schemeClr>
              </a:solidFill>
              <a:latin typeface="Bahnschrift" pitchFamily="34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4139952" y="5407930"/>
            <a:ext cx="0" cy="1515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899592" y="5370637"/>
            <a:ext cx="3456384" cy="74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107504" y="5901944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Bahnschrift" pitchFamily="34" charset="0"/>
              </a:rPr>
              <a:t>Влияю собственным примером</a:t>
            </a:r>
            <a:endParaRPr lang="ru-RU" i="1" dirty="0">
              <a:solidFill>
                <a:schemeClr val="accent2">
                  <a:lumMod val="50000"/>
                </a:schemeClr>
              </a:solidFill>
              <a:latin typeface="Bahnschrift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493" y="1042592"/>
            <a:ext cx="1524000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0745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>
                <a:solidFill>
                  <a:srgbClr val="FF0000"/>
                </a:solidFill>
              </a:rPr>
              <a:t>Формирование личных навыков уполномоченного по охране труда</a:t>
            </a:r>
            <a:r>
              <a:rPr lang="en-US" sz="2800" b="1" i="1" dirty="0">
                <a:solidFill>
                  <a:srgbClr val="FF0000"/>
                </a:solidFill>
                <a:latin typeface="Bahnschrift" pitchFamily="34" charset="0"/>
              </a:rPr>
              <a:t> (SOFT SKILLS)</a:t>
            </a:r>
            <a:r>
              <a:rPr lang="ru-RU" sz="2800" b="1" i="1" dirty="0">
                <a:solidFill>
                  <a:srgbClr val="FF0000"/>
                </a:solidFill>
                <a:latin typeface="Bahnschrift" pitchFamily="34" charset="0"/>
              </a:rPr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2132856"/>
            <a:ext cx="748883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Bahnschrift" pitchFamily="34" charset="0"/>
              </a:rPr>
              <a:t>ЧТО ДЕЛАТЬ , ЕСЛИ СОТРУДНИК  СОВЕРШАЕТ ПОТЕНЦИАЛЬНО ОПАСНЫЕ ДЕЙСТВИЯ ИЛИ РАБОТАЕТ В ОПАСНЫХ УСЛОВИЯХ ?</a:t>
            </a:r>
          </a:p>
          <a:p>
            <a:pPr marL="342900" indent="-342900">
              <a:buAutoNum type="arabicPeriod"/>
            </a:pPr>
            <a:r>
              <a:rPr lang="ru-RU" sz="2000" i="1" dirty="0" smtClean="0">
                <a:solidFill>
                  <a:srgbClr val="0070C0"/>
                </a:solidFill>
                <a:latin typeface="Bahnschrift" pitchFamily="34" charset="0"/>
              </a:rPr>
              <a:t>Попросить остановить работу.</a:t>
            </a:r>
          </a:p>
          <a:p>
            <a:pPr marL="342900" indent="-342900">
              <a:buAutoNum type="arabicPeriod"/>
            </a:pPr>
            <a:r>
              <a:rPr lang="ru-RU" sz="2000" i="1" dirty="0" smtClean="0">
                <a:solidFill>
                  <a:srgbClr val="0070C0"/>
                </a:solidFill>
                <a:latin typeface="Bahnschrift" pitchFamily="34" charset="0"/>
              </a:rPr>
              <a:t>Указать конкретную ошибку.</a:t>
            </a:r>
          </a:p>
          <a:p>
            <a:pPr marL="342900" indent="-342900">
              <a:buAutoNum type="arabicPeriod"/>
            </a:pPr>
            <a:r>
              <a:rPr lang="ru-RU" sz="2000" i="1" dirty="0" smtClean="0">
                <a:solidFill>
                  <a:srgbClr val="0070C0"/>
                </a:solidFill>
                <a:latin typeface="Bahnschrift" pitchFamily="34" charset="0"/>
              </a:rPr>
              <a:t>Спросить, знает ли работник о возможных последствиях </a:t>
            </a:r>
          </a:p>
          <a:p>
            <a:r>
              <a:rPr lang="ru-RU" sz="2000" i="1" dirty="0">
                <a:solidFill>
                  <a:srgbClr val="0070C0"/>
                </a:solidFill>
                <a:latin typeface="Bahnschrift" pitchFamily="34" charset="0"/>
              </a:rPr>
              <a:t> </a:t>
            </a:r>
            <a:r>
              <a:rPr lang="ru-RU" sz="2000" i="1" dirty="0" smtClean="0">
                <a:solidFill>
                  <a:srgbClr val="0070C0"/>
                </a:solidFill>
                <a:latin typeface="Bahnschrift" pitchFamily="34" charset="0"/>
              </a:rPr>
              <a:t>      </a:t>
            </a:r>
            <a:r>
              <a:rPr lang="ru-RU" sz="2000" i="1" dirty="0" smtClean="0">
                <a:solidFill>
                  <a:srgbClr val="FF0000"/>
                </a:solidFill>
                <a:latin typeface="Bahnschrift" pitchFamily="34" charset="0"/>
              </a:rPr>
              <a:t>( варианты –травмы, аварии, наказание).</a:t>
            </a:r>
          </a:p>
          <a:p>
            <a:r>
              <a:rPr lang="ru-RU" sz="2000" i="1" dirty="0" smtClean="0">
                <a:solidFill>
                  <a:srgbClr val="0070C0"/>
                </a:solidFill>
                <a:latin typeface="Bahnschrift" pitchFamily="34" charset="0"/>
              </a:rPr>
              <a:t>4. Если сотрудник затрудняется с ответом, дать спокойное короткое разъяснение. Попросить не продолжать работу, пока не будут обеспечены необходимые требования безопасности.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712" y="5517232"/>
            <a:ext cx="1524000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0419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52728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FF0000"/>
                </a:solidFill>
              </a:rPr>
              <a:t>Формирование личных навыков </a:t>
            </a:r>
            <a:r>
              <a:rPr lang="ru-RU" sz="2800" b="1" i="1" dirty="0" smtClean="0">
                <a:solidFill>
                  <a:srgbClr val="FF0000"/>
                </a:solidFill>
              </a:rPr>
              <a:t>уполномоченного </a:t>
            </a:r>
            <a:r>
              <a:rPr lang="ru-RU" sz="2800" b="1" i="1" dirty="0">
                <a:solidFill>
                  <a:srgbClr val="FF0000"/>
                </a:solidFill>
              </a:rPr>
              <a:t>по охране труда</a:t>
            </a:r>
            <a:r>
              <a:rPr lang="en-US" sz="2800" b="1" i="1" dirty="0">
                <a:solidFill>
                  <a:srgbClr val="FF0000"/>
                </a:solidFill>
                <a:latin typeface="Bahnschrift" pitchFamily="34" charset="0"/>
              </a:rPr>
              <a:t> (SOFT SKILLS)</a:t>
            </a:r>
            <a:r>
              <a:rPr lang="ru-RU" sz="2800" b="1" i="1" dirty="0">
                <a:solidFill>
                  <a:srgbClr val="FF0000"/>
                </a:solidFill>
                <a:latin typeface="Bahnschrift" pitchFamily="34" charset="0"/>
              </a:rPr>
              <a:t> 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1607088"/>
            <a:ext cx="3456384" cy="37661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ВЛИЯНИЕ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427984" y="1772816"/>
            <a:ext cx="4536504" cy="3600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504" y="5589240"/>
            <a:ext cx="8820980" cy="11304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ВЛИ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95537" y="1916832"/>
            <a:ext cx="324036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Bahnschrift" pitchFamily="34" charset="0"/>
              </a:rPr>
              <a:t>ВЛИЯНИЕ-</a:t>
            </a:r>
          </a:p>
          <a:p>
            <a:r>
              <a:rPr lang="ru-RU" sz="2400" b="1" i="1" dirty="0">
                <a:solidFill>
                  <a:srgbClr val="0070C0"/>
                </a:solidFill>
                <a:latin typeface="Bahnschrift" pitchFamily="34" charset="0"/>
              </a:rPr>
              <a:t>п</a:t>
            </a:r>
            <a:r>
              <a:rPr lang="ru-RU" sz="2400" b="1" i="1" dirty="0" smtClean="0">
                <a:solidFill>
                  <a:srgbClr val="0070C0"/>
                </a:solidFill>
                <a:latin typeface="Bahnschrift" pitchFamily="34" charset="0"/>
              </a:rPr>
              <a:t>роцесс и результат изменения поведения , </a:t>
            </a:r>
          </a:p>
          <a:p>
            <a:r>
              <a:rPr lang="ru-RU" sz="2400" b="1" i="1" dirty="0" smtClean="0">
                <a:solidFill>
                  <a:srgbClr val="0070C0"/>
                </a:solidFill>
                <a:latin typeface="Bahnschrift" pitchFamily="34" charset="0"/>
              </a:rPr>
              <a:t>отношения , установок другого человека в ходе </a:t>
            </a:r>
          </a:p>
          <a:p>
            <a:r>
              <a:rPr lang="ru-RU" sz="2400" b="1" i="1" dirty="0">
                <a:solidFill>
                  <a:srgbClr val="0070C0"/>
                </a:solidFill>
                <a:latin typeface="Bahnschrift" pitchFamily="34" charset="0"/>
              </a:rPr>
              <a:t>в</a:t>
            </a:r>
            <a:r>
              <a:rPr lang="ru-RU" sz="2400" b="1" i="1" dirty="0" smtClean="0">
                <a:solidFill>
                  <a:srgbClr val="0070C0"/>
                </a:solidFill>
                <a:latin typeface="Bahnschrift" pitchFamily="34" charset="0"/>
              </a:rPr>
              <a:t>заимодействия с ним.</a:t>
            </a:r>
            <a:endParaRPr lang="ru-RU" sz="2400" b="1" i="1" dirty="0">
              <a:solidFill>
                <a:srgbClr val="0070C0"/>
              </a:solidFill>
              <a:latin typeface="Bahnschrift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52020" y="2212880"/>
            <a:ext cx="417646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Bahnschrift" pitchFamily="34" charset="0"/>
              </a:rPr>
              <a:t>ПОЛНОМОЧИЯ</a:t>
            </a:r>
            <a:r>
              <a:rPr lang="ru-RU" sz="2400" b="1" i="1" dirty="0" smtClean="0">
                <a:solidFill>
                  <a:srgbClr val="FF0000"/>
                </a:solidFill>
                <a:latin typeface="Bahnschrift" pitchFamily="34" charset="0"/>
              </a:rPr>
              <a:t> –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Bahnschrift" pitchFamily="34" charset="0"/>
              </a:rPr>
              <a:t>п</a:t>
            </a:r>
            <a:r>
              <a:rPr lang="ru-RU" sz="2000" b="1" i="1" dirty="0" smtClean="0">
                <a:solidFill>
                  <a:srgbClr val="002060"/>
                </a:solidFill>
                <a:latin typeface="Bahnschrift" pitchFamily="34" charset="0"/>
              </a:rPr>
              <a:t>раво вводить правила или отдавать 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Bahnschrift" pitchFamily="34" charset="0"/>
              </a:rPr>
              <a:t>р</a:t>
            </a:r>
            <a:r>
              <a:rPr lang="ru-RU" sz="2000" b="1" i="1" dirty="0" smtClean="0">
                <a:solidFill>
                  <a:srgbClr val="002060"/>
                </a:solidFill>
                <a:latin typeface="Bahnschrift" pitchFamily="34" charset="0"/>
              </a:rPr>
              <a:t>аспоряжения и рассчитывать на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Bahnschrift" pitchFamily="34" charset="0"/>
              </a:rPr>
              <a:t>п</a:t>
            </a:r>
            <a:r>
              <a:rPr lang="ru-RU" sz="2000" b="1" i="1" dirty="0" smtClean="0">
                <a:solidFill>
                  <a:srgbClr val="002060"/>
                </a:solidFill>
                <a:latin typeface="Bahnschrift" pitchFamily="34" charset="0"/>
              </a:rPr>
              <a:t>овиновение (признание другими 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Bahnschrift" pitchFamily="34" charset="0"/>
              </a:rPr>
              <a:t>л</a:t>
            </a:r>
            <a:r>
              <a:rPr lang="ru-RU" sz="2000" b="1" i="1" dirty="0" smtClean="0">
                <a:solidFill>
                  <a:srgbClr val="002060"/>
                </a:solidFill>
                <a:latin typeface="Bahnschrift" pitchFamily="34" charset="0"/>
              </a:rPr>
              <a:t>юдьми или формально закрепленное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Bahnschrift" pitchFamily="34" charset="0"/>
              </a:rPr>
              <a:t>р</a:t>
            </a:r>
            <a:r>
              <a:rPr lang="ru-RU" sz="2000" b="1" i="1" dirty="0" smtClean="0">
                <a:solidFill>
                  <a:srgbClr val="002060"/>
                </a:solidFill>
                <a:latin typeface="Bahnschrift" pitchFamily="34" charset="0"/>
              </a:rPr>
              <a:t>егламентами</a:t>
            </a:r>
            <a:r>
              <a:rPr lang="ru-RU" sz="2000" b="1" i="1" dirty="0" smtClean="0">
                <a:solidFill>
                  <a:srgbClr val="002060"/>
                </a:solidFill>
                <a:latin typeface="Bahnschrift" pitchFamily="34" charset="0"/>
              </a:rPr>
              <a:t>, НПА или процедурами </a:t>
            </a:r>
            <a:r>
              <a:rPr lang="ru-RU" sz="2000" b="1" i="1" dirty="0" smtClean="0">
                <a:solidFill>
                  <a:srgbClr val="002060"/>
                </a:solidFill>
                <a:latin typeface="Bahnschrift" pitchFamily="34" charset="0"/>
              </a:rPr>
              <a:t>)</a:t>
            </a:r>
            <a:endParaRPr lang="ru-RU" sz="2000" b="1" i="1" dirty="0">
              <a:solidFill>
                <a:srgbClr val="002060"/>
              </a:solidFill>
              <a:latin typeface="Bahnschrift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04" y="5619024"/>
            <a:ext cx="88209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Bahnschrift" pitchFamily="34" charset="0"/>
              </a:rPr>
              <a:t>ВЛИЯНИЕ  БЕЗ ПОЛНОМОЧИЙ –</a:t>
            </a:r>
          </a:p>
          <a:p>
            <a:r>
              <a:rPr lang="ru-RU" b="1" i="1" dirty="0">
                <a:solidFill>
                  <a:srgbClr val="C00000"/>
                </a:solidFill>
                <a:latin typeface="Bahnschrift" pitchFamily="34" charset="0"/>
              </a:rPr>
              <a:t>п</a:t>
            </a:r>
            <a:r>
              <a:rPr lang="ru-RU" b="1" i="1" dirty="0" smtClean="0">
                <a:solidFill>
                  <a:srgbClr val="C00000"/>
                </a:solidFill>
                <a:latin typeface="Bahnschrift" pitchFamily="34" charset="0"/>
              </a:rPr>
              <a:t>олучение результатов через изменение действий других людей, не имея при этом формального права вводить правила или отдавать распоряжения</a:t>
            </a:r>
            <a:endParaRPr lang="ru-RU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484" y="1175122"/>
            <a:ext cx="1524000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87071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>
            <a:normAutofit/>
          </a:bodyPr>
          <a:lstStyle/>
          <a:p>
            <a:r>
              <a:rPr lang="ru-RU" sz="2000" b="1" i="1" dirty="0">
                <a:solidFill>
                  <a:srgbClr val="FF0000"/>
                </a:solidFill>
              </a:rPr>
              <a:t>Формирование личных навыков у уполномоченного по охране труда</a:t>
            </a:r>
            <a:r>
              <a:rPr lang="en-US" sz="2000" b="1" i="1" dirty="0">
                <a:solidFill>
                  <a:srgbClr val="FF0000"/>
                </a:solidFill>
                <a:latin typeface="Bahnschrift" pitchFamily="34" charset="0"/>
              </a:rPr>
              <a:t> (SOFT SKILLS)</a:t>
            </a:r>
            <a:r>
              <a:rPr lang="ru-RU" sz="2000" b="1" i="1" dirty="0">
                <a:solidFill>
                  <a:srgbClr val="FF0000"/>
                </a:solidFill>
                <a:latin typeface="Bahnschrift" pitchFamily="34" charset="0"/>
              </a:rPr>
              <a:t> </a:t>
            </a:r>
            <a:endParaRPr lang="ru-RU" sz="32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44186"/>
              </p:ext>
            </p:extLst>
          </p:nvPr>
        </p:nvGraphicFramePr>
        <p:xfrm>
          <a:off x="251520" y="1093041"/>
          <a:ext cx="8640960" cy="5498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6552728"/>
              </a:tblGrid>
              <a:tr h="895799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solidFill>
                            <a:sysClr val="windowText" lastClr="000000"/>
                          </a:solidFill>
                          <a:latin typeface="Bahnschrift" pitchFamily="34" charset="0"/>
                        </a:rPr>
                        <a:t>аргументация</a:t>
                      </a:r>
                      <a:endParaRPr lang="ru-RU" sz="1600" b="0" i="1" dirty="0">
                        <a:solidFill>
                          <a:sysClr val="windowText" lastClr="000000"/>
                        </a:solidFill>
                        <a:latin typeface="Bahnschrift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solidFill>
                            <a:sysClr val="windowText" lastClr="000000"/>
                          </a:solidFill>
                          <a:latin typeface="Bahnschrift" pitchFamily="34" charset="0"/>
                        </a:rPr>
                        <a:t>Высказывание и обсуждение доводов в пользу определенного решения или  позиции с целью формирования или изменения отношения собеседника к данному вопросу или позиции.</a:t>
                      </a:r>
                      <a:endParaRPr lang="ru-RU" sz="1600" b="0" i="1" dirty="0">
                        <a:solidFill>
                          <a:sysClr val="windowText" lastClr="000000"/>
                        </a:solidFill>
                        <a:latin typeface="Bahnschrift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17287">
                <a:tc>
                  <a:txBody>
                    <a:bodyPr/>
                    <a:lstStyle/>
                    <a:p>
                      <a:r>
                        <a:rPr lang="ru-RU" sz="1600" b="0" i="1" dirty="0" err="1" smtClean="0">
                          <a:solidFill>
                            <a:sysClr val="windowText" lastClr="000000"/>
                          </a:solidFill>
                          <a:latin typeface="Bahnschrift" pitchFamily="34" charset="0"/>
                        </a:rPr>
                        <a:t>самопродвижение</a:t>
                      </a:r>
                      <a:r>
                        <a:rPr lang="ru-RU" sz="1600" b="0" i="1" dirty="0" smtClean="0">
                          <a:solidFill>
                            <a:sysClr val="windowText" lastClr="000000"/>
                          </a:solidFill>
                          <a:latin typeface="Bahnschrift" pitchFamily="34" charset="0"/>
                        </a:rPr>
                        <a:t> </a:t>
                      </a:r>
                      <a:endParaRPr lang="ru-RU" sz="1600" b="0" i="1" dirty="0">
                        <a:solidFill>
                          <a:sysClr val="windowText" lastClr="000000"/>
                        </a:solidFill>
                        <a:latin typeface="Bahnschrift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solidFill>
                            <a:sysClr val="windowText" lastClr="000000"/>
                          </a:solidFill>
                          <a:latin typeface="Bahnschrift" pitchFamily="34" charset="0"/>
                        </a:rPr>
                        <a:t>Объявление своих целей и предъявление свидетельств своей компетенции и квалификации для того, чтобы быть оцененным пот достоинству и благодаря этому получить преимущества на выборах , при назначении на должность.</a:t>
                      </a:r>
                      <a:endParaRPr lang="ru-RU" sz="1600" b="0" i="1" dirty="0">
                        <a:solidFill>
                          <a:sysClr val="windowText" lastClr="000000"/>
                        </a:solidFill>
                        <a:latin typeface="Bahnschrift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17287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solidFill>
                            <a:sysClr val="windowText" lastClr="000000"/>
                          </a:solidFill>
                          <a:latin typeface="Bahnschrift" pitchFamily="34" charset="0"/>
                        </a:rPr>
                        <a:t>манипуляция</a:t>
                      </a:r>
                      <a:endParaRPr lang="ru-RU" sz="1600" b="0" i="1" dirty="0">
                        <a:solidFill>
                          <a:sysClr val="windowText" lastClr="000000"/>
                        </a:solidFill>
                        <a:latin typeface="Bahnschrift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solidFill>
                            <a:sysClr val="windowText" lastClr="000000"/>
                          </a:solidFill>
                          <a:latin typeface="Bahnschrift" pitchFamily="34" charset="0"/>
                        </a:rPr>
                        <a:t>Скрытое побуждение </a:t>
                      </a:r>
                      <a:r>
                        <a:rPr lang="ru-RU" sz="1600" b="0" i="1" baseline="0" dirty="0" smtClean="0">
                          <a:solidFill>
                            <a:sysClr val="windowText" lastClr="000000"/>
                          </a:solidFill>
                          <a:latin typeface="Bahnschrift" pitchFamily="34" charset="0"/>
                        </a:rPr>
                        <a:t> работника к переживанию определенных состояний, принятию решений или выполнению действий, необходимых для достижения инициатором своих собственных целей.</a:t>
                      </a:r>
                      <a:endParaRPr lang="ru-RU" sz="1600" b="0" i="1" dirty="0">
                        <a:solidFill>
                          <a:sysClr val="windowText" lastClr="000000"/>
                        </a:solidFill>
                        <a:latin typeface="Bahnschrift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17287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solidFill>
                            <a:sysClr val="windowText" lastClr="000000"/>
                          </a:solidFill>
                          <a:latin typeface="Bahnschrift" pitchFamily="34" charset="0"/>
                        </a:rPr>
                        <a:t>внушение</a:t>
                      </a:r>
                      <a:endParaRPr lang="ru-RU" sz="1600" b="0" i="1" dirty="0">
                        <a:solidFill>
                          <a:sysClr val="windowText" lastClr="000000"/>
                        </a:solidFill>
                        <a:latin typeface="Bahnschrift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solidFill>
                            <a:sysClr val="windowText" lastClr="000000"/>
                          </a:solidFill>
                          <a:latin typeface="Bahnschrift" pitchFamily="34" charset="0"/>
                        </a:rPr>
                        <a:t>Сознательное неаргументированное воздействие на работника или группу  людей, имеющее своей целью изменение их состояния, отношения к чему</a:t>
                      </a:r>
                      <a:r>
                        <a:rPr lang="ru-RU" sz="1600" b="0" i="1" baseline="0" dirty="0" smtClean="0">
                          <a:solidFill>
                            <a:sysClr val="windowText" lastClr="000000"/>
                          </a:solidFill>
                          <a:latin typeface="Bahnschrift" pitchFamily="34" charset="0"/>
                        </a:rPr>
                        <a:t> –либо.</a:t>
                      </a:r>
                      <a:endParaRPr lang="ru-RU" sz="1600" b="0" i="1" dirty="0">
                        <a:solidFill>
                          <a:sysClr val="windowText" lastClr="000000"/>
                        </a:solidFill>
                        <a:latin typeface="Bahnschrift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17287"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solidFill>
                            <a:sysClr val="windowText" lastClr="000000"/>
                          </a:solidFill>
                          <a:latin typeface="Bahnschrift" pitchFamily="34" charset="0"/>
                        </a:rPr>
                        <a:t>заражение</a:t>
                      </a:r>
                      <a:endParaRPr lang="ru-RU" sz="1600" b="0" i="1" dirty="0">
                        <a:solidFill>
                          <a:sysClr val="windowText" lastClr="000000"/>
                        </a:solidFill>
                        <a:latin typeface="Bahnschrift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i="1" dirty="0" smtClean="0">
                          <a:solidFill>
                            <a:sysClr val="windowText" lastClr="000000"/>
                          </a:solidFill>
                          <a:latin typeface="Bahnschrift" pitchFamily="34" charset="0"/>
                        </a:rPr>
                        <a:t>Передача своего состояния или  отношения другому  человеку или группе людей, которые перенимают это состояние или отношение.</a:t>
                      </a:r>
                      <a:endParaRPr lang="ru-RU" sz="1600" b="0" i="1" dirty="0">
                        <a:solidFill>
                          <a:sysClr val="windowText" lastClr="000000"/>
                        </a:solidFill>
                        <a:latin typeface="Bahnschrift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17287">
                <a:tc>
                  <a:txBody>
                    <a:bodyPr/>
                    <a:lstStyle/>
                    <a:p>
                      <a:r>
                        <a:rPr lang="ru-RU" sz="1600" i="1" dirty="0" smtClean="0">
                          <a:solidFill>
                            <a:sysClr val="windowText" lastClr="000000"/>
                          </a:solidFill>
                          <a:latin typeface="Bahnschrift" pitchFamily="34" charset="0"/>
                        </a:rPr>
                        <a:t>пробуждение импульса к подражанию</a:t>
                      </a:r>
                      <a:endParaRPr lang="ru-RU" sz="1600" i="1" dirty="0">
                        <a:solidFill>
                          <a:sysClr val="windowText" lastClr="000000"/>
                        </a:solidFill>
                        <a:latin typeface="Bahnschrift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i="1" dirty="0" smtClean="0">
                          <a:solidFill>
                            <a:sysClr val="windowText" lastClr="000000"/>
                          </a:solidFill>
                          <a:latin typeface="Bahnschrift" pitchFamily="34" charset="0"/>
                        </a:rPr>
                        <a:t>Способность</a:t>
                      </a:r>
                      <a:r>
                        <a:rPr lang="ru-RU" sz="1600" i="1" baseline="0" dirty="0" smtClean="0">
                          <a:solidFill>
                            <a:sysClr val="windowText" lastClr="000000"/>
                          </a:solidFill>
                          <a:latin typeface="Bahnschrift" pitchFamily="34" charset="0"/>
                        </a:rPr>
                        <a:t> вызвать стремление быть подобным кому -либо. Стремление подражать может быть произвольным и непроизвольным.</a:t>
                      </a:r>
                      <a:endParaRPr lang="ru-RU" sz="1600" i="1" dirty="0">
                        <a:solidFill>
                          <a:sysClr val="windowText" lastClr="000000"/>
                        </a:solidFill>
                        <a:latin typeface="Bahnschrift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15475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>
                <a:solidFill>
                  <a:srgbClr val="FF0000"/>
                </a:solidFill>
              </a:rPr>
              <a:t>Формирование личных навыков уполномоченного по охране труда</a:t>
            </a:r>
            <a:r>
              <a:rPr lang="en-US" sz="2800" b="1" i="1" dirty="0">
                <a:solidFill>
                  <a:srgbClr val="FF0000"/>
                </a:solidFill>
                <a:latin typeface="Bahnschrift" pitchFamily="34" charset="0"/>
              </a:rPr>
              <a:t> (SOFT SKILLS)</a:t>
            </a:r>
            <a:r>
              <a:rPr lang="ru-RU" sz="2800" b="1" i="1" dirty="0">
                <a:solidFill>
                  <a:srgbClr val="FF0000"/>
                </a:solidFill>
                <a:latin typeface="Bahnschrift" pitchFamily="34" charset="0"/>
              </a:rPr>
              <a:t> 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157853"/>
              </p:ext>
            </p:extLst>
          </p:nvPr>
        </p:nvGraphicFramePr>
        <p:xfrm>
          <a:off x="179512" y="1484783"/>
          <a:ext cx="8784976" cy="5184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2736304"/>
                <a:gridCol w="2196244"/>
                <a:gridCol w="2196244"/>
              </a:tblGrid>
              <a:tr h="936105">
                <a:tc>
                  <a:txBody>
                    <a:bodyPr/>
                    <a:lstStyle/>
                    <a:p>
                      <a:r>
                        <a:rPr lang="ru-RU" dirty="0" smtClean="0"/>
                        <a:t>Виды влияния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Характеристика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Цивилизованные виды </a:t>
                      </a:r>
                    </a:p>
                    <a:p>
                      <a:r>
                        <a:rPr lang="ru-RU" dirty="0" smtClean="0"/>
                        <a:t>контр -влияния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Варварские или спорные виды</a:t>
                      </a:r>
                    </a:p>
                    <a:p>
                      <a:r>
                        <a:rPr lang="ru-RU" dirty="0" smtClean="0"/>
                        <a:t>контр- влияния</a:t>
                      </a:r>
                      <a:endParaRPr lang="ru-RU" dirty="0"/>
                    </a:p>
                  </a:txBody>
                  <a:tcPr/>
                </a:tc>
              </a:tr>
              <a:tr h="1440160">
                <a:tc>
                  <a:txBody>
                    <a:bodyPr/>
                    <a:lstStyle/>
                    <a:p>
                      <a:r>
                        <a:rPr lang="ru-RU" dirty="0" smtClean="0"/>
                        <a:t>аргументация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Цивилизованный вид</a:t>
                      </a:r>
                      <a:r>
                        <a:rPr lang="ru-RU" baseline="0" dirty="0" smtClean="0"/>
                        <a:t> влияния, при условии, что мы ясно и открыто  сформировали цели своего воздействия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Контраргументация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Игнорирование .</a:t>
                      </a:r>
                    </a:p>
                    <a:p>
                      <a:r>
                        <a:rPr lang="ru-RU" dirty="0" smtClean="0"/>
                        <a:t>Принуждение.</a:t>
                      </a:r>
                    </a:p>
                    <a:p>
                      <a:r>
                        <a:rPr lang="ru-RU" dirty="0" smtClean="0"/>
                        <a:t>Нападение.</a:t>
                      </a:r>
                    </a:p>
                    <a:p>
                      <a:r>
                        <a:rPr lang="ru-RU" dirty="0" smtClean="0"/>
                        <a:t>Манипуляция . </a:t>
                      </a:r>
                      <a:endParaRPr lang="ru-RU" dirty="0"/>
                    </a:p>
                  </a:txBody>
                  <a:tcPr/>
                </a:tc>
              </a:tr>
              <a:tr h="1129248">
                <a:tc>
                  <a:txBody>
                    <a:bodyPr/>
                    <a:lstStyle/>
                    <a:p>
                      <a:r>
                        <a:rPr lang="ru-RU" dirty="0" smtClean="0"/>
                        <a:t>само</a:t>
                      </a:r>
                    </a:p>
                    <a:p>
                      <a:r>
                        <a:rPr lang="ru-RU" dirty="0" smtClean="0"/>
                        <a:t>продвижение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Цивилизованный  вид</a:t>
                      </a:r>
                    </a:p>
                    <a:p>
                      <a:r>
                        <a:rPr lang="ru-RU" dirty="0" smtClean="0"/>
                        <a:t>влияния при условии, что </a:t>
                      </a:r>
                    </a:p>
                    <a:p>
                      <a:r>
                        <a:rPr lang="ru-RU" dirty="0" smtClean="0"/>
                        <a:t>инициатор не использует обманных «трюков»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Конструктивная критика. Отказ.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Нападение.</a:t>
                      </a:r>
                    </a:p>
                    <a:p>
                      <a:r>
                        <a:rPr lang="ru-RU" dirty="0" smtClean="0"/>
                        <a:t>Игнорирование.</a:t>
                      </a:r>
                      <a:endParaRPr lang="ru-RU" dirty="0"/>
                    </a:p>
                  </a:txBody>
                  <a:tcPr/>
                </a:tc>
              </a:tr>
              <a:tr h="1596712">
                <a:tc>
                  <a:txBody>
                    <a:bodyPr/>
                    <a:lstStyle/>
                    <a:p>
                      <a:r>
                        <a:rPr lang="ru-RU" dirty="0" smtClean="0"/>
                        <a:t>манипуляция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Переходный вид влияния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Эмоциональный мониторинг</a:t>
                      </a:r>
                    </a:p>
                    <a:p>
                      <a:r>
                        <a:rPr lang="ru-RU" dirty="0" smtClean="0"/>
                        <a:t>Психологическая </a:t>
                      </a:r>
                    </a:p>
                    <a:p>
                      <a:r>
                        <a:rPr lang="ru-RU" dirty="0" smtClean="0"/>
                        <a:t>самооборона.</a:t>
                      </a:r>
                    </a:p>
                    <a:p>
                      <a:r>
                        <a:rPr lang="ru-RU" dirty="0" smtClean="0"/>
                        <a:t>Диалог. Критика.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Встречная манипуляция. Нападение.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8785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74448"/>
          </a:xfrm>
        </p:spPr>
        <p:txBody>
          <a:bodyPr/>
          <a:lstStyle/>
          <a:p>
            <a:r>
              <a:rPr lang="ru-RU" sz="2800" b="1" i="1" dirty="0">
                <a:solidFill>
                  <a:srgbClr val="FF0000"/>
                </a:solidFill>
              </a:rPr>
              <a:t>Формирование личных навыков уполномоченного по охране труда</a:t>
            </a:r>
            <a:r>
              <a:rPr lang="en-US" sz="2800" b="1" i="1" dirty="0">
                <a:solidFill>
                  <a:srgbClr val="FF0000"/>
                </a:solidFill>
                <a:latin typeface="Bahnschrift" pitchFamily="34" charset="0"/>
              </a:rPr>
              <a:t> (SOFT SKILLS)</a:t>
            </a:r>
            <a:r>
              <a:rPr lang="ru-RU" sz="2800" b="1" i="1" dirty="0">
                <a:solidFill>
                  <a:srgbClr val="FF0000"/>
                </a:solidFill>
                <a:latin typeface="Bahnschrift" pitchFamily="34" charset="0"/>
              </a:rPr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23728" y="1700808"/>
            <a:ext cx="54726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7030A0"/>
                </a:solidFill>
              </a:rPr>
              <a:t>ПОДКРЕПЛЕНИЕ ПОВЕДЕНИЯ</a:t>
            </a:r>
            <a:endParaRPr lang="ru-RU" sz="2000" b="1" i="1" dirty="0" smtClean="0">
              <a:solidFill>
                <a:srgbClr val="7030A0"/>
              </a:solidFill>
            </a:endParaRP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ПОДКРЕПЛЕНИЕ</a:t>
            </a: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ЭТО ПОСЛЕДСТВИЕ, ПОВЫШАЮЩЕЕ В БУДУЩЕМ ВЕРОЯТНОСТЬ ПОВТОРЕНИЯ ТОГО ПОВЕДЕНИЯ, ЗА КОТОРЫМ ОНО СЛЕДУЕТ.</a:t>
            </a:r>
            <a:endParaRPr lang="ru-RU" sz="2800" b="1" i="1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645024"/>
            <a:ext cx="3600400" cy="20882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88024" y="3645024"/>
            <a:ext cx="3672408" cy="20162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47564" y="3759604"/>
            <a:ext cx="29523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FF6699"/>
                </a:solidFill>
                <a:latin typeface="Bahnschrift" pitchFamily="34" charset="0"/>
              </a:rPr>
              <a:t>ВНЕШНЕЕ ПОЛОЖИТЕЛЬНОЕ</a:t>
            </a:r>
          </a:p>
          <a:p>
            <a:pPr algn="ctr"/>
            <a:r>
              <a:rPr lang="ru-RU" i="1" dirty="0" smtClean="0">
                <a:solidFill>
                  <a:srgbClr val="FF6699"/>
                </a:solidFill>
                <a:latin typeface="Bahnschrift" pitchFamily="34" charset="0"/>
              </a:rPr>
              <a:t>ПОДКРЕПЛЕНИЕ-ПОЯВЛЕНИЕ</a:t>
            </a:r>
          </a:p>
          <a:p>
            <a:pPr algn="ctr"/>
            <a:r>
              <a:rPr lang="ru-RU" i="1" dirty="0" smtClean="0">
                <a:solidFill>
                  <a:srgbClr val="FF6699"/>
                </a:solidFill>
                <a:latin typeface="Bahnschrift" pitchFamily="34" charset="0"/>
              </a:rPr>
              <a:t>ПРИЯТНОГО СТИМУЛА</a:t>
            </a:r>
            <a:endParaRPr lang="ru-RU" i="1" dirty="0">
              <a:solidFill>
                <a:srgbClr val="FF6699"/>
              </a:solidFill>
              <a:latin typeface="Bahnschrift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18832" y="3645024"/>
            <a:ext cx="3641600" cy="2031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C00000"/>
                </a:solidFill>
                <a:latin typeface="Bahnschrift" pitchFamily="34" charset="0"/>
              </a:rPr>
              <a:t>ВНУТРЕННЕЕ ПОЛОЖИТЕЛЬНОЕ</a:t>
            </a:r>
          </a:p>
          <a:p>
            <a:pPr algn="ctr"/>
            <a:r>
              <a:rPr lang="ru-RU" i="1" dirty="0" smtClean="0">
                <a:solidFill>
                  <a:srgbClr val="C00000"/>
                </a:solidFill>
                <a:latin typeface="Bahnschrift" pitchFamily="34" charset="0"/>
              </a:rPr>
              <a:t>ПОДКРЕПЛЕНИЕ- Я ОСОЗНАЮ  ДЛЯ </a:t>
            </a:r>
          </a:p>
          <a:p>
            <a:pPr algn="ctr"/>
            <a:r>
              <a:rPr lang="ru-RU" i="1" dirty="0" smtClean="0">
                <a:solidFill>
                  <a:srgbClr val="C00000"/>
                </a:solidFill>
                <a:latin typeface="Bahnschrift" pitchFamily="34" charset="0"/>
              </a:rPr>
              <a:t>ЧЕГО Я ЭТО ДЕЛАЮ И МНЕ ОТ ЭТОГО</a:t>
            </a:r>
          </a:p>
          <a:p>
            <a:pPr algn="ctr"/>
            <a:r>
              <a:rPr lang="ru-RU" i="1" dirty="0" smtClean="0">
                <a:solidFill>
                  <a:srgbClr val="C00000"/>
                </a:solidFill>
                <a:latin typeface="Bahnschrift" pitchFamily="34" charset="0"/>
              </a:rPr>
              <a:t>ХОРОШО</a:t>
            </a:r>
            <a:endParaRPr lang="ru-RU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9304" y="5904656"/>
            <a:ext cx="8064896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НАКАЗАНИЕ –ЭТО ПОСЛЕДСТВИЕ, ПОНИЖАЮЩЕЕ В БУДУЩЕМ ВЕРОЯТНОСТЬ ПОВТОРЕНИЯ ТОГО ПОВЕДЕНИЯ, ЗА КОТОРЫМ ОНО СЛЕДУЕТ.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196752"/>
            <a:ext cx="1524000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3183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>
                <a:solidFill>
                  <a:srgbClr val="FF0000"/>
                </a:solidFill>
              </a:rPr>
              <a:t>Формирование личных навыков уполномоченного по охране труда</a:t>
            </a:r>
            <a:r>
              <a:rPr lang="en-US" sz="2800" b="1" i="1" dirty="0">
                <a:solidFill>
                  <a:srgbClr val="FF0000"/>
                </a:solidFill>
                <a:latin typeface="Bahnschrift" pitchFamily="34" charset="0"/>
              </a:rPr>
              <a:t> (SOFT SKILLS)</a:t>
            </a:r>
            <a:r>
              <a:rPr lang="ru-RU" sz="2800" b="1" i="1" dirty="0">
                <a:solidFill>
                  <a:srgbClr val="FF0000"/>
                </a:solidFill>
                <a:latin typeface="Bahnschrift" pitchFamily="34" charset="0"/>
              </a:rPr>
              <a:t> 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11560" y="1628800"/>
            <a:ext cx="7992888" cy="48965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29912" y="1594520"/>
            <a:ext cx="734481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Bahnschrift" pitchFamily="34" charset="0"/>
              </a:rPr>
              <a:t>ЛИСТОК БЕЗОПАСНОСТИ (РЕГУЛЯРНО</a:t>
            </a:r>
            <a:r>
              <a:rPr lang="ru-RU" dirty="0" smtClean="0"/>
              <a:t>)</a:t>
            </a:r>
          </a:p>
          <a:p>
            <a:pPr algn="just"/>
            <a:r>
              <a:rPr lang="ru-RU" i="1" dirty="0" smtClean="0">
                <a:solidFill>
                  <a:srgbClr val="0070C0"/>
                </a:solidFill>
                <a:latin typeface="Bahnschrift" pitchFamily="34" charset="0"/>
              </a:rPr>
              <a:t>1.Предлагается обсудить какое –либо место на территории ОУ, которое  ему хорошо знакомо.</a:t>
            </a:r>
          </a:p>
          <a:p>
            <a:pPr algn="just"/>
            <a:r>
              <a:rPr lang="ru-RU" i="1" dirty="0" smtClean="0">
                <a:solidFill>
                  <a:srgbClr val="0070C0"/>
                </a:solidFill>
                <a:latin typeface="Bahnschrift" pitchFamily="34" charset="0"/>
              </a:rPr>
              <a:t>2. Попросить перечислить опасности, которые есть в ситуации.</a:t>
            </a:r>
          </a:p>
          <a:p>
            <a:pPr algn="just"/>
            <a:r>
              <a:rPr lang="ru-RU" i="1" dirty="0" smtClean="0">
                <a:solidFill>
                  <a:srgbClr val="0070C0"/>
                </a:solidFill>
                <a:latin typeface="Bahnschrift" pitchFamily="34" charset="0"/>
              </a:rPr>
              <a:t>3.Попросить оценить тяжесть последствий реализации опасных событий.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0070C0"/>
                </a:solidFill>
                <a:latin typeface="Bahnschrift" pitchFamily="34" charset="0"/>
              </a:rPr>
              <a:t>А. Для пострадавшего и его  семьи.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0070C0"/>
                </a:solidFill>
                <a:latin typeface="Bahnschrift" pitchFamily="34" charset="0"/>
              </a:rPr>
              <a:t>Б. Рабочего коллектива.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0070C0"/>
                </a:solidFill>
                <a:latin typeface="Bahnschrift" pitchFamily="34" charset="0"/>
              </a:rPr>
              <a:t>В. ОМС УО ПГО в целом</a:t>
            </a:r>
          </a:p>
          <a:p>
            <a:pPr algn="just"/>
            <a:r>
              <a:rPr lang="ru-RU" i="1" dirty="0" smtClean="0">
                <a:solidFill>
                  <a:srgbClr val="0070C0"/>
                </a:solidFill>
                <a:latin typeface="Bahnschrift" pitchFamily="34" charset="0"/>
              </a:rPr>
              <a:t>4. Обсудите конкретные действия по минимизации рисков в рассматриваемой ситуации.</a:t>
            </a:r>
          </a:p>
          <a:p>
            <a:pPr algn="just"/>
            <a:r>
              <a:rPr lang="ru-RU" i="1" dirty="0" smtClean="0">
                <a:solidFill>
                  <a:srgbClr val="0070C0"/>
                </a:solidFill>
                <a:latin typeface="Bahnschrift" pitchFamily="34" charset="0"/>
              </a:rPr>
              <a:t>5.Удается ли работнику предпринимать все действия, для минимизации рисков. Обсудить почему предпринимаются не все действия.</a:t>
            </a:r>
          </a:p>
          <a:p>
            <a:pPr algn="just"/>
            <a:r>
              <a:rPr lang="ru-RU" i="1" dirty="0" smtClean="0">
                <a:solidFill>
                  <a:srgbClr val="0070C0"/>
                </a:solidFill>
                <a:latin typeface="Bahnschrift" pitchFamily="34" charset="0"/>
              </a:rPr>
              <a:t>6.Получите от сотрудника согласие с тем,  что впредь он будет предпринимать дополнительные усилия по обеспечению безопасности.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384" y="6029275"/>
            <a:ext cx="876274" cy="687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6316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>
                <a:solidFill>
                  <a:srgbClr val="FF0000"/>
                </a:solidFill>
              </a:rPr>
              <a:t>Формирование личных навыков уполномоченного по охране труда</a:t>
            </a:r>
            <a:r>
              <a:rPr lang="en-US" sz="2800" b="1" i="1" dirty="0">
                <a:solidFill>
                  <a:srgbClr val="FF0000"/>
                </a:solidFill>
                <a:latin typeface="Bahnschrift" pitchFamily="34" charset="0"/>
              </a:rPr>
              <a:t> (SOFT SKILLS)</a:t>
            </a:r>
            <a:r>
              <a:rPr lang="ru-RU" sz="2800" b="1" i="1" dirty="0">
                <a:solidFill>
                  <a:srgbClr val="FF0000"/>
                </a:solidFill>
                <a:latin typeface="Bahnschrift" pitchFamily="34" charset="0"/>
              </a:rPr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744418"/>
            <a:ext cx="76328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Bahnschrift" pitchFamily="34" charset="0"/>
              </a:rPr>
              <a:t>КУЛЬТУРА БЕЗОПАСНОСТИ ВКЛЮЧАЕТ В СЕБЯ ДВА УРОВНЯ :</a:t>
            </a:r>
          </a:p>
          <a:p>
            <a:pPr algn="ctr"/>
            <a:r>
              <a:rPr lang="ru-RU" b="1" i="1" dirty="0" smtClean="0">
                <a:solidFill>
                  <a:srgbClr val="0070C0"/>
                </a:solidFill>
                <a:latin typeface="Bahnschrift" pitchFamily="34" charset="0"/>
              </a:rPr>
              <a:t>-УРОВЕНЬ ОРГАНИЗАЦИИ ( набор характеристик и особенностей деятельности организации).</a:t>
            </a:r>
          </a:p>
          <a:p>
            <a:pPr algn="ctr"/>
            <a:r>
              <a:rPr lang="ru-RU" b="1" i="1" dirty="0" smtClean="0">
                <a:solidFill>
                  <a:srgbClr val="0070C0"/>
                </a:solidFill>
                <a:latin typeface="Bahnschrift" pitchFamily="34" charset="0"/>
              </a:rPr>
              <a:t>-ИНДИВИДУАЛЬНЫЙ УРОВЕНЬ (поведение отдельных лиц-персонала и руководителей).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91680" y="3212976"/>
            <a:ext cx="5616624" cy="12012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Bahnschrift" pitchFamily="34" charset="0"/>
              </a:rPr>
              <a:t>1.  Необходимая среда (условия) в организации  и ответственность структуры управления</a:t>
            </a:r>
            <a:endParaRPr lang="ru-RU" b="1" i="1" dirty="0">
              <a:solidFill>
                <a:srgbClr val="FF0000"/>
              </a:solidFill>
              <a:latin typeface="Bahnschrift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91680" y="4856900"/>
            <a:ext cx="5590294" cy="123639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Bahnschrift" pitchFamily="34" charset="0"/>
              </a:rPr>
              <a:t>2. Отношение персонала на всех уровнях в ответ на преимущества от организационного окружения </a:t>
            </a:r>
            <a:endParaRPr lang="ru-RU" b="1" i="1" dirty="0">
              <a:solidFill>
                <a:srgbClr val="FF0000"/>
              </a:solidFill>
              <a:latin typeface="Bahnschrift" pitchFamily="34" charset="0"/>
            </a:endParaRPr>
          </a:p>
        </p:txBody>
      </p:sp>
      <p:sp>
        <p:nvSpPr>
          <p:cNvPr id="6" name="Выгнутая влево стрелка 5"/>
          <p:cNvSpPr/>
          <p:nvPr/>
        </p:nvSpPr>
        <p:spPr>
          <a:xfrm>
            <a:off x="960160" y="3813608"/>
            <a:ext cx="731520" cy="12161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Выгнутая влево стрелка 6"/>
          <p:cNvSpPr/>
          <p:nvPr/>
        </p:nvSpPr>
        <p:spPr>
          <a:xfrm rot="10800000">
            <a:off x="7281976" y="4097948"/>
            <a:ext cx="731520" cy="12161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495601"/>
            <a:ext cx="1524000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6773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37737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i="1" dirty="0" smtClean="0">
                <a:solidFill>
                  <a:srgbClr val="7030A0"/>
                </a:solidFill>
                <a:latin typeface="Bahnschrift" pitchFamily="34" charset="0"/>
              </a:rPr>
              <a:t>ФОРМИРОВАНИЕ ЛИЧНЫХ НАВЫКОВ </a:t>
            </a:r>
            <a:br>
              <a:rPr lang="ru-RU" sz="3100" b="1" i="1" dirty="0" smtClean="0">
                <a:solidFill>
                  <a:srgbClr val="7030A0"/>
                </a:solidFill>
                <a:latin typeface="Bahnschrift" pitchFamily="34" charset="0"/>
              </a:rPr>
            </a:br>
            <a:r>
              <a:rPr lang="en-US" sz="3100" b="1" i="1" dirty="0" smtClean="0">
                <a:solidFill>
                  <a:srgbClr val="7030A0"/>
                </a:solidFill>
                <a:latin typeface="Bahnschrift" pitchFamily="34" charset="0"/>
              </a:rPr>
              <a:t>(</a:t>
            </a:r>
            <a:r>
              <a:rPr lang="en-US" sz="3100" b="1" i="1" dirty="0">
                <a:solidFill>
                  <a:srgbClr val="7030A0"/>
                </a:solidFill>
                <a:latin typeface="Bahnschrift" pitchFamily="34" charset="0"/>
              </a:rPr>
              <a:t>SOFT SKILLS</a:t>
            </a:r>
            <a:r>
              <a:rPr lang="en-US" sz="3100" b="1" i="1" dirty="0" smtClean="0">
                <a:solidFill>
                  <a:srgbClr val="7030A0"/>
                </a:solidFill>
                <a:latin typeface="Bahnschrift" pitchFamily="34" charset="0"/>
              </a:rPr>
              <a:t>)</a:t>
            </a:r>
            <a:r>
              <a:rPr lang="ru-RU" sz="3100" b="1" i="1" dirty="0" smtClean="0">
                <a:solidFill>
                  <a:srgbClr val="7030A0"/>
                </a:solidFill>
                <a:latin typeface="Bahnschrift" pitchFamily="34" charset="0"/>
              </a:rPr>
              <a:t> УПОЛНОМОЧЕННОГО ПО ОХРАНЕ ТРУДА</a:t>
            </a:r>
            <a:br>
              <a:rPr lang="ru-RU" sz="3100" b="1" i="1" dirty="0" smtClean="0">
                <a:solidFill>
                  <a:srgbClr val="7030A0"/>
                </a:solidFill>
                <a:latin typeface="Bahnschrift" pitchFamily="34" charset="0"/>
              </a:rPr>
            </a:br>
            <a:r>
              <a:rPr lang="ru-RU" sz="3100" i="1" dirty="0">
                <a:solidFill>
                  <a:srgbClr val="FF0000"/>
                </a:solidFill>
                <a:latin typeface="Bahnschrift" pitchFamily="34" charset="0"/>
              </a:rPr>
              <a:t/>
            </a:r>
            <a:br>
              <a:rPr lang="ru-RU" sz="3100" i="1" dirty="0">
                <a:solidFill>
                  <a:srgbClr val="FF0000"/>
                </a:solidFill>
                <a:latin typeface="Bahnschrift" pitchFamily="34" charset="0"/>
              </a:rPr>
            </a:br>
            <a:r>
              <a:rPr lang="ru-RU" sz="3100" i="1" dirty="0" smtClean="0">
                <a:solidFill>
                  <a:srgbClr val="FF0000"/>
                </a:solidFill>
                <a:latin typeface="Bahnschrift" pitchFamily="34" charset="0"/>
              </a:rPr>
              <a:t/>
            </a:r>
            <a:br>
              <a:rPr lang="ru-RU" sz="3100" i="1" dirty="0" smtClean="0">
                <a:solidFill>
                  <a:srgbClr val="FF0000"/>
                </a:solidFill>
                <a:latin typeface="Bahnschrift" pitchFamily="34" charset="0"/>
              </a:rPr>
            </a:br>
            <a:r>
              <a:rPr lang="ru-RU" sz="1800" i="1" dirty="0" smtClean="0">
                <a:solidFill>
                  <a:srgbClr val="FF0000"/>
                </a:solidFill>
                <a:latin typeface="Bahnschrift" pitchFamily="34" charset="0"/>
              </a:rPr>
              <a:t>г. Полевской</a:t>
            </a:r>
            <a:br>
              <a:rPr lang="ru-RU" sz="1800" i="1" dirty="0" smtClean="0">
                <a:solidFill>
                  <a:srgbClr val="FF0000"/>
                </a:solidFill>
                <a:latin typeface="Bahnschrift" pitchFamily="34" charset="0"/>
              </a:rPr>
            </a:br>
            <a:r>
              <a:rPr lang="ru-RU" sz="1800" i="1" dirty="0" smtClean="0">
                <a:solidFill>
                  <a:srgbClr val="FF0000"/>
                </a:solidFill>
                <a:latin typeface="Bahnschrift" pitchFamily="34" charset="0"/>
              </a:rPr>
              <a:t>2021 г.</a:t>
            </a:r>
            <a:r>
              <a:rPr lang="ru-RU" sz="3100" i="1" dirty="0">
                <a:solidFill>
                  <a:srgbClr val="FF0000"/>
                </a:solidFill>
                <a:latin typeface="Bahnschrift" pitchFamily="34" charset="0"/>
              </a:rPr>
              <a:t/>
            </a:r>
            <a:br>
              <a:rPr lang="ru-RU" sz="3100" i="1" dirty="0">
                <a:solidFill>
                  <a:srgbClr val="FF0000"/>
                </a:solidFill>
                <a:latin typeface="Bahnschrift" pitchFamily="34" charset="0"/>
              </a:rPr>
            </a:br>
            <a:r>
              <a:rPr lang="ru-RU" sz="3100" i="1" dirty="0" smtClean="0">
                <a:solidFill>
                  <a:srgbClr val="FF0000"/>
                </a:solidFill>
                <a:latin typeface="Bahnschrift" pitchFamily="34" charset="0"/>
              </a:rPr>
              <a:t/>
            </a:r>
            <a:br>
              <a:rPr lang="ru-RU" sz="3100" i="1" dirty="0" smtClean="0">
                <a:solidFill>
                  <a:srgbClr val="FF0000"/>
                </a:solidFill>
                <a:latin typeface="Bahnschrift" pitchFamily="34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месячник по охране труда 2021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Bahnschrift" pitchFamily="34" charset="0"/>
              </a:rPr>
              <a:t>КУЛЬТУРА БЕЗОПАСНОСТИ ПО ОХРАНЕ ТРУДА</a:t>
            </a:r>
            <a:endParaRPr lang="ru-RU" sz="2800" b="1" i="1" dirty="0">
              <a:solidFill>
                <a:srgbClr val="FF0000"/>
              </a:solidFill>
              <a:latin typeface="Bahnschrift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60648"/>
            <a:ext cx="1522289" cy="1194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81639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>
                <a:solidFill>
                  <a:srgbClr val="FF0000"/>
                </a:solidFill>
              </a:rPr>
              <a:t>Формирование личных навыков уполномоченного по охране труда</a:t>
            </a:r>
            <a:r>
              <a:rPr lang="en-US" sz="2800" b="1" i="1" dirty="0">
                <a:solidFill>
                  <a:srgbClr val="FF0000"/>
                </a:solidFill>
                <a:latin typeface="Bahnschrift" pitchFamily="34" charset="0"/>
              </a:rPr>
              <a:t> (SOFT SKILLS)</a:t>
            </a:r>
            <a:r>
              <a:rPr lang="ru-RU" sz="2800" b="1" i="1" dirty="0">
                <a:solidFill>
                  <a:srgbClr val="FF0000"/>
                </a:solidFill>
                <a:latin typeface="Bahnschrift" pitchFamily="34" charset="0"/>
              </a:rPr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2132856"/>
            <a:ext cx="82089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Bahnschrift" pitchFamily="34" charset="0"/>
              </a:rPr>
              <a:t>КУЛЬТУРА БЕЗОПАСНОСТИ – </a:t>
            </a:r>
            <a:r>
              <a:rPr lang="ru-RU" sz="2000" b="1" i="1" dirty="0" smtClean="0">
                <a:solidFill>
                  <a:srgbClr val="002060"/>
                </a:solidFill>
                <a:latin typeface="Bahnschrift" pitchFamily="34" charset="0"/>
              </a:rPr>
              <a:t>ЭТО ТАКОЙ НАБОР ХАРАКТЕРИСТИК И ОСОБЕННОСТЕЙ ДЕЯТЕЛЬНОСТИ ОРГАНИЗАЦИИ И ПОВЕДЕНИЯ ОТДЕЛЬНЫХ ЛИЦ, КОТОРЫЙ УСТАНАВЛИВАЕТ, ЧТО ПРОБЛЕМАМ БЕЗОПАСНОСТИ  ОУ КАК ОБЛАДАЮЩИМ ВЫСШИМ ПРИОРИТЕТОМ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Bahnschrift" pitchFamily="34" charset="0"/>
              </a:rPr>
              <a:t>УДЕЛЯЕТСЯ ВНИМАНИЕ, ОПРЕДЕЛЕННОЕ ИХ ЗНАЧИМОСТЬЮ.</a:t>
            </a:r>
          </a:p>
          <a:p>
            <a:pPr algn="ctr"/>
            <a:endParaRPr lang="ru-RU" sz="2000" b="1" i="1" dirty="0" smtClean="0">
              <a:solidFill>
                <a:srgbClr val="FF0000"/>
              </a:solidFill>
              <a:latin typeface="Bahnschrift" pitchFamily="34" charset="0"/>
            </a:endParaRP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Bahnschrift" pitchFamily="34" charset="0"/>
              </a:rPr>
              <a:t>ЭТО ТАКАЯ КУЛЬТУРА ПОВЕДЕНИЯ, </a:t>
            </a:r>
            <a:r>
              <a:rPr lang="ru-RU" sz="2000" b="1" i="1" dirty="0" smtClean="0">
                <a:solidFill>
                  <a:srgbClr val="002060"/>
                </a:solidFill>
                <a:latin typeface="Bahnschrift" pitchFamily="34" charset="0"/>
              </a:rPr>
              <a:t>КОГДА РАБОТНИК ВПОЛНЯЕТ ВСЕИНСТРУКЦИИ , ПРАВИЛА И РЕГЛАМЕНТЫ В ТОТ МОМЕНТ, 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Bahnschrift" pitchFamily="34" charset="0"/>
              </a:rPr>
              <a:t>КОГДА ЗА НИМ НИКТО НЕ НАБЛЮДАЕТ.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272177"/>
            <a:ext cx="1524000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648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547936" y="378170"/>
            <a:ext cx="2880320" cy="1368152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ОПАСНОЕ  УСЛОВИЕ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576" y="355805"/>
            <a:ext cx="2725737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888" y="2100263"/>
            <a:ext cx="5608637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 flipH="1">
            <a:off x="2627784" y="3244334"/>
            <a:ext cx="2978617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Нежелательное  событие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Стрелка вправо 4"/>
          <p:cNvSpPr/>
          <p:nvPr/>
        </p:nvSpPr>
        <p:spPr>
          <a:xfrm rot="8429387">
            <a:off x="5276796" y="161072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450071">
            <a:off x="3256508" y="1511731"/>
            <a:ext cx="957263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трелка вниз 5"/>
          <p:cNvSpPr/>
          <p:nvPr/>
        </p:nvSpPr>
        <p:spPr>
          <a:xfrm>
            <a:off x="2627784" y="4757738"/>
            <a:ext cx="3600402" cy="9035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РЕЗУЛЬТАТ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47665" y="5758368"/>
            <a:ext cx="576064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ТТРТ РТ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988096" y="5805264"/>
            <a:ext cx="5536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ТРАВМА   ПРОИСШЕСТВИЕ   УЩЕРБ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9" name="Крест 8"/>
          <p:cNvSpPr/>
          <p:nvPr/>
        </p:nvSpPr>
        <p:spPr>
          <a:xfrm>
            <a:off x="4427985" y="1746322"/>
            <a:ext cx="457200" cy="497658"/>
          </a:xfrm>
          <a:prstGeom prst="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5" y="5006469"/>
            <a:ext cx="1524000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655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i="1" dirty="0" smtClean="0">
                <a:solidFill>
                  <a:srgbClr val="C00000"/>
                </a:solidFill>
              </a:rPr>
              <a:t>КУЛЬТУРА БЕЗОПАСНОСТИ  ПО  ОХРАНЕ ТРУДА </a:t>
            </a:r>
            <a:endParaRPr lang="ru-RU" sz="3200" i="1" dirty="0">
              <a:solidFill>
                <a:srgbClr val="C00000"/>
              </a:solidFill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 flipH="1">
            <a:off x="1259632" y="1484784"/>
            <a:ext cx="1152128" cy="1008112"/>
          </a:xfrm>
          <a:prstGeom prst="triangle">
            <a:avLst>
              <a:gd name="adj" fmla="val 50794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4" name="Трапеция 3"/>
          <p:cNvSpPr/>
          <p:nvPr/>
        </p:nvSpPr>
        <p:spPr>
          <a:xfrm>
            <a:off x="1205626" y="2852936"/>
            <a:ext cx="1260140" cy="608076"/>
          </a:xfrm>
          <a:prstGeom prst="trapezoid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5" name="Трапеция 4"/>
          <p:cNvSpPr/>
          <p:nvPr/>
        </p:nvSpPr>
        <p:spPr>
          <a:xfrm>
            <a:off x="839603" y="3897052"/>
            <a:ext cx="1976250" cy="784104"/>
          </a:xfrm>
          <a:prstGeom prst="trapezoid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30</a:t>
            </a:r>
            <a:endParaRPr lang="ru-RU" dirty="0"/>
          </a:p>
        </p:txBody>
      </p:sp>
      <p:sp>
        <p:nvSpPr>
          <p:cNvPr id="7" name="Трапеция 6"/>
          <p:cNvSpPr/>
          <p:nvPr/>
        </p:nvSpPr>
        <p:spPr>
          <a:xfrm>
            <a:off x="179512" y="5085184"/>
            <a:ext cx="3672408" cy="1216152"/>
          </a:xfrm>
          <a:prstGeom prst="trapezoid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600</a:t>
            </a:r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398836" y="1645968"/>
            <a:ext cx="108012" cy="4536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4644008" y="1844824"/>
            <a:ext cx="3981024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Смертельный случай</a:t>
            </a:r>
          </a:p>
          <a:p>
            <a:pPr algn="ctr"/>
            <a:endParaRPr lang="ru-RU" sz="24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sz="2400" b="1" i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ru-RU" sz="2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Тяжелый н</a:t>
            </a:r>
            <a:r>
              <a:rPr lang="en-US" sz="2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/</a:t>
            </a:r>
            <a:r>
              <a:rPr lang="ru-RU" sz="2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случай</a:t>
            </a:r>
          </a:p>
          <a:p>
            <a:pPr algn="ctr"/>
            <a:endParaRPr lang="ru-RU" sz="2400" b="1" i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endParaRPr lang="ru-RU" sz="24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2D050"/>
                </a:solidFill>
              </a:rPr>
              <a:t>Легкие н</a:t>
            </a:r>
            <a:r>
              <a:rPr lang="en-US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2D050"/>
                </a:solidFill>
              </a:rPr>
              <a:t>/</a:t>
            </a: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2D050"/>
                </a:solidFill>
              </a:rPr>
              <a:t>случаи </a:t>
            </a:r>
          </a:p>
          <a:p>
            <a:pPr algn="ctr"/>
            <a:endParaRPr lang="ru-RU" sz="24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sz="24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2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Микротравмы без потери рабочего времени</a:t>
            </a:r>
            <a:endParaRPr lang="ru-RU" sz="2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584778"/>
            <a:ext cx="1524000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5926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+mn-lt"/>
              </a:rPr>
              <a:t>Формирование личных навыков у уполномоченного по охране труда</a:t>
            </a:r>
            <a:r>
              <a:rPr lang="en-US" sz="2800" b="1" i="1" dirty="0">
                <a:solidFill>
                  <a:srgbClr val="FF0000"/>
                </a:solidFill>
                <a:latin typeface="Bahnschrift" pitchFamily="34" charset="0"/>
              </a:rPr>
              <a:t> (SOFT SKILLS)</a:t>
            </a:r>
            <a:r>
              <a:rPr lang="ru-RU" sz="2800" b="1" i="1" dirty="0">
                <a:solidFill>
                  <a:srgbClr val="FF0000"/>
                </a:solidFill>
                <a:latin typeface="Bahnschrift" pitchFamily="34" charset="0"/>
              </a:rPr>
              <a:t> </a:t>
            </a:r>
            <a:endParaRPr lang="ru-RU" sz="2800" b="1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107504" y="1793721"/>
            <a:ext cx="3304548" cy="3024336"/>
          </a:xfrm>
          <a:prstGeom prst="triangle">
            <a:avLst>
              <a:gd name="adj" fmla="val 4407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F0000"/>
                </a:solidFill>
              </a:rPr>
              <a:t>Безопасное оборудование 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83112" y="3081044"/>
            <a:ext cx="3048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1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2802673" y="1793713"/>
            <a:ext cx="2952328" cy="3024336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491880" y="3501008"/>
            <a:ext cx="151216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70C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2</a:t>
            </a:r>
          </a:p>
          <a:p>
            <a:pPr algn="ctr"/>
            <a:r>
              <a:rPr lang="ru-RU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C0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j-lt"/>
              </a:rPr>
              <a:t>Регламенты </a:t>
            </a:r>
            <a:endParaRPr lang="ru-RU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C0000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+mj-lt"/>
            </a:endParaRPr>
          </a:p>
          <a:p>
            <a:pPr algn="ctr"/>
            <a:r>
              <a:rPr lang="ru-RU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C0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j-lt"/>
              </a:rPr>
              <a:t> стандарты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479631" y="2967335"/>
            <a:ext cx="18473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1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5542320" y="1772001"/>
            <a:ext cx="3419872" cy="3067760"/>
          </a:xfrm>
          <a:prstGeom prst="triangle">
            <a:avLst>
              <a:gd name="adj" fmla="val 44745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ОСОЗНАННОСТЬ ПРИВЕРЖЕННОСТЬ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ЛЮДЕЙ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92280" y="3136612"/>
            <a:ext cx="45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160" y="5445224"/>
            <a:ext cx="1524000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6581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>
                <a:solidFill>
                  <a:srgbClr val="FF0000"/>
                </a:solidFill>
              </a:rPr>
              <a:t>Формирование личных навыков у уполномоченного по охране труда</a:t>
            </a:r>
            <a:r>
              <a:rPr lang="en-US" sz="2800" b="1" i="1" dirty="0">
                <a:solidFill>
                  <a:srgbClr val="FF0000"/>
                </a:solidFill>
                <a:latin typeface="Bahnschrift" pitchFamily="34" charset="0"/>
              </a:rPr>
              <a:t> (SOFT SKILLS)</a:t>
            </a:r>
            <a:r>
              <a:rPr lang="ru-RU" sz="2800" b="1" i="1" dirty="0">
                <a:solidFill>
                  <a:srgbClr val="FF0000"/>
                </a:solidFill>
                <a:latin typeface="Bahnschrift" pitchFamily="34" charset="0"/>
              </a:rPr>
              <a:t> </a:t>
            </a:r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323528" y="2780928"/>
            <a:ext cx="2664296" cy="2664296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4788024" y="2533546"/>
            <a:ext cx="3672408" cy="316835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70 % </a:t>
            </a:r>
            <a:r>
              <a:rPr lang="ru-RU" dirty="0" smtClean="0">
                <a:solidFill>
                  <a:srgbClr val="7030A0"/>
                </a:solidFill>
              </a:rPr>
              <a:t>ОРГАНИЗАЦИОННЫЕ НЕДОСТАТКИ</a:t>
            </a:r>
            <a:endParaRPr lang="ru-RU" dirty="0">
              <a:solidFill>
                <a:srgbClr val="7030A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30 % 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</a:rPr>
              <a:t>ДЕЙСТВИЯ 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Выгнутая вверх стрелка 3"/>
          <p:cNvSpPr/>
          <p:nvPr/>
        </p:nvSpPr>
        <p:spPr>
          <a:xfrm>
            <a:off x="2771800" y="2598056"/>
            <a:ext cx="2448272" cy="83094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9632" y="2348880"/>
            <a:ext cx="1233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Bahnschrift" pitchFamily="34" charset="0"/>
              </a:rPr>
              <a:t>СОБЫТИЯ</a:t>
            </a:r>
            <a:endParaRPr lang="ru-RU" b="1" i="1" dirty="0">
              <a:solidFill>
                <a:srgbClr val="FF0000"/>
              </a:solidFill>
              <a:latin typeface="Bahnschrift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64088" y="2020198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ОШИБКИ ЧЕЛОВЕКА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583" y="3573016"/>
            <a:ext cx="1944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80 % </a:t>
            </a:r>
            <a:r>
              <a:rPr lang="ru-RU" dirty="0" smtClean="0">
                <a:solidFill>
                  <a:srgbClr val="0070C0"/>
                </a:solidFill>
              </a:rPr>
              <a:t>ОШИБКИ ЧЕЛОВЕКА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20 % </a:t>
            </a:r>
            <a:r>
              <a:rPr lang="ru-RU" dirty="0" smtClean="0">
                <a:solidFill>
                  <a:srgbClr val="7030A0"/>
                </a:solidFill>
              </a:rPr>
              <a:t>ОТКАЗЫ ОБОРУДОВАНИЯ 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024" y="5648861"/>
            <a:ext cx="1524000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7992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>
                <a:solidFill>
                  <a:srgbClr val="FF0000"/>
                </a:solidFill>
              </a:rPr>
              <a:t>Формирование личных навыков у уполномоченного по охране труда</a:t>
            </a:r>
            <a:r>
              <a:rPr lang="en-US" sz="2800" b="1" i="1" dirty="0">
                <a:solidFill>
                  <a:srgbClr val="FF0000"/>
                </a:solidFill>
                <a:latin typeface="Bahnschrift" pitchFamily="34" charset="0"/>
              </a:rPr>
              <a:t> (SOFT SKILLS)</a:t>
            </a:r>
            <a:r>
              <a:rPr lang="ru-RU" sz="2800" b="1" i="1" dirty="0">
                <a:solidFill>
                  <a:srgbClr val="FF0000"/>
                </a:solidFill>
                <a:latin typeface="Bahnschrift" pitchFamily="34" charset="0"/>
              </a:rPr>
              <a:t> 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683344"/>
            <a:ext cx="2520280" cy="4042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7585" y="2276872"/>
            <a:ext cx="1848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00B050"/>
                </a:solidFill>
              </a:rPr>
              <a:t>ЧТО ВИДЯТ ВСЕ</a:t>
            </a:r>
            <a:endParaRPr lang="ru-RU" i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76169" y="2086650"/>
            <a:ext cx="1734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ЧТО ВИЖУ Я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80112" y="2895882"/>
            <a:ext cx="31683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rgbClr val="7030A0"/>
                </a:solidFill>
              </a:rPr>
              <a:t>СПОСОБНОСТИ  И СТРЕМЛЕНИЕ ДОСТИГАТЬ  СВОИХ ЦЕЛЕЙ САМЫМ БЕЗОПАСНЫМ ОБРАЗОМ </a:t>
            </a:r>
          </a:p>
          <a:p>
            <a:r>
              <a:rPr lang="ru-RU" sz="2000" i="1" dirty="0" smtClean="0">
                <a:solidFill>
                  <a:srgbClr val="7030A0"/>
                </a:solidFill>
              </a:rPr>
              <a:t>ИЛИ ОТКАЗАТЬСЯ ОТ ДОСТИЖЕНИЯ ЦЕЛЕЙ, ЕСЛИ ДОСТИГНУТЬ ИХ БЕЗОПАСНО НЕВОЗМОЖН</a:t>
            </a:r>
            <a:r>
              <a:rPr lang="ru-RU" sz="2000" dirty="0" smtClean="0">
                <a:solidFill>
                  <a:srgbClr val="7030A0"/>
                </a:solidFill>
              </a:rPr>
              <a:t>О.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543300" y="3802224"/>
            <a:ext cx="1244724" cy="42325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ОПАСНО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83344"/>
            <a:ext cx="2520280" cy="4042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вал 6"/>
          <p:cNvSpPr/>
          <p:nvPr/>
        </p:nvSpPr>
        <p:spPr>
          <a:xfrm>
            <a:off x="3779912" y="5877272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873624" y="4733224"/>
            <a:ext cx="914400" cy="186412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О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П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А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С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Н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10" name="Овал 9"/>
          <p:cNvSpPr/>
          <p:nvPr/>
        </p:nvSpPr>
        <p:spPr>
          <a:xfrm rot="19799498">
            <a:off x="3173461" y="5193483"/>
            <a:ext cx="647253" cy="147887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О </a:t>
            </a:r>
          </a:p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П</a:t>
            </a:r>
          </a:p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 А С</a:t>
            </a:r>
          </a:p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 Н О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515743"/>
            <a:ext cx="1524000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0234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563" y="332656"/>
            <a:ext cx="8229600" cy="1252728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  Формирование </a:t>
            </a:r>
            <a:r>
              <a:rPr lang="ru-RU" sz="2800" b="1" i="1" dirty="0">
                <a:solidFill>
                  <a:srgbClr val="FF0000"/>
                </a:solidFill>
              </a:rPr>
              <a:t>личных навыков у уполномоченного по охране труда</a:t>
            </a:r>
            <a:r>
              <a:rPr lang="en-US" sz="2800" b="1" i="1" dirty="0">
                <a:solidFill>
                  <a:srgbClr val="FF0000"/>
                </a:solidFill>
                <a:latin typeface="Bahnschrift" pitchFamily="34" charset="0"/>
              </a:rPr>
              <a:t> (SOFT SKILLS)</a:t>
            </a:r>
            <a:r>
              <a:rPr lang="ru-RU" sz="2800" b="1" i="1" dirty="0">
                <a:solidFill>
                  <a:srgbClr val="FF0000"/>
                </a:solidFill>
                <a:latin typeface="Bahnschrift" pitchFamily="34" charset="0"/>
              </a:rPr>
              <a:t> 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47482"/>
            <a:ext cx="1584176" cy="105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097397"/>
            <a:ext cx="1584176" cy="105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 descr="https://www.downloadclipart.net/large/5841-house-27-desig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077" y="1931313"/>
            <a:ext cx="1668891" cy="1668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www.downloadclipart.net/large/5841-house-27-desig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791009"/>
            <a:ext cx="1668891" cy="1668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53514"/>
            <a:ext cx="1463824" cy="1463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213700"/>
            <a:ext cx="1463824" cy="1463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061" y="3283985"/>
            <a:ext cx="1610363" cy="1431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330431"/>
            <a:ext cx="1610363" cy="1431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60" y="5085184"/>
            <a:ext cx="1376636" cy="919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5085184"/>
            <a:ext cx="1376636" cy="919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100" y="5192630"/>
            <a:ext cx="1376636" cy="919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356" y="4940944"/>
            <a:ext cx="1656184" cy="1171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435" y="5058409"/>
            <a:ext cx="1656184" cy="1171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1036" y="1650487"/>
            <a:ext cx="39982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rgbClr val="7030A0"/>
                </a:solidFill>
              </a:rPr>
              <a:t>Производственная безопасность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73638" y="1536488"/>
            <a:ext cx="37233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Культура  безопасности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 rot="5400000">
            <a:off x="2631232" y="3283985"/>
            <a:ext cx="484632" cy="484632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556" y="1947482"/>
            <a:ext cx="50006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175" y="3167063"/>
            <a:ext cx="50006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575" y="4715419"/>
            <a:ext cx="50006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174" y="1963922"/>
            <a:ext cx="500063" cy="507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3377990"/>
            <a:ext cx="500063" cy="507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173" y="1963922"/>
            <a:ext cx="500063" cy="507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423" y="4931816"/>
            <a:ext cx="500063" cy="507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Диагональная полоса 8"/>
          <p:cNvSpPr/>
          <p:nvPr/>
        </p:nvSpPr>
        <p:spPr>
          <a:xfrm rot="1986947">
            <a:off x="302728" y="3160950"/>
            <a:ext cx="484742" cy="313496"/>
          </a:xfrm>
          <a:prstGeom prst="diagStripe">
            <a:avLst>
              <a:gd name="adj" fmla="val 66528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Диагональная полоса 28"/>
          <p:cNvSpPr/>
          <p:nvPr/>
        </p:nvSpPr>
        <p:spPr>
          <a:xfrm rot="1986947">
            <a:off x="2025979" y="2073717"/>
            <a:ext cx="484742" cy="313496"/>
          </a:xfrm>
          <a:prstGeom prst="diagStripe">
            <a:avLst>
              <a:gd name="adj" fmla="val 66528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Диагональная полоса 29"/>
          <p:cNvSpPr/>
          <p:nvPr/>
        </p:nvSpPr>
        <p:spPr>
          <a:xfrm rot="1986947">
            <a:off x="219191" y="2086330"/>
            <a:ext cx="484742" cy="313496"/>
          </a:xfrm>
          <a:prstGeom prst="diagStripe">
            <a:avLst>
              <a:gd name="adj" fmla="val 66528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Диагональная полоса 30"/>
          <p:cNvSpPr/>
          <p:nvPr/>
        </p:nvSpPr>
        <p:spPr>
          <a:xfrm rot="1986947">
            <a:off x="413768" y="4873341"/>
            <a:ext cx="484742" cy="313496"/>
          </a:xfrm>
          <a:prstGeom prst="diagStripe">
            <a:avLst>
              <a:gd name="adj" fmla="val 665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Диагональная полоса 31"/>
          <p:cNvSpPr/>
          <p:nvPr/>
        </p:nvSpPr>
        <p:spPr>
          <a:xfrm rot="1986947">
            <a:off x="413768" y="4865085"/>
            <a:ext cx="484742" cy="313496"/>
          </a:xfrm>
          <a:prstGeom prst="diagStripe">
            <a:avLst>
              <a:gd name="adj" fmla="val 66528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Диагональная полоса 33"/>
          <p:cNvSpPr/>
          <p:nvPr/>
        </p:nvSpPr>
        <p:spPr>
          <a:xfrm rot="1986947">
            <a:off x="2517329" y="4928435"/>
            <a:ext cx="484742" cy="313496"/>
          </a:xfrm>
          <a:prstGeom prst="diagStripe">
            <a:avLst>
              <a:gd name="adj" fmla="val 66528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94" y="33192"/>
            <a:ext cx="1224225" cy="960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9606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>
                <a:solidFill>
                  <a:srgbClr val="FF0000"/>
                </a:solidFill>
              </a:rPr>
              <a:t>Формирование личных навыков у уполномоченного по охране труда</a:t>
            </a:r>
            <a:r>
              <a:rPr lang="en-US" sz="2800" b="1" i="1" dirty="0">
                <a:solidFill>
                  <a:srgbClr val="FF0000"/>
                </a:solidFill>
                <a:latin typeface="Bahnschrift" pitchFamily="34" charset="0"/>
              </a:rPr>
              <a:t> (SOFT SKILLS)</a:t>
            </a:r>
            <a:r>
              <a:rPr lang="ru-RU" sz="2800" b="1" i="1" dirty="0">
                <a:solidFill>
                  <a:srgbClr val="FF0000"/>
                </a:solidFill>
                <a:latin typeface="Bahnschrift" pitchFamily="34" charset="0"/>
              </a:rPr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7504" y="2546130"/>
            <a:ext cx="871296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Bahnschrift" pitchFamily="34" charset="0"/>
              </a:rPr>
              <a:t>ЕСЛИ ХОТИМ УЛУЧШИТЬ КУЛЬТУРУ  ОХРАНЫ ТРУДА 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0070C0"/>
                </a:solidFill>
                <a:latin typeface="Bahnschrift" pitchFamily="34" charset="0"/>
              </a:rPr>
              <a:t>ЛИЧНОЕ ОТНОШЕНИЕ К БЕЗОПАСНОСТИ, ИСКРЕННЯЯ ВЕРА В ТО, ЧТО </a:t>
            </a:r>
            <a:r>
              <a:rPr lang="ru-RU" sz="2400" b="1" i="1" dirty="0" smtClean="0">
                <a:solidFill>
                  <a:srgbClr val="0070C0"/>
                </a:solidFill>
                <a:latin typeface="Bahnschrift" pitchFamily="34" charset="0"/>
              </a:rPr>
              <a:t>НУЛЕВОЙ </a:t>
            </a:r>
            <a:r>
              <a:rPr lang="ru-RU" sz="2400" b="1" i="1" dirty="0" smtClean="0">
                <a:solidFill>
                  <a:srgbClr val="0070C0"/>
                </a:solidFill>
                <a:latin typeface="Bahnschrift" pitchFamily="34" charset="0"/>
              </a:rPr>
              <a:t>ТРАВМАТИЗМ ВОЗМОЖЕН</a:t>
            </a:r>
            <a:r>
              <a:rPr lang="ru-RU" sz="2400" i="1" dirty="0" smtClean="0">
                <a:solidFill>
                  <a:srgbClr val="0070C0"/>
                </a:solidFill>
                <a:latin typeface="Bahnschrift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0070C0"/>
                </a:solidFill>
                <a:latin typeface="Bahnschrift" pitchFamily="34" charset="0"/>
              </a:rPr>
              <a:t>ДОЛЖНЫ ДЕЙСТВОВАТЬ СООБЩА.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0070C0"/>
                </a:solidFill>
                <a:latin typeface="Bahnschrift" pitchFamily="34" charset="0"/>
              </a:rPr>
              <a:t>ЗАПАСТИТСЬ ТЕРПЕНИЕМ, ИЗМЕНЕНИЯ НЕ ПРОИСХОДЯТ ПО «ЩЕЛЧКУ»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0070C0"/>
                </a:solidFill>
                <a:latin typeface="Bahnschrift" pitchFamily="34" charset="0"/>
              </a:rPr>
              <a:t>НА ДЕЛЕ ПОНИМАТЬ, КУДА МЫ ДВИЖЕМСЯ, ИМЕТЬ ЧЕТКИЙ ПЛАН.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0070C0"/>
                </a:solidFill>
                <a:latin typeface="Bahnschrift" pitchFamily="34" charset="0"/>
              </a:rPr>
              <a:t>ПООЩРЯТЬ ОЖИДАЕМОЕ ПОВЕДЕНИЕ (НЕТЕРПИМОСТЬ  К ИНЦИНДЕНТАМ, СОБЛЮДЕНИЕ ПРАВИЛ).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0070C0"/>
                </a:solidFill>
                <a:latin typeface="Bahnschrift" pitchFamily="34" charset="0"/>
              </a:rPr>
              <a:t>КУЛЬТУРА БЕЗОПАСНОСТИ ВЕЗДЕ И ВСЕГДА !</a:t>
            </a:r>
            <a:endParaRPr lang="ru-RU" sz="2400" b="1" i="1" dirty="0">
              <a:solidFill>
                <a:srgbClr val="0070C0"/>
              </a:solidFill>
              <a:latin typeface="Bahnschrift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582517"/>
            <a:ext cx="1225550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26237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350</TotalTime>
  <Words>1136</Words>
  <Application>Microsoft Office PowerPoint</Application>
  <PresentationFormat>Экран (4:3)</PresentationFormat>
  <Paragraphs>198</Paragraphs>
  <Slides>20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Волна</vt:lpstr>
      <vt:lpstr>АПРЕЛЬ –МЕСЯЦ ОХРАНЫ ТРУДА  2021</vt:lpstr>
      <vt:lpstr> ФОРМИРОВАНИЕ ЛИЧНЫХ НАВЫКОВ  (SOFT SKILLS) УПОЛНОМОЧЕННОГО ПО ОХРАНЕ ТРУДА   г. Полевской 2021 г.   месячник по охране труда 2021</vt:lpstr>
      <vt:lpstr>Презентация PowerPoint</vt:lpstr>
      <vt:lpstr>КУЛЬТУРА БЕЗОПАСНОСТИ  ПО  ОХРАНЕ ТРУДА </vt:lpstr>
      <vt:lpstr>Формирование личных навыков у уполномоченного по охране труда (SOFT SKILLS) </vt:lpstr>
      <vt:lpstr>Формирование личных навыков у уполномоченного по охране труда (SOFT SKILLS) </vt:lpstr>
      <vt:lpstr>Формирование личных навыков у уполномоченного по охране труда (SOFT SKILLS) </vt:lpstr>
      <vt:lpstr>  Формирование личных навыков у уполномоченного по охране труда (SOFT SKILLS) </vt:lpstr>
      <vt:lpstr>Формирование личных навыков у уполномоченного по охране труда (SOFT SKILLS) </vt:lpstr>
      <vt:lpstr>Формирование личных навыков у уполномоченного по охране труда (SOFT SKILLS) </vt:lpstr>
      <vt:lpstr>Формирование личных навыков у уполномоченного по охране труда (SOFT SKILLS) </vt:lpstr>
      <vt:lpstr>Формирование личных навыков у уполномоченного по охране труда (SOFT SKILLS) </vt:lpstr>
      <vt:lpstr>Формирование личных навыков уполномоченного по охране труда (SOFT SKILLS) </vt:lpstr>
      <vt:lpstr>Формирование личных навыков уполномоченного по охране труда (SOFT SKILLS) </vt:lpstr>
      <vt:lpstr>Формирование личных навыков у уполномоченного по охране труда (SOFT SKILLS) </vt:lpstr>
      <vt:lpstr>Формирование личных навыков уполномоченного по охране труда (SOFT SKILLS) </vt:lpstr>
      <vt:lpstr>Формирование личных навыков уполномоченного по охране труда (SOFT SKILLS) </vt:lpstr>
      <vt:lpstr>Формирование личных навыков уполномоченного по охране труда (SOFT SKILLS) </vt:lpstr>
      <vt:lpstr>Формирование личных навыков уполномоченного по охране труда (SOFT SKILLS) </vt:lpstr>
      <vt:lpstr>Формирование личных навыков уполномоченного по охране труда (SOFT SKILLS)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Галина</dc:creator>
  <cp:lastModifiedBy>Галина</cp:lastModifiedBy>
  <cp:revision>36</cp:revision>
  <dcterms:created xsi:type="dcterms:W3CDTF">2021-04-06T10:39:37Z</dcterms:created>
  <dcterms:modified xsi:type="dcterms:W3CDTF">2021-04-08T06:12:25Z</dcterms:modified>
</cp:coreProperties>
</file>