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0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7" r:id="rId12"/>
    <p:sldId id="266" r:id="rId13"/>
    <p:sldId id="274" r:id="rId14"/>
    <p:sldId id="268" r:id="rId15"/>
    <p:sldId id="269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6A27D-1736-474C-B65F-F504A12953D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04BB5-3549-4FBB-A4DB-208CD7543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01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04BB5-3549-4FBB-A4DB-208CD7543D5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20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04BB5-3549-4FBB-A4DB-208CD7543D5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10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04BB5-3549-4FBB-A4DB-208CD7543D5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52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2742-0E6C-4A98-9166-4822058B98E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C91F-D4B4-41D7-B2CB-B75B2FF3F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2742-0E6C-4A98-9166-4822058B98E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C91F-D4B4-41D7-B2CB-B75B2FF3F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2742-0E6C-4A98-9166-4822058B98E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C91F-D4B4-41D7-B2CB-B75B2FF3F7B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2742-0E6C-4A98-9166-4822058B98E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C91F-D4B4-41D7-B2CB-B75B2FF3F7B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2742-0E6C-4A98-9166-4822058B98E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C91F-D4B4-41D7-B2CB-B75B2FF3F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2742-0E6C-4A98-9166-4822058B98E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C91F-D4B4-41D7-B2CB-B75B2FF3F7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2742-0E6C-4A98-9166-4822058B98E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C91F-D4B4-41D7-B2CB-B75B2FF3F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2742-0E6C-4A98-9166-4822058B98E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C91F-D4B4-41D7-B2CB-B75B2FF3F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2742-0E6C-4A98-9166-4822058B98E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C91F-D4B4-41D7-B2CB-B75B2FF3F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2742-0E6C-4A98-9166-4822058B98E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C91F-D4B4-41D7-B2CB-B75B2FF3F7B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2742-0E6C-4A98-9166-4822058B98E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C91F-D4B4-41D7-B2CB-B75B2FF3F7B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69E2742-0E6C-4A98-9166-4822058B98E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8F4C91F-D4B4-41D7-B2CB-B75B2FF3F7B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18072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Bahnschrift" pitchFamily="34" charset="0"/>
              </a:rPr>
              <a:t>АПРЕЛЬ –МЕСЯЦ ОХРАНЫ ТРУДА </a:t>
            </a:r>
            <a:br>
              <a:rPr lang="ru-RU" sz="3600" b="1" i="1" dirty="0" smtClean="0">
                <a:solidFill>
                  <a:srgbClr val="FF0000"/>
                </a:solidFill>
                <a:latin typeface="Bahnschrift" pitchFamily="34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Bahnschrift" pitchFamily="34" charset="0"/>
              </a:rPr>
              <a:t>2021</a:t>
            </a:r>
            <a:endParaRPr lang="ru-RU" sz="3600" b="1" i="1" dirty="0">
              <a:solidFill>
                <a:srgbClr val="FF0000"/>
              </a:solidFill>
              <a:latin typeface="Bahnschrif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84785"/>
            <a:ext cx="8712968" cy="3312368"/>
          </a:xfrm>
        </p:spPr>
        <p:txBody>
          <a:bodyPr/>
          <a:lstStyle/>
          <a:p>
            <a:endParaRPr lang="ru-RU" b="1" i="1" dirty="0" smtClean="0">
              <a:solidFill>
                <a:srgbClr val="FF0000"/>
              </a:solidFill>
              <a:latin typeface="Bahnschrift"/>
              <a:ea typeface="Calibri"/>
              <a:cs typeface="Tahoma"/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  <a:latin typeface="Bahnschrift"/>
                <a:ea typeface="Calibri"/>
                <a:cs typeface="Tahoma"/>
              </a:rPr>
              <a:t>«ПРЕДВИДЕТЬ,  ПОДГОТОВИТЬСЯ И РЕАГИРОВАТЬ НА КРИЗИС — </a:t>
            </a:r>
            <a:r>
              <a:rPr lang="ru-RU" sz="2800" b="1" i="1" dirty="0">
                <a:solidFill>
                  <a:srgbClr val="7030A0"/>
                </a:solidFill>
                <a:latin typeface="Bahnschrift"/>
                <a:ea typeface="Calibri"/>
                <a:cs typeface="Tahoma"/>
              </a:rPr>
              <a:t>ИНВЕСТИРУЙТЕ СЕЙЧАС В НАДЕЖНЫЕ СИСТЕМЫ ОХРАНЫ ТРУДА»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womanadvice.ru/sites/default/files/1/viral/2017-04-21_1925/ohrana_trud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90323"/>
            <a:ext cx="5184576" cy="3234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468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52728"/>
          </a:xfrm>
        </p:spPr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</a:rPr>
              <a:t>Формирование личных навыков у уполномоченного по охране труда</a:t>
            </a:r>
            <a:r>
              <a:rPr lang="en-US" sz="2800" b="1" i="1" dirty="0">
                <a:solidFill>
                  <a:srgbClr val="FF0000"/>
                </a:solidFill>
                <a:latin typeface="Bahnschrift" pitchFamily="34" charset="0"/>
              </a:rPr>
              <a:t> (SOFT SKILLS)</a:t>
            </a:r>
            <a:r>
              <a:rPr lang="ru-RU" sz="2800" b="1" i="1" dirty="0">
                <a:solidFill>
                  <a:srgbClr val="FF0000"/>
                </a:solidFill>
                <a:latin typeface="Bahnschrift" pitchFamily="34" charset="0"/>
              </a:rPr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564904"/>
            <a:ext cx="72808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Bahnschrift" pitchFamily="34" charset="0"/>
              </a:rPr>
              <a:t>Краткий  вывод 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70C0"/>
                </a:solidFill>
                <a:latin typeface="Bahnschrift" pitchFamily="34" charset="0"/>
              </a:rPr>
              <a:t>Исполнитель должен осознавать свою ответственность и осуществлять самоконтроль при выполнении всех работ, влияющих на безопасность.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70C0"/>
                </a:solidFill>
                <a:latin typeface="Bahnschrift" pitchFamily="34" charset="0"/>
              </a:rPr>
              <a:t>Только исполнитель отвечает за безопасность</a:t>
            </a:r>
            <a:r>
              <a:rPr lang="ru-RU" i="1" dirty="0" smtClean="0">
                <a:solidFill>
                  <a:srgbClr val="0070C0"/>
                </a:solidFill>
              </a:rPr>
              <a:t>!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Bahnschrift" pitchFamily="34" charset="0"/>
              </a:rPr>
              <a:t> 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5240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556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52728"/>
          </a:xfrm>
        </p:spPr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</a:rPr>
              <a:t>Формирование личных навыков у уполномоченного по охране труда</a:t>
            </a:r>
            <a:r>
              <a:rPr lang="en-US" sz="2800" b="1" i="1" dirty="0">
                <a:solidFill>
                  <a:srgbClr val="FF0000"/>
                </a:solidFill>
                <a:latin typeface="Bahnschrift" pitchFamily="34" charset="0"/>
              </a:rPr>
              <a:t> (SOFT SKILLS)</a:t>
            </a:r>
            <a:r>
              <a:rPr lang="ru-RU" sz="2800" b="1" i="1" dirty="0">
                <a:solidFill>
                  <a:srgbClr val="FF0000"/>
                </a:solidFill>
                <a:latin typeface="Bahnschrift" pitchFamily="34" charset="0"/>
              </a:rPr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564904"/>
            <a:ext cx="72808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Bahnschrift" pitchFamily="34" charset="0"/>
              </a:rPr>
              <a:t>Краткий  вывод 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70C0"/>
                </a:solidFill>
                <a:latin typeface="Bahnschrift" pitchFamily="34" charset="0"/>
              </a:rPr>
              <a:t>Исполнитель должен осознавать свою ответственность и осуществлять самоконтроль при выполнении всех работ, влияющих на безопасность.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70C0"/>
                </a:solidFill>
                <a:latin typeface="Bahnschrift" pitchFamily="34" charset="0"/>
              </a:rPr>
              <a:t>Только исполнитель отвечает за безопасность</a:t>
            </a:r>
            <a:r>
              <a:rPr lang="ru-RU" i="1" dirty="0" smtClean="0">
                <a:solidFill>
                  <a:srgbClr val="0070C0"/>
                </a:solidFill>
              </a:rPr>
              <a:t>!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Bahnschrift" pitchFamily="34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5240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458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</a:rPr>
              <a:t>Формирование личных навыков у уполномоченного по охране труда</a:t>
            </a:r>
            <a:r>
              <a:rPr lang="en-US" sz="2800" b="1" i="1" dirty="0">
                <a:solidFill>
                  <a:srgbClr val="FF0000"/>
                </a:solidFill>
                <a:latin typeface="Bahnschrift" pitchFamily="34" charset="0"/>
              </a:rPr>
              <a:t> (SOFT SKILLS)</a:t>
            </a:r>
            <a:r>
              <a:rPr lang="ru-RU" sz="2800" b="1" i="1" dirty="0">
                <a:solidFill>
                  <a:srgbClr val="FF0000"/>
                </a:solidFill>
                <a:latin typeface="Bahnschrift" pitchFamily="34" charset="0"/>
              </a:rPr>
              <a:t>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 flipH="1">
            <a:off x="3257853" y="2062016"/>
            <a:ext cx="5760640" cy="4824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192180" y="64533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flipH="1">
            <a:off x="3563888" y="3025504"/>
            <a:ext cx="5230295" cy="386104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ПРЯМОЕ ВЛИЯНИЕ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 flipH="1">
            <a:off x="3563888" y="4113658"/>
            <a:ext cx="5112568" cy="251395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ПРЯМОЕ ВЛИЯНИЕ</a:t>
            </a:r>
          </a:p>
        </p:txBody>
      </p:sp>
      <p:sp>
        <p:nvSpPr>
          <p:cNvPr id="8" name="Овал 7"/>
          <p:cNvSpPr/>
          <p:nvPr/>
        </p:nvSpPr>
        <p:spPr>
          <a:xfrm flipH="1">
            <a:off x="4283968" y="5522830"/>
            <a:ext cx="3920648" cy="13637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3256" y="5883984"/>
            <a:ext cx="1571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Bahnschrift" pitchFamily="34" charset="0"/>
              </a:rPr>
              <a:t>СВОЙ КОНТРОЛЬ</a:t>
            </a:r>
            <a:endParaRPr lang="ru-RU" b="1" i="1" dirty="0">
              <a:solidFill>
                <a:srgbClr val="0070C0"/>
              </a:solidFill>
              <a:latin typeface="Bahnschrif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0431" y="3501008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НЕ ПРЯМОЕ  ВЛИЯНИЕ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249748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ВНЕ ЗОНЫ ВЛИЯНИЯ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971600" y="2384884"/>
            <a:ext cx="2088232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39552" y="2852936"/>
            <a:ext cx="396044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51520" y="3950768"/>
            <a:ext cx="4248472" cy="108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899592" y="5370637"/>
            <a:ext cx="3240360" cy="74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547664" y="6309320"/>
            <a:ext cx="3562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71600" y="201555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Bahnschrift" pitchFamily="34" charset="0"/>
              </a:rPr>
              <a:t>КАК  ВЛИЯЮТ </a:t>
            </a:r>
            <a:endParaRPr lang="ru-RU" sz="2000" b="1" i="1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504" y="2574423"/>
            <a:ext cx="4513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Bahnschrift" pitchFamily="34" charset="0"/>
              </a:rPr>
              <a:t>НЕТ КОНТРОЛЯ, НЕТ ВЛИЯНИЯ НА СИТУАЦИЮ</a:t>
            </a:r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Bahnschrif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016" y="3162722"/>
            <a:ext cx="4176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Нет доступа к людям, принимающим решение .Влияю, действуя, через других лиц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283968" y="4059362"/>
            <a:ext cx="72008" cy="5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4432" y="47988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ahnschrift" pitchFamily="34" charset="0"/>
              </a:rPr>
              <a:t>Есть доступ к людям, принимающим 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ahnschrift" pitchFamily="34" charset="0"/>
              </a:rPr>
              <a:t> решение.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Bahnschrift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139952" y="5407930"/>
            <a:ext cx="0" cy="151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899592" y="5370637"/>
            <a:ext cx="3456384" cy="74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07504" y="59019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Bahnschrift" pitchFamily="34" charset="0"/>
              </a:rPr>
              <a:t>Влияю собственным примером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Bahnschrift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93" y="1042592"/>
            <a:ext cx="15240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745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</a:rPr>
              <a:t>Формирование личных навыков уполномоченного по охране труда</a:t>
            </a:r>
            <a:r>
              <a:rPr lang="en-US" sz="2800" b="1" i="1" dirty="0">
                <a:solidFill>
                  <a:srgbClr val="FF0000"/>
                </a:solidFill>
                <a:latin typeface="Bahnschrift" pitchFamily="34" charset="0"/>
              </a:rPr>
              <a:t> (SOFT SKILLS)</a:t>
            </a:r>
            <a:r>
              <a:rPr lang="ru-RU" sz="2800" b="1" i="1" dirty="0">
                <a:solidFill>
                  <a:srgbClr val="FF0000"/>
                </a:solidFill>
                <a:latin typeface="Bahnschrift" pitchFamily="34" charset="0"/>
              </a:rPr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132856"/>
            <a:ext cx="74888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ahnschrift" pitchFamily="34" charset="0"/>
              </a:rPr>
              <a:t>ЧТО ДЕЛАТЬ , ЕСЛИ СОТРУДНИК  СОВЕРШАЕТ ПОТЕНЦИАЛЬНО ОПАСНЫЕ ДЕЙСТВИЯ ИЛИ РАБОТАЕТ В ОПАСНЫХ УСЛОВИЯХ ?</a:t>
            </a:r>
          </a:p>
          <a:p>
            <a:pPr marL="342900" indent="-342900">
              <a:buAutoNum type="arabicPeriod"/>
            </a:pPr>
            <a:r>
              <a:rPr lang="ru-RU" sz="2000" i="1" dirty="0" smtClean="0">
                <a:solidFill>
                  <a:srgbClr val="0070C0"/>
                </a:solidFill>
                <a:latin typeface="Bahnschrift" pitchFamily="34" charset="0"/>
              </a:rPr>
              <a:t>Попросить остановить работу.</a:t>
            </a:r>
          </a:p>
          <a:p>
            <a:pPr marL="342900" indent="-342900">
              <a:buAutoNum type="arabicPeriod"/>
            </a:pPr>
            <a:r>
              <a:rPr lang="ru-RU" sz="2000" i="1" dirty="0" smtClean="0">
                <a:solidFill>
                  <a:srgbClr val="0070C0"/>
                </a:solidFill>
                <a:latin typeface="Bahnschrift" pitchFamily="34" charset="0"/>
              </a:rPr>
              <a:t>Указать конкретную ошибку.</a:t>
            </a:r>
          </a:p>
          <a:p>
            <a:pPr marL="342900" indent="-342900">
              <a:buAutoNum type="arabicPeriod"/>
            </a:pPr>
            <a:r>
              <a:rPr lang="ru-RU" sz="2000" i="1" dirty="0" smtClean="0">
                <a:solidFill>
                  <a:srgbClr val="0070C0"/>
                </a:solidFill>
                <a:latin typeface="Bahnschrift" pitchFamily="34" charset="0"/>
              </a:rPr>
              <a:t>Спросить, знает ли работник о возможных последствиях </a:t>
            </a:r>
          </a:p>
          <a:p>
            <a:r>
              <a:rPr lang="ru-RU" sz="2000" i="1" dirty="0">
                <a:solidFill>
                  <a:srgbClr val="0070C0"/>
                </a:solidFill>
                <a:latin typeface="Bahnschrift" pitchFamily="34" charset="0"/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  <a:latin typeface="Bahnschrift" pitchFamily="34" charset="0"/>
              </a:rPr>
              <a:t>      </a:t>
            </a:r>
            <a:r>
              <a:rPr lang="ru-RU" sz="2000" i="1" dirty="0" smtClean="0">
                <a:solidFill>
                  <a:srgbClr val="FF0000"/>
                </a:solidFill>
                <a:latin typeface="Bahnschrift" pitchFamily="34" charset="0"/>
              </a:rPr>
              <a:t>( варианты –травмы, аварии, наказание).</a:t>
            </a:r>
          </a:p>
          <a:p>
            <a:r>
              <a:rPr lang="ru-RU" sz="2000" i="1" dirty="0" smtClean="0">
                <a:solidFill>
                  <a:srgbClr val="0070C0"/>
                </a:solidFill>
                <a:latin typeface="Bahnschrift" pitchFamily="34" charset="0"/>
              </a:rPr>
              <a:t>4. Если сотрудник затрудняется с ответом, дать спокойное короткое разъяснение. Попросить не продолжать работу, пока не будут обеспечены необходимые требования безопасности.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12" y="5517232"/>
            <a:ext cx="15240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419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Формирование личных навыков </a:t>
            </a:r>
            <a:r>
              <a:rPr lang="ru-RU" sz="2800" b="1" i="1" dirty="0" smtClean="0">
                <a:solidFill>
                  <a:srgbClr val="FF0000"/>
                </a:solidFill>
              </a:rPr>
              <a:t>уполномоченного </a:t>
            </a:r>
            <a:r>
              <a:rPr lang="ru-RU" sz="2800" b="1" i="1" dirty="0">
                <a:solidFill>
                  <a:srgbClr val="FF0000"/>
                </a:solidFill>
              </a:rPr>
              <a:t>по охране труда</a:t>
            </a:r>
            <a:r>
              <a:rPr lang="en-US" sz="2800" b="1" i="1" dirty="0">
                <a:solidFill>
                  <a:srgbClr val="FF0000"/>
                </a:solidFill>
                <a:latin typeface="Bahnschrift" pitchFamily="34" charset="0"/>
              </a:rPr>
              <a:t> (SOFT SKILLS)</a:t>
            </a:r>
            <a:r>
              <a:rPr lang="ru-RU" sz="2800" b="1" i="1" dirty="0">
                <a:solidFill>
                  <a:srgbClr val="FF0000"/>
                </a:solidFill>
                <a:latin typeface="Bahnschrift" pitchFamily="34" charset="0"/>
              </a:rPr>
              <a:t> 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607088"/>
            <a:ext cx="3456384" cy="3766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ВЛИЯНИЕ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27984" y="1772816"/>
            <a:ext cx="4536504" cy="360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5589240"/>
            <a:ext cx="8820980" cy="11304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ВЛИ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7" y="1916832"/>
            <a:ext cx="32403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Bahnschrift" pitchFamily="34" charset="0"/>
              </a:rPr>
              <a:t>ВЛИЯНИЕ-</a:t>
            </a:r>
          </a:p>
          <a:p>
            <a:r>
              <a:rPr lang="ru-RU" sz="2400" b="1" i="1" dirty="0">
                <a:solidFill>
                  <a:srgbClr val="0070C0"/>
                </a:solidFill>
                <a:latin typeface="Bahnschrift" pitchFamily="34" charset="0"/>
              </a:rPr>
              <a:t>п</a:t>
            </a:r>
            <a:r>
              <a:rPr lang="ru-RU" sz="2400" b="1" i="1" dirty="0" smtClean="0">
                <a:solidFill>
                  <a:srgbClr val="0070C0"/>
                </a:solidFill>
                <a:latin typeface="Bahnschrift" pitchFamily="34" charset="0"/>
              </a:rPr>
              <a:t>роцесс и результат изменения поведения , 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Bahnschrift" pitchFamily="34" charset="0"/>
              </a:rPr>
              <a:t>отношения , установок другого человека в ходе </a:t>
            </a:r>
          </a:p>
          <a:p>
            <a:r>
              <a:rPr lang="ru-RU" sz="2400" b="1" i="1" dirty="0">
                <a:solidFill>
                  <a:srgbClr val="0070C0"/>
                </a:solidFill>
                <a:latin typeface="Bahnschrift" pitchFamily="34" charset="0"/>
              </a:rPr>
              <a:t>в</a:t>
            </a:r>
            <a:r>
              <a:rPr lang="ru-RU" sz="2400" b="1" i="1" dirty="0" smtClean="0">
                <a:solidFill>
                  <a:srgbClr val="0070C0"/>
                </a:solidFill>
                <a:latin typeface="Bahnschrift" pitchFamily="34" charset="0"/>
              </a:rPr>
              <a:t>заимодействия с ним.</a:t>
            </a:r>
            <a:endParaRPr lang="ru-RU" sz="2400" b="1" i="1" dirty="0">
              <a:solidFill>
                <a:srgbClr val="0070C0"/>
              </a:solidFill>
              <a:latin typeface="Bahnschrif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2020" y="2212880"/>
            <a:ext cx="41764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Bahnschrift" pitchFamily="34" charset="0"/>
              </a:rPr>
              <a:t>ПОЛНОМОЧИЯ</a:t>
            </a:r>
            <a:r>
              <a:rPr lang="ru-RU" sz="2400" b="1" i="1" dirty="0" smtClean="0">
                <a:solidFill>
                  <a:srgbClr val="FF0000"/>
                </a:solidFill>
                <a:latin typeface="Bahnschrift" pitchFamily="34" charset="0"/>
              </a:rPr>
              <a:t> –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Bahnschrift" pitchFamily="34" charset="0"/>
              </a:rPr>
              <a:t>п</a:t>
            </a:r>
            <a:r>
              <a:rPr lang="ru-RU" sz="2000" b="1" i="1" dirty="0" smtClean="0">
                <a:solidFill>
                  <a:srgbClr val="002060"/>
                </a:solidFill>
                <a:latin typeface="Bahnschrift" pitchFamily="34" charset="0"/>
              </a:rPr>
              <a:t>раво вводить правила или отдавать 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Bahnschrift" pitchFamily="34" charset="0"/>
              </a:rPr>
              <a:t>р</a:t>
            </a:r>
            <a:r>
              <a:rPr lang="ru-RU" sz="2000" b="1" i="1" dirty="0" smtClean="0">
                <a:solidFill>
                  <a:srgbClr val="002060"/>
                </a:solidFill>
                <a:latin typeface="Bahnschrift" pitchFamily="34" charset="0"/>
              </a:rPr>
              <a:t>аспоряжения и рассчитывать на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Bahnschrift" pitchFamily="34" charset="0"/>
              </a:rPr>
              <a:t>п</a:t>
            </a:r>
            <a:r>
              <a:rPr lang="ru-RU" sz="2000" b="1" i="1" dirty="0" smtClean="0">
                <a:solidFill>
                  <a:srgbClr val="002060"/>
                </a:solidFill>
                <a:latin typeface="Bahnschrift" pitchFamily="34" charset="0"/>
              </a:rPr>
              <a:t>овиновение (признание другими 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Bahnschrift" pitchFamily="34" charset="0"/>
              </a:rPr>
              <a:t>л</a:t>
            </a:r>
            <a:r>
              <a:rPr lang="ru-RU" sz="2000" b="1" i="1" dirty="0" smtClean="0">
                <a:solidFill>
                  <a:srgbClr val="002060"/>
                </a:solidFill>
                <a:latin typeface="Bahnschrift" pitchFamily="34" charset="0"/>
              </a:rPr>
              <a:t>юдьми или формально закрепленное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Bahnschrift" pitchFamily="34" charset="0"/>
              </a:rPr>
              <a:t>р</a:t>
            </a:r>
            <a:r>
              <a:rPr lang="ru-RU" sz="2000" b="1" i="1" dirty="0" smtClean="0">
                <a:solidFill>
                  <a:srgbClr val="002060"/>
                </a:solidFill>
                <a:latin typeface="Bahnschrift" pitchFamily="34" charset="0"/>
              </a:rPr>
              <a:t>егламентами</a:t>
            </a:r>
            <a:r>
              <a:rPr lang="ru-RU" sz="2000" b="1" i="1" dirty="0" smtClean="0">
                <a:solidFill>
                  <a:srgbClr val="002060"/>
                </a:solidFill>
                <a:latin typeface="Bahnschrift" pitchFamily="34" charset="0"/>
              </a:rPr>
              <a:t>, НПА или процедурами </a:t>
            </a:r>
            <a:r>
              <a:rPr lang="ru-RU" sz="2000" b="1" i="1" dirty="0" smtClean="0">
                <a:solidFill>
                  <a:srgbClr val="002060"/>
                </a:solidFill>
                <a:latin typeface="Bahnschrift" pitchFamily="34" charset="0"/>
              </a:rPr>
              <a:t>)</a:t>
            </a:r>
            <a:endParaRPr lang="ru-RU" sz="2000" b="1" i="1" dirty="0">
              <a:solidFill>
                <a:srgbClr val="002060"/>
              </a:solidFill>
              <a:latin typeface="Bahnschrif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5619024"/>
            <a:ext cx="8820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Bahnschrift" pitchFamily="34" charset="0"/>
              </a:rPr>
              <a:t>ВЛИЯНИЕ  БЕЗ ПОЛНОМОЧИЙ –</a:t>
            </a:r>
          </a:p>
          <a:p>
            <a:r>
              <a:rPr lang="ru-RU" b="1" i="1" dirty="0">
                <a:solidFill>
                  <a:srgbClr val="C00000"/>
                </a:solidFill>
                <a:latin typeface="Bahnschrift" pitchFamily="34" charset="0"/>
              </a:rPr>
              <a:t>п</a:t>
            </a:r>
            <a:r>
              <a:rPr lang="ru-RU" b="1" i="1" dirty="0" smtClean="0">
                <a:solidFill>
                  <a:srgbClr val="C00000"/>
                </a:solidFill>
                <a:latin typeface="Bahnschrift" pitchFamily="34" charset="0"/>
              </a:rPr>
              <a:t>олучение результатов через изменение действий других людей, не имея при этом формального права вводить правила или отдавать распоряжения</a:t>
            </a:r>
            <a:endParaRPr lang="ru-RU" b="1" i="1" dirty="0">
              <a:solidFill>
                <a:srgbClr val="C00000"/>
              </a:solidFill>
              <a:latin typeface="Bahnschrift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484" y="1175122"/>
            <a:ext cx="15240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707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Формирование личных навыков у уполномоченного по охране труда</a:t>
            </a:r>
            <a:r>
              <a:rPr lang="en-US" sz="2000" b="1" i="1" dirty="0">
                <a:solidFill>
                  <a:srgbClr val="FF0000"/>
                </a:solidFill>
                <a:latin typeface="Bahnschrift" pitchFamily="34" charset="0"/>
              </a:rPr>
              <a:t> (SOFT SKILLS)</a:t>
            </a:r>
            <a:r>
              <a:rPr lang="ru-RU" sz="2000" b="1" i="1" dirty="0">
                <a:solidFill>
                  <a:srgbClr val="FF0000"/>
                </a:solidFill>
                <a:latin typeface="Bahnschrift" pitchFamily="34" charset="0"/>
              </a:rPr>
              <a:t> 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44186"/>
              </p:ext>
            </p:extLst>
          </p:nvPr>
        </p:nvGraphicFramePr>
        <p:xfrm>
          <a:off x="251520" y="1093041"/>
          <a:ext cx="8640960" cy="5498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552728"/>
              </a:tblGrid>
              <a:tr h="895799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ysClr val="windowText" lastClr="000000"/>
                          </a:solidFill>
                          <a:latin typeface="Bahnschrift" pitchFamily="34" charset="0"/>
                        </a:rPr>
                        <a:t>аргументация</a:t>
                      </a:r>
                      <a:endParaRPr lang="ru-RU" sz="1600" b="0" i="1" dirty="0">
                        <a:solidFill>
                          <a:sysClr val="windowText" lastClr="000000"/>
                        </a:solidFill>
                        <a:latin typeface="Bahnschrift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ysClr val="windowText" lastClr="000000"/>
                          </a:solidFill>
                          <a:latin typeface="Bahnschrift" pitchFamily="34" charset="0"/>
                        </a:rPr>
                        <a:t>Высказывание и обсуждение доводов в пользу определенного решения или  позиции с целью формирования или изменения отношения собеседника к данному вопросу или позиции.</a:t>
                      </a:r>
                      <a:endParaRPr lang="ru-RU" sz="1600" b="0" i="1" dirty="0">
                        <a:solidFill>
                          <a:sysClr val="windowText" lastClr="000000"/>
                        </a:solidFill>
                        <a:latin typeface="Bahnschrift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7287">
                <a:tc>
                  <a:txBody>
                    <a:bodyPr/>
                    <a:lstStyle/>
                    <a:p>
                      <a:r>
                        <a:rPr lang="ru-RU" sz="1600" b="0" i="1" dirty="0" err="1" smtClean="0">
                          <a:solidFill>
                            <a:sysClr val="windowText" lastClr="000000"/>
                          </a:solidFill>
                          <a:latin typeface="Bahnschrift" pitchFamily="34" charset="0"/>
                        </a:rPr>
                        <a:t>самопродвижение</a:t>
                      </a:r>
                      <a:r>
                        <a:rPr lang="ru-RU" sz="1600" b="0" i="1" dirty="0" smtClean="0">
                          <a:solidFill>
                            <a:sysClr val="windowText" lastClr="000000"/>
                          </a:solidFill>
                          <a:latin typeface="Bahnschrift" pitchFamily="34" charset="0"/>
                        </a:rPr>
                        <a:t> </a:t>
                      </a:r>
                      <a:endParaRPr lang="ru-RU" sz="1600" b="0" i="1" dirty="0">
                        <a:solidFill>
                          <a:sysClr val="windowText" lastClr="000000"/>
                        </a:solidFill>
                        <a:latin typeface="Bahnschrift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ysClr val="windowText" lastClr="000000"/>
                          </a:solidFill>
                          <a:latin typeface="Bahnschrift" pitchFamily="34" charset="0"/>
                        </a:rPr>
                        <a:t>Объявление своих целей и предъявление свидетельств своей компетенции и квалификации для того, чтобы быть оцененным пот достоинству и благодаря этому получить преимущества на выборах , при назначении на должность.</a:t>
                      </a:r>
                      <a:endParaRPr lang="ru-RU" sz="1600" b="0" i="1" dirty="0">
                        <a:solidFill>
                          <a:sysClr val="windowText" lastClr="000000"/>
                        </a:solidFill>
                        <a:latin typeface="Bahnschrift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7287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ysClr val="windowText" lastClr="000000"/>
                          </a:solidFill>
                          <a:latin typeface="Bahnschrift" pitchFamily="34" charset="0"/>
                        </a:rPr>
                        <a:t>манипуляция</a:t>
                      </a:r>
                      <a:endParaRPr lang="ru-RU" sz="1600" b="0" i="1" dirty="0">
                        <a:solidFill>
                          <a:sysClr val="windowText" lastClr="000000"/>
                        </a:solidFill>
                        <a:latin typeface="Bahnschrift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ysClr val="windowText" lastClr="000000"/>
                          </a:solidFill>
                          <a:latin typeface="Bahnschrift" pitchFamily="34" charset="0"/>
                        </a:rPr>
                        <a:t>Скрытое побуждение </a:t>
                      </a:r>
                      <a:r>
                        <a:rPr lang="ru-RU" sz="1600" b="0" i="1" baseline="0" dirty="0" smtClean="0">
                          <a:solidFill>
                            <a:sysClr val="windowText" lastClr="000000"/>
                          </a:solidFill>
                          <a:latin typeface="Bahnschrift" pitchFamily="34" charset="0"/>
                        </a:rPr>
                        <a:t> работника к переживанию определенных состояний, принятию решений или выполнению действий, необходимых для достижения инициатором своих собственных целей.</a:t>
                      </a:r>
                      <a:endParaRPr lang="ru-RU" sz="1600" b="0" i="1" dirty="0">
                        <a:solidFill>
                          <a:sysClr val="windowText" lastClr="000000"/>
                        </a:solidFill>
                        <a:latin typeface="Bahnschrift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7287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ysClr val="windowText" lastClr="000000"/>
                          </a:solidFill>
                          <a:latin typeface="Bahnschrift" pitchFamily="34" charset="0"/>
                        </a:rPr>
                        <a:t>внушение</a:t>
                      </a:r>
                      <a:endParaRPr lang="ru-RU" sz="1600" b="0" i="1" dirty="0">
                        <a:solidFill>
                          <a:sysClr val="windowText" lastClr="000000"/>
                        </a:solidFill>
                        <a:latin typeface="Bahnschrift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ysClr val="windowText" lastClr="000000"/>
                          </a:solidFill>
                          <a:latin typeface="Bahnschrift" pitchFamily="34" charset="0"/>
                        </a:rPr>
                        <a:t>Сознательное неаргументированное воздействие на работника или группу  людей, имеющее своей целью изменение их состояния, отношения к чему</a:t>
                      </a:r>
                      <a:r>
                        <a:rPr lang="ru-RU" sz="1600" b="0" i="1" baseline="0" dirty="0" smtClean="0">
                          <a:solidFill>
                            <a:sysClr val="windowText" lastClr="000000"/>
                          </a:solidFill>
                          <a:latin typeface="Bahnschrift" pitchFamily="34" charset="0"/>
                        </a:rPr>
                        <a:t> –либо.</a:t>
                      </a:r>
                      <a:endParaRPr lang="ru-RU" sz="1600" b="0" i="1" dirty="0">
                        <a:solidFill>
                          <a:sysClr val="windowText" lastClr="000000"/>
                        </a:solidFill>
                        <a:latin typeface="Bahnschrift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7287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ysClr val="windowText" lastClr="000000"/>
                          </a:solidFill>
                          <a:latin typeface="Bahnschrift" pitchFamily="34" charset="0"/>
                        </a:rPr>
                        <a:t>заражение</a:t>
                      </a:r>
                      <a:endParaRPr lang="ru-RU" sz="1600" b="0" i="1" dirty="0">
                        <a:solidFill>
                          <a:sysClr val="windowText" lastClr="000000"/>
                        </a:solidFill>
                        <a:latin typeface="Bahnschrift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ysClr val="windowText" lastClr="000000"/>
                          </a:solidFill>
                          <a:latin typeface="Bahnschrift" pitchFamily="34" charset="0"/>
                        </a:rPr>
                        <a:t>Передача своего состояния или  отношения другому  человеку или группе людей, которые перенимают это состояние или отношение.</a:t>
                      </a:r>
                      <a:endParaRPr lang="ru-RU" sz="1600" b="0" i="1" dirty="0">
                        <a:solidFill>
                          <a:sysClr val="windowText" lastClr="000000"/>
                        </a:solidFill>
                        <a:latin typeface="Bahnschrift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7287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solidFill>
                            <a:sysClr val="windowText" lastClr="000000"/>
                          </a:solidFill>
                          <a:latin typeface="Bahnschrift" pitchFamily="34" charset="0"/>
                        </a:rPr>
                        <a:t>пробуждение импульса к подражанию</a:t>
                      </a:r>
                      <a:endParaRPr lang="ru-RU" sz="1600" i="1" dirty="0">
                        <a:solidFill>
                          <a:sysClr val="windowText" lastClr="000000"/>
                        </a:solidFill>
                        <a:latin typeface="Bahnschrift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solidFill>
                            <a:sysClr val="windowText" lastClr="000000"/>
                          </a:solidFill>
                          <a:latin typeface="Bahnschrift" pitchFamily="34" charset="0"/>
                        </a:rPr>
                        <a:t>Способность</a:t>
                      </a:r>
                      <a:r>
                        <a:rPr lang="ru-RU" sz="1600" i="1" baseline="0" dirty="0" smtClean="0">
                          <a:solidFill>
                            <a:sysClr val="windowText" lastClr="000000"/>
                          </a:solidFill>
                          <a:latin typeface="Bahnschrift" pitchFamily="34" charset="0"/>
                        </a:rPr>
                        <a:t> вызвать стремление быть подобным кому -либо. Стремление подражать может быть произвольным и непроизвольным.</a:t>
                      </a:r>
                      <a:endParaRPr lang="ru-RU" sz="1600" i="1" dirty="0">
                        <a:solidFill>
                          <a:sysClr val="windowText" lastClr="000000"/>
                        </a:solidFill>
                        <a:latin typeface="Bahnschrift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547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</a:rPr>
              <a:t>Формирование личных навыков уполномоченного по охране труда</a:t>
            </a:r>
            <a:r>
              <a:rPr lang="en-US" sz="2800" b="1" i="1" dirty="0">
                <a:solidFill>
                  <a:srgbClr val="FF0000"/>
                </a:solidFill>
                <a:latin typeface="Bahnschrift" pitchFamily="34" charset="0"/>
              </a:rPr>
              <a:t> (SOFT SKILLS)</a:t>
            </a:r>
            <a:r>
              <a:rPr lang="ru-RU" sz="2800" b="1" i="1" dirty="0">
                <a:solidFill>
                  <a:srgbClr val="FF0000"/>
                </a:solidFill>
                <a:latin typeface="Bahnschrift" pitchFamily="34" charset="0"/>
              </a:rPr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157853"/>
              </p:ext>
            </p:extLst>
          </p:nvPr>
        </p:nvGraphicFramePr>
        <p:xfrm>
          <a:off x="179512" y="1484783"/>
          <a:ext cx="8784976" cy="518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2736304"/>
                <a:gridCol w="2196244"/>
                <a:gridCol w="2196244"/>
              </a:tblGrid>
              <a:tr h="936105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влияния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Характеристика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Цивилизованные виды </a:t>
                      </a:r>
                    </a:p>
                    <a:p>
                      <a:r>
                        <a:rPr lang="ru-RU" dirty="0" smtClean="0"/>
                        <a:t>контр -влияния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Варварские или спорные виды</a:t>
                      </a:r>
                    </a:p>
                    <a:p>
                      <a:r>
                        <a:rPr lang="ru-RU" dirty="0" smtClean="0"/>
                        <a:t>контр- влияния</a:t>
                      </a:r>
                      <a:endParaRPr lang="ru-RU" dirty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ru-RU" dirty="0" smtClean="0"/>
                        <a:t>аргументация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Цивилизованный вид</a:t>
                      </a:r>
                      <a:r>
                        <a:rPr lang="ru-RU" baseline="0" dirty="0" smtClean="0"/>
                        <a:t> влияния, при условии, что мы ясно и открыто  сформировали цели своего воздействия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Контраргументация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Игнорирование .</a:t>
                      </a:r>
                    </a:p>
                    <a:p>
                      <a:r>
                        <a:rPr lang="ru-RU" dirty="0" smtClean="0"/>
                        <a:t>Принуждение.</a:t>
                      </a:r>
                    </a:p>
                    <a:p>
                      <a:r>
                        <a:rPr lang="ru-RU" dirty="0" smtClean="0"/>
                        <a:t>Нападение.</a:t>
                      </a:r>
                    </a:p>
                    <a:p>
                      <a:r>
                        <a:rPr lang="ru-RU" dirty="0" smtClean="0"/>
                        <a:t>Манипуляция . </a:t>
                      </a:r>
                      <a:endParaRPr lang="ru-RU" dirty="0"/>
                    </a:p>
                  </a:txBody>
                  <a:tcPr/>
                </a:tc>
              </a:tr>
              <a:tr h="1129248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</a:t>
                      </a:r>
                    </a:p>
                    <a:p>
                      <a:r>
                        <a:rPr lang="ru-RU" dirty="0" smtClean="0"/>
                        <a:t>продвижение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Цивилизованный  вид</a:t>
                      </a:r>
                    </a:p>
                    <a:p>
                      <a:r>
                        <a:rPr lang="ru-RU" dirty="0" smtClean="0"/>
                        <a:t>влияния при условии, что </a:t>
                      </a:r>
                    </a:p>
                    <a:p>
                      <a:r>
                        <a:rPr lang="ru-RU" dirty="0" smtClean="0"/>
                        <a:t>инициатор не использует обманных «трюков»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Конструктивная критика. Отказ.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Нападение.</a:t>
                      </a:r>
                    </a:p>
                    <a:p>
                      <a:r>
                        <a:rPr lang="ru-RU" dirty="0" smtClean="0"/>
                        <a:t>Игнорирование.</a:t>
                      </a:r>
                      <a:endParaRPr lang="ru-RU" dirty="0"/>
                    </a:p>
                  </a:txBody>
                  <a:tcPr/>
                </a:tc>
              </a:tr>
              <a:tr h="1596712">
                <a:tc>
                  <a:txBody>
                    <a:bodyPr/>
                    <a:lstStyle/>
                    <a:p>
                      <a:r>
                        <a:rPr lang="ru-RU" dirty="0" smtClean="0"/>
                        <a:t>манипуляция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Переходный вид влияния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Эмоциональный мониторинг</a:t>
                      </a:r>
                    </a:p>
                    <a:p>
                      <a:r>
                        <a:rPr lang="ru-RU" dirty="0" smtClean="0"/>
                        <a:t>Психологическая </a:t>
                      </a:r>
                    </a:p>
                    <a:p>
                      <a:r>
                        <a:rPr lang="ru-RU" dirty="0" smtClean="0"/>
                        <a:t>самооборона.</a:t>
                      </a:r>
                    </a:p>
                    <a:p>
                      <a:r>
                        <a:rPr lang="ru-RU" dirty="0" smtClean="0"/>
                        <a:t>Диалог. Критика.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Встречная манипуляция. Нападение.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785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</a:rPr>
              <a:t>Формирование личных навыков уполномоченного по охране труда</a:t>
            </a:r>
            <a:r>
              <a:rPr lang="en-US" sz="2800" b="1" i="1" dirty="0">
                <a:solidFill>
                  <a:srgbClr val="FF0000"/>
                </a:solidFill>
                <a:latin typeface="Bahnschrift" pitchFamily="34" charset="0"/>
              </a:rPr>
              <a:t> (SOFT SKILLS)</a:t>
            </a:r>
            <a:r>
              <a:rPr lang="ru-RU" sz="2800" b="1" i="1" dirty="0">
                <a:solidFill>
                  <a:srgbClr val="FF0000"/>
                </a:solidFill>
                <a:latin typeface="Bahnschrift" pitchFamily="34" charset="0"/>
              </a:rPr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1700808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ПОДКРЕПЛЕНИЕ ПОВЕДЕНИЯ</a:t>
            </a:r>
            <a:endParaRPr lang="ru-RU" sz="20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ПОДКРЕПЛЕНИЕ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ЭТО ПОСЛЕДСТВИЕ, ПОВЫШАЮЩЕЕ В БУДУЩЕМ ВЕРОЯТНОСТЬ ПОВТОРЕНИЯ ТОГО ПОВЕДЕНИЯ, ЗА КОТОРЫМ ОНО СЛЕДУЕТ.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645024"/>
            <a:ext cx="3600400" cy="2088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645024"/>
            <a:ext cx="3672408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7564" y="3759604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6699"/>
                </a:solidFill>
                <a:latin typeface="Bahnschrift" pitchFamily="34" charset="0"/>
              </a:rPr>
              <a:t>ВНЕШНЕЕ ПОЛОЖИТЕЛЬНОЕ</a:t>
            </a:r>
          </a:p>
          <a:p>
            <a:pPr algn="ctr"/>
            <a:r>
              <a:rPr lang="ru-RU" i="1" dirty="0" smtClean="0">
                <a:solidFill>
                  <a:srgbClr val="FF6699"/>
                </a:solidFill>
                <a:latin typeface="Bahnschrift" pitchFamily="34" charset="0"/>
              </a:rPr>
              <a:t>ПОДКРЕПЛЕНИЕ-ПОЯВЛЕНИЕ</a:t>
            </a:r>
          </a:p>
          <a:p>
            <a:pPr algn="ctr"/>
            <a:r>
              <a:rPr lang="ru-RU" i="1" dirty="0" smtClean="0">
                <a:solidFill>
                  <a:srgbClr val="FF6699"/>
                </a:solidFill>
                <a:latin typeface="Bahnschrift" pitchFamily="34" charset="0"/>
              </a:rPr>
              <a:t>ПРИЯТНОГО СТИМУЛА</a:t>
            </a:r>
            <a:endParaRPr lang="ru-RU" i="1" dirty="0">
              <a:solidFill>
                <a:srgbClr val="FF6699"/>
              </a:solidFill>
              <a:latin typeface="Bahnschrif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8832" y="3645024"/>
            <a:ext cx="36416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ВНУТРЕННЕЕ ПОЛОЖИТЕЛЬНОЕ</a:t>
            </a:r>
          </a:p>
          <a:p>
            <a:pPr algn="ctr"/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ПОДКРЕПЛЕНИЕ- Я ОСОЗНАЮ  ДЛЯ </a:t>
            </a:r>
          </a:p>
          <a:p>
            <a:pPr algn="ctr"/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ЧЕГО Я ЭТО ДЕЛАЮ И МНЕ ОТ ЭТОГО</a:t>
            </a:r>
          </a:p>
          <a:p>
            <a:pPr algn="ctr"/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ХОРОШО</a:t>
            </a:r>
            <a:endParaRPr lang="ru-RU" i="1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304" y="5904656"/>
            <a:ext cx="8064896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НАКАЗАНИЕ –ЭТО ПОСЛЕДСТВИЕ, ПОНИЖАЮЩЕЕ В БУДУЩЕМ ВЕРОЯТНОСТЬ ПОВТОРЕНИЯ ТОГО ПОВЕДЕНИЯ, ЗА КОТОРЫМ ОНО СЛЕДУЕТ.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96752"/>
            <a:ext cx="15240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183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</a:rPr>
              <a:t>Формирование личных навыков уполномоченного по охране труда</a:t>
            </a:r>
            <a:r>
              <a:rPr lang="en-US" sz="2800" b="1" i="1" dirty="0">
                <a:solidFill>
                  <a:srgbClr val="FF0000"/>
                </a:solidFill>
                <a:latin typeface="Bahnschrift" pitchFamily="34" charset="0"/>
              </a:rPr>
              <a:t> (SOFT SKILLS)</a:t>
            </a:r>
            <a:r>
              <a:rPr lang="ru-RU" sz="2800" b="1" i="1" dirty="0">
                <a:solidFill>
                  <a:srgbClr val="FF0000"/>
                </a:solidFill>
                <a:latin typeface="Bahnschrift" pitchFamily="34" charset="0"/>
              </a:rPr>
              <a:t>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628800"/>
            <a:ext cx="7992888" cy="48965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9912" y="1594520"/>
            <a:ext cx="73448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ahnschrift" pitchFamily="34" charset="0"/>
              </a:rPr>
              <a:t>ЛИСТОК БЕЗОПАСНОСТИ (РЕГУЛЯРНО</a:t>
            </a:r>
            <a:r>
              <a:rPr lang="ru-RU" dirty="0" smtClean="0"/>
              <a:t>)</a:t>
            </a: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Bahnschrift" pitchFamily="34" charset="0"/>
              </a:rPr>
              <a:t>1.Предлагается обсудить какое –либо место на территории ОУ, которое  ему хорошо знакомо.</a:t>
            </a: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Bahnschrift" pitchFamily="34" charset="0"/>
              </a:rPr>
              <a:t>2. Попросить перечислить опасности, которые есть в ситуации.</a:t>
            </a: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Bahnschrift" pitchFamily="34" charset="0"/>
              </a:rPr>
              <a:t>3.Попросить оценить тяжесть последствий реализации опасных событий.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70C0"/>
                </a:solidFill>
                <a:latin typeface="Bahnschrift" pitchFamily="34" charset="0"/>
              </a:rPr>
              <a:t>А. Для пострадавшего и его  семьи.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70C0"/>
                </a:solidFill>
                <a:latin typeface="Bahnschrift" pitchFamily="34" charset="0"/>
              </a:rPr>
              <a:t>Б. Рабочего коллектива.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70C0"/>
                </a:solidFill>
                <a:latin typeface="Bahnschrift" pitchFamily="34" charset="0"/>
              </a:rPr>
              <a:t>В. ОМС УО ПГО в целом</a:t>
            </a: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Bahnschrift" pitchFamily="34" charset="0"/>
              </a:rPr>
              <a:t>4. Обсудите конкретные действия по минимизации рисков в рассматриваемой ситуации.</a:t>
            </a: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Bahnschrift" pitchFamily="34" charset="0"/>
              </a:rPr>
              <a:t>5.Удается ли работнику предпринимать все действия, для минимизации рисков. Обсудить почему предпринимаются не все действия.</a:t>
            </a: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Bahnschrift" pitchFamily="34" charset="0"/>
              </a:rPr>
              <a:t>6.Получите от сотрудника согласие с тем,  что впредь он будет предпринимать дополнительные усилия по обеспечению безопасности.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384" y="6029275"/>
            <a:ext cx="876274" cy="68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31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</a:rPr>
              <a:t>Формирование личных навыков уполномоченного по охране труда</a:t>
            </a:r>
            <a:r>
              <a:rPr lang="en-US" sz="2800" b="1" i="1" dirty="0">
                <a:solidFill>
                  <a:srgbClr val="FF0000"/>
                </a:solidFill>
                <a:latin typeface="Bahnschrift" pitchFamily="34" charset="0"/>
              </a:rPr>
              <a:t> (SOFT SKILLS)</a:t>
            </a:r>
            <a:r>
              <a:rPr lang="ru-RU" sz="2800" b="1" i="1" dirty="0">
                <a:solidFill>
                  <a:srgbClr val="FF0000"/>
                </a:solidFill>
                <a:latin typeface="Bahnschrift" pitchFamily="34" charset="0"/>
              </a:rPr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74441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Bahnschrift" pitchFamily="34" charset="0"/>
              </a:rPr>
              <a:t>КУЛЬТУРА БЕЗОПАСНОСТИ ВКЛЮЧАЕТ В СЕБЯ ДВА УРОВНЯ :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Bahnschrift" pitchFamily="34" charset="0"/>
              </a:rPr>
              <a:t>-УРОВЕНЬ ОРГАНИЗАЦИИ ( набор характеристик и особенностей деятельности организации).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Bahnschrift" pitchFamily="34" charset="0"/>
              </a:rPr>
              <a:t>-ИНДИВИДУАЛЬНЫЙ УРОВЕНЬ (поведение отдельных лиц-персонала и руководителей).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3212976"/>
            <a:ext cx="5616624" cy="1201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Bahnschrift" pitchFamily="34" charset="0"/>
              </a:rPr>
              <a:t>1.  Необходимая среда (условия) в организации  и ответственность структуры управления</a:t>
            </a:r>
            <a:endParaRPr lang="ru-RU" b="1" i="1" dirty="0">
              <a:solidFill>
                <a:srgbClr val="FF0000"/>
              </a:solidFill>
              <a:latin typeface="Bahnschrift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4856900"/>
            <a:ext cx="5590294" cy="12363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Bahnschrift" pitchFamily="34" charset="0"/>
              </a:rPr>
              <a:t>2. Отношение персонала на всех уровнях в ответ на преимущества от организационного окружения </a:t>
            </a:r>
            <a:endParaRPr lang="ru-RU" b="1" i="1" dirty="0">
              <a:solidFill>
                <a:srgbClr val="FF0000"/>
              </a:solidFill>
              <a:latin typeface="Bahnschrift" pitchFamily="34" charset="0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960160" y="381360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 rot="10800000">
            <a:off x="7281976" y="409794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95601"/>
            <a:ext cx="15240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77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3773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>
                <a:solidFill>
                  <a:srgbClr val="7030A0"/>
                </a:solidFill>
                <a:latin typeface="Bahnschrift" pitchFamily="34" charset="0"/>
              </a:rPr>
              <a:t>ФОРМИРОВАНИЕ ЛИЧНЫХ НАВЫКОВ </a:t>
            </a:r>
            <a:br>
              <a:rPr lang="ru-RU" sz="3100" b="1" i="1" dirty="0" smtClean="0">
                <a:solidFill>
                  <a:srgbClr val="7030A0"/>
                </a:solidFill>
                <a:latin typeface="Bahnschrift" pitchFamily="34" charset="0"/>
              </a:rPr>
            </a:br>
            <a:r>
              <a:rPr lang="en-US" sz="3100" b="1" i="1" dirty="0" smtClean="0">
                <a:solidFill>
                  <a:srgbClr val="7030A0"/>
                </a:solidFill>
                <a:latin typeface="Bahnschrift" pitchFamily="34" charset="0"/>
              </a:rPr>
              <a:t>(</a:t>
            </a:r>
            <a:r>
              <a:rPr lang="en-US" sz="3100" b="1" i="1" dirty="0">
                <a:solidFill>
                  <a:srgbClr val="7030A0"/>
                </a:solidFill>
                <a:latin typeface="Bahnschrift" pitchFamily="34" charset="0"/>
              </a:rPr>
              <a:t>SOFT SKILLS</a:t>
            </a:r>
            <a:r>
              <a:rPr lang="en-US" sz="3100" b="1" i="1" dirty="0" smtClean="0">
                <a:solidFill>
                  <a:srgbClr val="7030A0"/>
                </a:solidFill>
                <a:latin typeface="Bahnschrift" pitchFamily="34" charset="0"/>
              </a:rPr>
              <a:t>)</a:t>
            </a:r>
            <a:r>
              <a:rPr lang="ru-RU" sz="3100" b="1" i="1" dirty="0" smtClean="0">
                <a:solidFill>
                  <a:srgbClr val="7030A0"/>
                </a:solidFill>
                <a:latin typeface="Bahnschrift" pitchFamily="34" charset="0"/>
              </a:rPr>
              <a:t> УПОЛНОМОЧЕННОГО ПО ОХРАНЕ ТРУДА</a:t>
            </a:r>
            <a:br>
              <a:rPr lang="ru-RU" sz="3100" b="1" i="1" dirty="0" smtClean="0">
                <a:solidFill>
                  <a:srgbClr val="7030A0"/>
                </a:solidFill>
                <a:latin typeface="Bahnschrift" pitchFamily="34" charset="0"/>
              </a:rPr>
            </a:br>
            <a:r>
              <a:rPr lang="ru-RU" sz="3100" i="1" dirty="0">
                <a:solidFill>
                  <a:srgbClr val="FF0000"/>
                </a:solidFill>
                <a:latin typeface="Bahnschrift" pitchFamily="34" charset="0"/>
              </a:rPr>
              <a:t/>
            </a:r>
            <a:br>
              <a:rPr lang="ru-RU" sz="3100" i="1" dirty="0">
                <a:solidFill>
                  <a:srgbClr val="FF0000"/>
                </a:solidFill>
                <a:latin typeface="Bahnschrift" pitchFamily="34" charset="0"/>
              </a:rPr>
            </a:br>
            <a:r>
              <a:rPr lang="ru-RU" sz="3100" i="1" dirty="0" smtClean="0">
                <a:solidFill>
                  <a:srgbClr val="FF0000"/>
                </a:solidFill>
                <a:latin typeface="Bahnschrift" pitchFamily="34" charset="0"/>
              </a:rPr>
              <a:t/>
            </a:r>
            <a:br>
              <a:rPr lang="ru-RU" sz="3100" i="1" dirty="0" smtClean="0">
                <a:solidFill>
                  <a:srgbClr val="FF0000"/>
                </a:solidFill>
                <a:latin typeface="Bahnschrift" pitchFamily="34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Bahnschrift" pitchFamily="34" charset="0"/>
              </a:rPr>
              <a:t>г. Полевской</a:t>
            </a:r>
            <a:br>
              <a:rPr lang="ru-RU" sz="1800" i="1" dirty="0" smtClean="0">
                <a:solidFill>
                  <a:srgbClr val="FF0000"/>
                </a:solidFill>
                <a:latin typeface="Bahnschrift" pitchFamily="34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Bahnschrift" pitchFamily="34" charset="0"/>
              </a:rPr>
              <a:t>2021 г.</a:t>
            </a:r>
            <a:r>
              <a:rPr lang="ru-RU" sz="3100" i="1" dirty="0">
                <a:solidFill>
                  <a:srgbClr val="FF0000"/>
                </a:solidFill>
                <a:latin typeface="Bahnschrift" pitchFamily="34" charset="0"/>
              </a:rPr>
              <a:t/>
            </a:r>
            <a:br>
              <a:rPr lang="ru-RU" sz="3100" i="1" dirty="0">
                <a:solidFill>
                  <a:srgbClr val="FF0000"/>
                </a:solidFill>
                <a:latin typeface="Bahnschrift" pitchFamily="34" charset="0"/>
              </a:rPr>
            </a:br>
            <a:r>
              <a:rPr lang="ru-RU" sz="3100" i="1" dirty="0" smtClean="0">
                <a:solidFill>
                  <a:srgbClr val="FF0000"/>
                </a:solidFill>
                <a:latin typeface="Bahnschrift" pitchFamily="34" charset="0"/>
              </a:rPr>
              <a:t/>
            </a:r>
            <a:br>
              <a:rPr lang="ru-RU" sz="3100" i="1" dirty="0" smtClean="0">
                <a:solidFill>
                  <a:srgbClr val="FF0000"/>
                </a:solidFill>
                <a:latin typeface="Bahnschrift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месячник по охране труда 2021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Bahnschrift" pitchFamily="34" charset="0"/>
              </a:rPr>
              <a:t>КУЛЬТУРА БЕЗОПАСНОСТИ ПО ОХРАНЕ ТРУДА</a:t>
            </a:r>
            <a:endParaRPr lang="ru-RU" sz="2800" b="1" i="1" dirty="0">
              <a:solidFill>
                <a:srgbClr val="FF0000"/>
              </a:solidFill>
              <a:latin typeface="Bahnschrif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1522289" cy="119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163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</a:rPr>
              <a:t>Формирование личных навыков уполномоченного по охране труда</a:t>
            </a:r>
            <a:r>
              <a:rPr lang="en-US" sz="2800" b="1" i="1" dirty="0">
                <a:solidFill>
                  <a:srgbClr val="FF0000"/>
                </a:solidFill>
                <a:latin typeface="Bahnschrift" pitchFamily="34" charset="0"/>
              </a:rPr>
              <a:t> (SOFT SKILLS)</a:t>
            </a:r>
            <a:r>
              <a:rPr lang="ru-RU" sz="2800" b="1" i="1" dirty="0">
                <a:solidFill>
                  <a:srgbClr val="FF0000"/>
                </a:solidFill>
                <a:latin typeface="Bahnschrift" pitchFamily="34" charset="0"/>
              </a:rPr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132856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ahnschrift" pitchFamily="34" charset="0"/>
              </a:rPr>
              <a:t>КУЛЬТУРА БЕЗОПАСНОСТИ – </a:t>
            </a:r>
            <a:r>
              <a:rPr lang="ru-RU" sz="2000" b="1" i="1" dirty="0" smtClean="0">
                <a:solidFill>
                  <a:srgbClr val="002060"/>
                </a:solidFill>
                <a:latin typeface="Bahnschrift" pitchFamily="34" charset="0"/>
              </a:rPr>
              <a:t>ЭТО ТАКОЙ НАБОР ХАРАКТЕРИСТИК И ОСОБЕННОСТЕЙ ДЕЯТЕЛЬНОСТИ ОРГАНИЗАЦИИ И ПОВЕДЕНИЯ ОТДЕЛЬНЫХ ЛИЦ, КОТОРЫЙ УСТАНАВЛИВАЕТ, ЧТО ПРОБЛЕМАМ БЕЗОПАСНОСТИ  ОУ КАК ОБЛАДАЮЩИМ ВЫСШИМ ПРИОРИТЕТОМ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Bahnschrift" pitchFamily="34" charset="0"/>
              </a:rPr>
              <a:t>УДЕЛЯЕТСЯ ВНИМАНИЕ, ОПРЕДЕЛЕННОЕ ИХ ЗНАЧИМОСТЬЮ.</a:t>
            </a:r>
          </a:p>
          <a:p>
            <a:pPr algn="ctr"/>
            <a:endParaRPr lang="ru-RU" sz="2000" b="1" i="1" dirty="0" smtClean="0">
              <a:solidFill>
                <a:srgbClr val="FF0000"/>
              </a:solidFill>
              <a:latin typeface="Bahnschrift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ahnschrift" pitchFamily="34" charset="0"/>
              </a:rPr>
              <a:t>ЭТО ТАКАЯ КУЛЬТУРА ПОВЕДЕНИЯ, </a:t>
            </a:r>
            <a:r>
              <a:rPr lang="ru-RU" sz="2000" b="1" i="1" dirty="0" smtClean="0">
                <a:solidFill>
                  <a:srgbClr val="002060"/>
                </a:solidFill>
                <a:latin typeface="Bahnschrift" pitchFamily="34" charset="0"/>
              </a:rPr>
              <a:t>КОГДА РАБОТНИК ВПОЛНЯЕТ ВСЕИНСТРУКЦИИ , ПРАВИЛА И РЕГЛАМЕНТЫ В ТОТ МОМЕНТ,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Bahnschrift" pitchFamily="34" charset="0"/>
              </a:rPr>
              <a:t>КОГДА ЗА НИМ НИКТО НЕ НАБЛЮДАЕТ.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72177"/>
            <a:ext cx="15240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4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47936" y="378170"/>
            <a:ext cx="2880320" cy="136815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ОПАСНОЕ  УСЛОВИЕ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76" y="355805"/>
            <a:ext cx="272573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2100263"/>
            <a:ext cx="5608637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627784" y="3244334"/>
            <a:ext cx="297861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Нежелательное  событие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8429387">
            <a:off x="5276796" y="16107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0071">
            <a:off x="3256508" y="1511731"/>
            <a:ext cx="9572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2627784" y="4757738"/>
            <a:ext cx="3600402" cy="903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РЕЗУЛЬТАТ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5" y="5758368"/>
            <a:ext cx="576064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ТТРТ РТ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88096" y="5805264"/>
            <a:ext cx="553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ТРАВМА   ПРОИСШЕСТВИЕ   УЩЕРБ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9" name="Крест 8"/>
          <p:cNvSpPr/>
          <p:nvPr/>
        </p:nvSpPr>
        <p:spPr>
          <a:xfrm>
            <a:off x="4427985" y="1746322"/>
            <a:ext cx="457200" cy="497658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5" y="5006469"/>
            <a:ext cx="15240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5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КУЛЬТУРА БЕЗОПАСНОСТИ  ПО  ОХРАНЕ ТРУДА 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flipH="1">
            <a:off x="1259632" y="1484784"/>
            <a:ext cx="1152128" cy="1008112"/>
          </a:xfrm>
          <a:prstGeom prst="triangle">
            <a:avLst>
              <a:gd name="adj" fmla="val 5079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Трапеция 3"/>
          <p:cNvSpPr/>
          <p:nvPr/>
        </p:nvSpPr>
        <p:spPr>
          <a:xfrm>
            <a:off x="1205626" y="2852936"/>
            <a:ext cx="1260140" cy="608076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5" name="Трапеция 4"/>
          <p:cNvSpPr/>
          <p:nvPr/>
        </p:nvSpPr>
        <p:spPr>
          <a:xfrm>
            <a:off x="839603" y="3897052"/>
            <a:ext cx="1976250" cy="784104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7" name="Трапеция 6"/>
          <p:cNvSpPr/>
          <p:nvPr/>
        </p:nvSpPr>
        <p:spPr>
          <a:xfrm>
            <a:off x="179512" y="5085184"/>
            <a:ext cx="3672408" cy="1216152"/>
          </a:xfrm>
          <a:prstGeom prst="trapezoi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600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398836" y="1645968"/>
            <a:ext cx="108012" cy="4536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644008" y="1844824"/>
            <a:ext cx="398102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Смертельный случай</a:t>
            </a:r>
          </a:p>
          <a:p>
            <a:pPr algn="ctr"/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4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Тяжелый н</a:t>
            </a:r>
            <a:r>
              <a:rPr lang="en-US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/</a:t>
            </a:r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случай</a:t>
            </a:r>
          </a:p>
          <a:p>
            <a:pPr algn="ctr"/>
            <a:endParaRPr lang="ru-RU" sz="24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Легкие н</a:t>
            </a:r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/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случаи </a:t>
            </a:r>
          </a:p>
          <a:p>
            <a:pPr algn="ctr"/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Микротравмы без потери рабочего времени</a:t>
            </a:r>
            <a:endParaRPr lang="ru-RU" sz="2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84778"/>
            <a:ext cx="15240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92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Формирование личных навыков у уполномоченного по охране труда</a:t>
            </a:r>
            <a:r>
              <a:rPr lang="en-US" sz="2800" b="1" i="1" dirty="0">
                <a:solidFill>
                  <a:srgbClr val="FF0000"/>
                </a:solidFill>
                <a:latin typeface="Bahnschrift" pitchFamily="34" charset="0"/>
              </a:rPr>
              <a:t> (SOFT SKILLS)</a:t>
            </a:r>
            <a:r>
              <a:rPr lang="ru-RU" sz="2800" b="1" i="1" dirty="0">
                <a:solidFill>
                  <a:srgbClr val="FF0000"/>
                </a:solidFill>
                <a:latin typeface="Bahnschrift" pitchFamily="34" charset="0"/>
              </a:rPr>
              <a:t> </a:t>
            </a:r>
            <a:endParaRPr lang="ru-RU" sz="28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07504" y="1793721"/>
            <a:ext cx="3304548" cy="3024336"/>
          </a:xfrm>
          <a:prstGeom prst="triangle">
            <a:avLst>
              <a:gd name="adj" fmla="val 4407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Безопасное оборудование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3112" y="3081044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1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802673" y="1793713"/>
            <a:ext cx="2952328" cy="3024336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501008"/>
            <a:ext cx="15121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</a:p>
          <a:p>
            <a:pPr algn="ctr"/>
            <a: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Регламенты </a:t>
            </a:r>
            <a:endParaRPr lang="ru-RU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 algn="ctr"/>
            <a: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стандарты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79631" y="2967335"/>
            <a:ext cx="1847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542320" y="1772001"/>
            <a:ext cx="3419872" cy="3067760"/>
          </a:xfrm>
          <a:prstGeom prst="triangle">
            <a:avLst>
              <a:gd name="adj" fmla="val 4474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ОСОЗНАННОСТЬ ПРИВЕРЖЕННОСТЬ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ЛЮДЕЙ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3136612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60" y="5445224"/>
            <a:ext cx="15240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58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</a:rPr>
              <a:t>Формирование личных навыков у уполномоченного по охране труда</a:t>
            </a:r>
            <a:r>
              <a:rPr lang="en-US" sz="2800" b="1" i="1" dirty="0">
                <a:solidFill>
                  <a:srgbClr val="FF0000"/>
                </a:solidFill>
                <a:latin typeface="Bahnschrift" pitchFamily="34" charset="0"/>
              </a:rPr>
              <a:t> (SOFT SKILLS)</a:t>
            </a:r>
            <a:r>
              <a:rPr lang="ru-RU" sz="2800" b="1" i="1" dirty="0">
                <a:solidFill>
                  <a:srgbClr val="FF0000"/>
                </a:solidFill>
                <a:latin typeface="Bahnschrift" pitchFamily="34" charset="0"/>
              </a:rPr>
              <a:t> 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23528" y="2780928"/>
            <a:ext cx="2664296" cy="266429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788024" y="2533546"/>
            <a:ext cx="3672408" cy="31683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70 % </a:t>
            </a:r>
            <a:r>
              <a:rPr lang="ru-RU" dirty="0" smtClean="0">
                <a:solidFill>
                  <a:srgbClr val="7030A0"/>
                </a:solidFill>
              </a:rPr>
              <a:t>ОРГАНИЗАЦИОННЫЕ НЕДОСТАТКИ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30 %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ДЕЙСТВИЯ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2771800" y="2598056"/>
            <a:ext cx="2448272" cy="8309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34888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Bahnschrift" pitchFamily="34" charset="0"/>
              </a:rPr>
              <a:t>СОБЫТИЯ</a:t>
            </a:r>
            <a:endParaRPr lang="ru-RU" b="1" i="1" dirty="0">
              <a:solidFill>
                <a:srgbClr val="FF0000"/>
              </a:solidFill>
              <a:latin typeface="Bahnschrif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202019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ОШИБКИ ЧЕЛОВЕКА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3" y="3573016"/>
            <a:ext cx="1944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80 % </a:t>
            </a:r>
            <a:r>
              <a:rPr lang="ru-RU" dirty="0" smtClean="0">
                <a:solidFill>
                  <a:srgbClr val="0070C0"/>
                </a:solidFill>
              </a:rPr>
              <a:t>ОШИБКИ ЧЕЛОВЕКА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20 % </a:t>
            </a:r>
            <a:r>
              <a:rPr lang="ru-RU" dirty="0" smtClean="0">
                <a:solidFill>
                  <a:srgbClr val="7030A0"/>
                </a:solidFill>
              </a:rPr>
              <a:t>ОТКАЗЫ ОБОРУДОВАНИЯ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24" y="5648861"/>
            <a:ext cx="15240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99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</a:rPr>
              <a:t>Формирование личных навыков у уполномоченного по охране труда</a:t>
            </a:r>
            <a:r>
              <a:rPr lang="en-US" sz="2800" b="1" i="1" dirty="0">
                <a:solidFill>
                  <a:srgbClr val="FF0000"/>
                </a:solidFill>
                <a:latin typeface="Bahnschrift" pitchFamily="34" charset="0"/>
              </a:rPr>
              <a:t> (SOFT SKILLS)</a:t>
            </a:r>
            <a:r>
              <a:rPr lang="ru-RU" sz="2800" b="1" i="1" dirty="0">
                <a:solidFill>
                  <a:srgbClr val="FF0000"/>
                </a:solidFill>
                <a:latin typeface="Bahnschrift" pitchFamily="34" charset="0"/>
              </a:rPr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83344"/>
            <a:ext cx="2520280" cy="404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5" y="2276872"/>
            <a:ext cx="184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ЧТО ВИДЯТ ВСЕ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6169" y="2086650"/>
            <a:ext cx="173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ЧТО ВИЖУ 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2895882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</a:rPr>
              <a:t>СПОСОБНОСТИ  И СТРЕМЛЕНИЕ ДОСТИГАТЬ  СВОИХ ЦЕЛЕЙ САМЫМ БЕЗОПАСНЫМ ОБРАЗОМ 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ИЛИ ОТКАЗАТЬСЯ ОТ ДОСТИЖЕНИЯ ЦЕЛЕЙ, ЕСЛИ ДОСТИГНУТЬ ИХ БЕЗОПАСНО НЕВОЗМОЖН</a:t>
            </a:r>
            <a:r>
              <a:rPr lang="ru-RU" sz="2000" dirty="0" smtClean="0">
                <a:solidFill>
                  <a:srgbClr val="7030A0"/>
                </a:solidFill>
              </a:rPr>
              <a:t>О.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43300" y="3802224"/>
            <a:ext cx="1244724" cy="42325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ОПАСНО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83344"/>
            <a:ext cx="2520280" cy="404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3779912" y="58772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73624" y="4733224"/>
            <a:ext cx="914400" cy="18641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С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0" name="Овал 9"/>
          <p:cNvSpPr/>
          <p:nvPr/>
        </p:nvSpPr>
        <p:spPr>
          <a:xfrm rot="19799498">
            <a:off x="3173461" y="5193483"/>
            <a:ext cx="647253" cy="14788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О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П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 А С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 Н О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15743"/>
            <a:ext cx="15240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23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63" y="332656"/>
            <a:ext cx="8229600" cy="1252728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 Формирование </a:t>
            </a:r>
            <a:r>
              <a:rPr lang="ru-RU" sz="2800" b="1" i="1" dirty="0">
                <a:solidFill>
                  <a:srgbClr val="FF0000"/>
                </a:solidFill>
              </a:rPr>
              <a:t>личных навыков у уполномоченного по охране труда</a:t>
            </a:r>
            <a:r>
              <a:rPr lang="en-US" sz="2800" b="1" i="1" dirty="0">
                <a:solidFill>
                  <a:srgbClr val="FF0000"/>
                </a:solidFill>
                <a:latin typeface="Bahnschrift" pitchFamily="34" charset="0"/>
              </a:rPr>
              <a:t> (SOFT SKILLS)</a:t>
            </a:r>
            <a:r>
              <a:rPr lang="ru-RU" sz="2800" b="1" i="1" dirty="0">
                <a:solidFill>
                  <a:srgbClr val="FF0000"/>
                </a:solidFill>
                <a:latin typeface="Bahnschrift" pitchFamily="34" charset="0"/>
              </a:rPr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47482"/>
            <a:ext cx="1584176" cy="105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97397"/>
            <a:ext cx="1584176" cy="105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www.downloadclipart.net/large/5841-house-27-desig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77" y="1931313"/>
            <a:ext cx="1668891" cy="16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downloadclipart.net/large/5841-house-27-desig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91009"/>
            <a:ext cx="1668891" cy="16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3514"/>
            <a:ext cx="1463824" cy="14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3700"/>
            <a:ext cx="1463824" cy="14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61" y="3283985"/>
            <a:ext cx="1610363" cy="143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30431"/>
            <a:ext cx="1610363" cy="143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0" y="5085184"/>
            <a:ext cx="1376636" cy="9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085184"/>
            <a:ext cx="1376636" cy="9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00" y="5192630"/>
            <a:ext cx="1376636" cy="9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356" y="4940944"/>
            <a:ext cx="1656184" cy="117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35" y="5058409"/>
            <a:ext cx="1656184" cy="117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036" y="1650487"/>
            <a:ext cx="3998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Производственная безопасность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3638" y="1536488"/>
            <a:ext cx="3723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Культура  безопасности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2631232" y="3283985"/>
            <a:ext cx="484632" cy="48463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556" y="1947482"/>
            <a:ext cx="5000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3167063"/>
            <a:ext cx="5000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4715419"/>
            <a:ext cx="5000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4" y="1963922"/>
            <a:ext cx="500063" cy="50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77990"/>
            <a:ext cx="500063" cy="50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3" y="1963922"/>
            <a:ext cx="500063" cy="50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23" y="4931816"/>
            <a:ext cx="500063" cy="50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Диагональная полоса 8"/>
          <p:cNvSpPr/>
          <p:nvPr/>
        </p:nvSpPr>
        <p:spPr>
          <a:xfrm rot="1986947">
            <a:off x="302728" y="3160950"/>
            <a:ext cx="484742" cy="313496"/>
          </a:xfrm>
          <a:prstGeom prst="diagStripe">
            <a:avLst>
              <a:gd name="adj" fmla="val 665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Диагональная полоса 28"/>
          <p:cNvSpPr/>
          <p:nvPr/>
        </p:nvSpPr>
        <p:spPr>
          <a:xfrm rot="1986947">
            <a:off x="2025979" y="2073717"/>
            <a:ext cx="484742" cy="313496"/>
          </a:xfrm>
          <a:prstGeom prst="diagStripe">
            <a:avLst>
              <a:gd name="adj" fmla="val 665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Диагональная полоса 29"/>
          <p:cNvSpPr/>
          <p:nvPr/>
        </p:nvSpPr>
        <p:spPr>
          <a:xfrm rot="1986947">
            <a:off x="219191" y="2086330"/>
            <a:ext cx="484742" cy="313496"/>
          </a:xfrm>
          <a:prstGeom prst="diagStripe">
            <a:avLst>
              <a:gd name="adj" fmla="val 665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Диагональная полоса 30"/>
          <p:cNvSpPr/>
          <p:nvPr/>
        </p:nvSpPr>
        <p:spPr>
          <a:xfrm rot="1986947">
            <a:off x="413768" y="4873341"/>
            <a:ext cx="484742" cy="313496"/>
          </a:xfrm>
          <a:prstGeom prst="diagStripe">
            <a:avLst>
              <a:gd name="adj" fmla="val 66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Диагональная полоса 31"/>
          <p:cNvSpPr/>
          <p:nvPr/>
        </p:nvSpPr>
        <p:spPr>
          <a:xfrm rot="1986947">
            <a:off x="413768" y="4865085"/>
            <a:ext cx="484742" cy="313496"/>
          </a:xfrm>
          <a:prstGeom prst="diagStripe">
            <a:avLst>
              <a:gd name="adj" fmla="val 665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Диагональная полоса 33"/>
          <p:cNvSpPr/>
          <p:nvPr/>
        </p:nvSpPr>
        <p:spPr>
          <a:xfrm rot="1986947">
            <a:off x="2517329" y="4928435"/>
            <a:ext cx="484742" cy="313496"/>
          </a:xfrm>
          <a:prstGeom prst="diagStripe">
            <a:avLst>
              <a:gd name="adj" fmla="val 665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4" y="33192"/>
            <a:ext cx="1224225" cy="96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60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</a:rPr>
              <a:t>Формирование личных навыков у уполномоченного по охране труда</a:t>
            </a:r>
            <a:r>
              <a:rPr lang="en-US" sz="2800" b="1" i="1" dirty="0">
                <a:solidFill>
                  <a:srgbClr val="FF0000"/>
                </a:solidFill>
                <a:latin typeface="Bahnschrift" pitchFamily="34" charset="0"/>
              </a:rPr>
              <a:t> (SOFT SKILLS)</a:t>
            </a:r>
            <a:r>
              <a:rPr lang="ru-RU" sz="2800" b="1" i="1" dirty="0">
                <a:solidFill>
                  <a:srgbClr val="FF0000"/>
                </a:solidFill>
                <a:latin typeface="Bahnschrift" pitchFamily="34" charset="0"/>
              </a:rPr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2546130"/>
            <a:ext cx="8712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Bahnschrift" pitchFamily="34" charset="0"/>
              </a:rPr>
              <a:t>ЕСЛИ ХОТИМ УЛУЧШИТЬ КУЛЬТУРУ  ОХРАНЫ ТРУДА 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70C0"/>
                </a:solidFill>
                <a:latin typeface="Bahnschrift" pitchFamily="34" charset="0"/>
              </a:rPr>
              <a:t>ЛИЧНОЕ ОТНОШЕНИЕ К БЕЗОПАСНОСТИ, ИСКРЕННЯЯ ВЕРА В ТО, ЧТО </a:t>
            </a:r>
            <a:r>
              <a:rPr lang="ru-RU" sz="2400" b="1" i="1" dirty="0" smtClean="0">
                <a:solidFill>
                  <a:srgbClr val="0070C0"/>
                </a:solidFill>
                <a:latin typeface="Bahnschrift" pitchFamily="34" charset="0"/>
              </a:rPr>
              <a:t>НУЛЕВОЙ </a:t>
            </a:r>
            <a:r>
              <a:rPr lang="ru-RU" sz="2400" b="1" i="1" dirty="0" smtClean="0">
                <a:solidFill>
                  <a:srgbClr val="0070C0"/>
                </a:solidFill>
                <a:latin typeface="Bahnschrift" pitchFamily="34" charset="0"/>
              </a:rPr>
              <a:t>ТРАВМАТИЗМ ВОЗМОЖЕН</a:t>
            </a:r>
            <a:r>
              <a:rPr lang="ru-RU" sz="2400" i="1" dirty="0" smtClean="0">
                <a:solidFill>
                  <a:srgbClr val="0070C0"/>
                </a:solidFill>
                <a:latin typeface="Bahnschrift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70C0"/>
                </a:solidFill>
                <a:latin typeface="Bahnschrift" pitchFamily="34" charset="0"/>
              </a:rPr>
              <a:t>ДОЛЖНЫ ДЕЙСТВОВАТЬ СООБЩА.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70C0"/>
                </a:solidFill>
                <a:latin typeface="Bahnschrift" pitchFamily="34" charset="0"/>
              </a:rPr>
              <a:t>ЗАПАСТИТСЬ ТЕРПЕНИЕМ, ИЗМЕНЕНИЯ НЕ ПРОИСХОДЯТ ПО «ЩЕЛЧКУ»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70C0"/>
                </a:solidFill>
                <a:latin typeface="Bahnschrift" pitchFamily="34" charset="0"/>
              </a:rPr>
              <a:t>НА ДЕЛЕ ПОНИМАТЬ, КУДА МЫ ДВИЖЕМСЯ, ИМЕТЬ ЧЕТКИЙ ПЛАН.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70C0"/>
                </a:solidFill>
                <a:latin typeface="Bahnschrift" pitchFamily="34" charset="0"/>
              </a:rPr>
              <a:t>ПООЩРЯТЬ ОЖИДАЕМОЕ ПОВЕДЕНИЕ (НЕТЕРПИМОСТЬ  К ИНЦИНДЕНТАМ, СОБЛЮДЕНИЕ ПРАВИЛ).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70C0"/>
                </a:solidFill>
                <a:latin typeface="Bahnschrift" pitchFamily="34" charset="0"/>
              </a:rPr>
              <a:t>КУЛЬТУРА БЕЗОПАСНОСТИ ВЕЗДЕ И ВСЕГДА !</a:t>
            </a:r>
            <a:endParaRPr lang="ru-RU" sz="2400" b="1" i="1" dirty="0">
              <a:solidFill>
                <a:srgbClr val="0070C0"/>
              </a:solidFill>
              <a:latin typeface="Bahnschrif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82517"/>
            <a:ext cx="12255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623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350</TotalTime>
  <Words>1136</Words>
  <Application>Microsoft Office PowerPoint</Application>
  <PresentationFormat>Экран (4:3)</PresentationFormat>
  <Paragraphs>198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АПРЕЛЬ –МЕСЯЦ ОХРАНЫ ТРУДА  2021</vt:lpstr>
      <vt:lpstr> ФОРМИРОВАНИЕ ЛИЧНЫХ НАВЫКОВ  (SOFT SKILLS) УПОЛНОМОЧЕННОГО ПО ОХРАНЕ ТРУДА   г. Полевской 2021 г.   месячник по охране труда 2021</vt:lpstr>
      <vt:lpstr>Презентация PowerPoint</vt:lpstr>
      <vt:lpstr>КУЛЬТУРА БЕЗОПАСНОСТИ  ПО  ОХРАНЕ ТРУДА </vt:lpstr>
      <vt:lpstr>Формирование личных навыков у уполномоченного по охране труда (SOFT SKILLS) </vt:lpstr>
      <vt:lpstr>Формирование личных навыков у уполномоченного по охране труда (SOFT SKILLS) </vt:lpstr>
      <vt:lpstr>Формирование личных навыков у уполномоченного по охране труда (SOFT SKILLS) </vt:lpstr>
      <vt:lpstr>  Формирование личных навыков у уполномоченного по охране труда (SOFT SKILLS) </vt:lpstr>
      <vt:lpstr>Формирование личных навыков у уполномоченного по охране труда (SOFT SKILLS) </vt:lpstr>
      <vt:lpstr>Формирование личных навыков у уполномоченного по охране труда (SOFT SKILLS) </vt:lpstr>
      <vt:lpstr>Формирование личных навыков у уполномоченного по охране труда (SOFT SKILLS) </vt:lpstr>
      <vt:lpstr>Формирование личных навыков у уполномоченного по охране труда (SOFT SKILLS) </vt:lpstr>
      <vt:lpstr>Формирование личных навыков уполномоченного по охране труда (SOFT SKILLS) </vt:lpstr>
      <vt:lpstr>Формирование личных навыков уполномоченного по охране труда (SOFT SKILLS) </vt:lpstr>
      <vt:lpstr>Формирование личных навыков у уполномоченного по охране труда (SOFT SKILLS) </vt:lpstr>
      <vt:lpstr>Формирование личных навыков уполномоченного по охране труда (SOFT SKILLS) </vt:lpstr>
      <vt:lpstr>Формирование личных навыков уполномоченного по охране труда (SOFT SKILLS) </vt:lpstr>
      <vt:lpstr>Формирование личных навыков уполномоченного по охране труда (SOFT SKILLS) </vt:lpstr>
      <vt:lpstr>Формирование личных навыков уполномоченного по охране труда (SOFT SKILLS) </vt:lpstr>
      <vt:lpstr>Формирование личных навыков уполномоченного по охране труда (SOFT SKILLS)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36</cp:revision>
  <dcterms:created xsi:type="dcterms:W3CDTF">2021-04-06T10:39:37Z</dcterms:created>
  <dcterms:modified xsi:type="dcterms:W3CDTF">2021-04-08T06:12:25Z</dcterms:modified>
</cp:coreProperties>
</file>