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61" r:id="rId3"/>
    <p:sldId id="321" r:id="rId4"/>
    <p:sldId id="322" r:id="rId5"/>
    <p:sldId id="310" r:id="rId6"/>
    <p:sldId id="325" r:id="rId7"/>
    <p:sldId id="324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DT - 5" initials="D-5" lastIdx="1" clrIdx="0">
    <p:extLst>
      <p:ext uri="{19B8F6BF-5375-455C-9EA6-DF929625EA0E}">
        <p15:presenceInfo xmlns:p15="http://schemas.microsoft.com/office/powerpoint/2012/main" userId="DDT - 5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521BB5"/>
    <a:srgbClr val="99CCFF"/>
    <a:srgbClr val="9999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1FC29-4748-4CC2-B1B2-FD46EB026A9C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9AEA9-AA83-44F0-9D1F-9A021E7BC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75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3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11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26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738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85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62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1649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89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11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41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59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1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E3765-DE17-40BF-9DF3-B6E49C3BD9F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86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7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33666" y="701071"/>
            <a:ext cx="9358279" cy="3258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br>
              <a:rPr lang="ru-RU" sz="12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r>
              <a:rPr lang="ru-RU" sz="4200" i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  <a:t> </a:t>
            </a:r>
            <a:br>
              <a:rPr lang="ru-RU" sz="4500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</a:b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Отчет </a:t>
            </a:r>
          </a:p>
          <a:p>
            <a:pPr algn="ctr">
              <a:lnSpc>
                <a:spcPct val="110000"/>
              </a:lnSpc>
            </a:pP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муниципального опорного центра </a:t>
            </a:r>
          </a:p>
          <a:p>
            <a:pPr algn="ctr">
              <a:lnSpc>
                <a:spcPct val="110000"/>
              </a:lnSpc>
            </a:pPr>
            <a:r>
              <a:rPr lang="ru-RU" sz="2100" b="1" i="1" u="sng" dirty="0">
                <a:solidFill>
                  <a:srgbClr val="7030A0"/>
                </a:solidFill>
                <a:latin typeface="Montserrat" panose="00000500000000000000" pitchFamily="50" charset="-52"/>
              </a:rPr>
              <a:t>Полевского городского округа</a:t>
            </a:r>
            <a:endParaRPr lang="ru-RU" sz="3200" b="1" dirty="0">
              <a:solidFill>
                <a:srgbClr val="7030A0"/>
              </a:solidFill>
              <a:latin typeface="Montserrat" panose="00000500000000000000" pitchFamily="50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7F9E24-9E30-4D5C-BBC2-A1D93BDF82D9}"/>
              </a:ext>
            </a:extLst>
          </p:cNvPr>
          <p:cNvSpPr/>
          <p:nvPr/>
        </p:nvSpPr>
        <p:spPr>
          <a:xfrm>
            <a:off x="5811404" y="4970941"/>
            <a:ext cx="5794130" cy="17050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руководитель МОЦ </a:t>
            </a:r>
          </a:p>
          <a:p>
            <a:r>
              <a:rPr lang="ru-RU" sz="1600" i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Аникиева Татьяна Викторовна</a:t>
            </a:r>
            <a:endParaRPr lang="ru-RU" sz="1200" i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endParaRPr lang="ru-RU" sz="1600" b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Контактный телефон:</a:t>
            </a:r>
            <a:r>
              <a:rPr lang="en-US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 89634403161</a:t>
            </a: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Электронная почта: </a:t>
            </a:r>
            <a:r>
              <a:rPr lang="en-US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crdu@yandex.ru</a:t>
            </a:r>
            <a:endParaRPr lang="ru-RU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00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14569" y="1613198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 flipV="1">
            <a:off x="1363837" y="2356322"/>
            <a:ext cx="110119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>
            <a:off x="1381615" y="3342586"/>
            <a:ext cx="70025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en-US" sz="5400" dirty="0">
                <a:solidFill>
                  <a:srgbClr val="682F8D"/>
                </a:solidFill>
                <a:latin typeface="Montserrat Light"/>
                <a:cs typeface="Montserrat Light"/>
              </a:rPr>
              <a:t>1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481638"/>
            <a:ext cx="8531905" cy="23839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Направления деятельности МОЦ определённые как перспективные на 2024 год</a:t>
            </a:r>
            <a:endParaRPr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1685884" y="1483594"/>
            <a:ext cx="3750291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b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</a:b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81615" y="4297804"/>
            <a:ext cx="110122" cy="83911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5E6F03-A104-B3BA-0BB4-662431276B2F}"/>
              </a:ext>
            </a:extLst>
          </p:cNvPr>
          <p:cNvSpPr txBox="1"/>
          <p:nvPr/>
        </p:nvSpPr>
        <p:spPr>
          <a:xfrm>
            <a:off x="1798320" y="1483594"/>
            <a:ext cx="3208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Реализация сетевых программ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EF04CB-DD16-3B48-E61A-EDAF85B9DBEF}"/>
              </a:ext>
            </a:extLst>
          </p:cNvPr>
          <p:cNvSpPr txBox="1"/>
          <p:nvPr/>
        </p:nvSpPr>
        <p:spPr>
          <a:xfrm>
            <a:off x="1798320" y="2154820"/>
            <a:ext cx="6441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Организация работы с представителями реального сектора экономики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125FEA-A92D-B542-F00E-C3DEAC6320D5}"/>
              </a:ext>
            </a:extLst>
          </p:cNvPr>
          <p:cNvSpPr txBox="1"/>
          <p:nvPr/>
        </p:nvSpPr>
        <p:spPr>
          <a:xfrm>
            <a:off x="1798320" y="3268044"/>
            <a:ext cx="4883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Увеличение охвата детей по программам ОВЗ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C5997A-8DB2-ED6E-8A8E-0B52A7F0430D}"/>
              </a:ext>
            </a:extLst>
          </p:cNvPr>
          <p:cNvSpPr txBox="1"/>
          <p:nvPr/>
        </p:nvSpPr>
        <p:spPr>
          <a:xfrm>
            <a:off x="1910080" y="4158706"/>
            <a:ext cx="632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Социальное партнёрство с организациями различного уровня</a:t>
            </a:r>
          </a:p>
        </p:txBody>
      </p:sp>
    </p:spTree>
    <p:extLst>
      <p:ext uri="{BB962C8B-B14F-4D97-AF65-F5344CB8AC3E}">
        <p14:creationId xmlns:p14="http://schemas.microsoft.com/office/powerpoint/2010/main" val="259479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113760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>
            <a:off x="1308770" y="2988918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>
            <a:off x="1308772" y="3912213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2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67013" y="403755"/>
            <a:ext cx="8219265" cy="498981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Мероприятия по развитию содержания дополнительного образования </a:t>
            </a:r>
          </a:p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в Полевском городском округе, реализованные в 2024 году</a:t>
            </a:r>
          </a:p>
        </p:txBody>
      </p:sp>
      <p:sp>
        <p:nvSpPr>
          <p:cNvPr id="18" name="object 10"/>
          <p:cNvSpPr/>
          <p:nvPr/>
        </p:nvSpPr>
        <p:spPr>
          <a:xfrm>
            <a:off x="1308771" y="4859106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6657259" y="2113760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6652763" y="2988918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0" name="object 3"/>
          <p:cNvSpPr/>
          <p:nvPr/>
        </p:nvSpPr>
        <p:spPr>
          <a:xfrm>
            <a:off x="6652763" y="3907961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6652763" y="4859104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A6AC0C-0C95-A249-EF7F-07E86AC31BC8}"/>
              </a:ext>
            </a:extLst>
          </p:cNvPr>
          <p:cNvSpPr txBox="1"/>
          <p:nvPr/>
        </p:nvSpPr>
        <p:spPr>
          <a:xfrm>
            <a:off x="1596673" y="1984156"/>
            <a:ext cx="4634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Педагогические чтения памяти </a:t>
            </a:r>
            <a:r>
              <a:rPr lang="ru-RU" dirty="0" err="1"/>
              <a:t>Н.Е.Бобровой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D34911-8AD1-D23F-8DB7-2CFC60F474B8}"/>
              </a:ext>
            </a:extLst>
          </p:cNvPr>
          <p:cNvSpPr txBox="1"/>
          <p:nvPr/>
        </p:nvSpPr>
        <p:spPr>
          <a:xfrm>
            <a:off x="1667013" y="2859313"/>
            <a:ext cx="4052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Форум молодых педагогов Полевского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AAA61-6D0B-3F37-B61B-F7316A0A3326}"/>
              </a:ext>
            </a:extLst>
          </p:cNvPr>
          <p:cNvSpPr txBox="1"/>
          <p:nvPr/>
        </p:nvSpPr>
        <p:spPr>
          <a:xfrm>
            <a:off x="1707654" y="3734470"/>
            <a:ext cx="4328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Конкурс программ по организации отдыха и оздоровления детей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80862E-1C5A-BA36-B4C6-A560E3080C22}"/>
              </a:ext>
            </a:extLst>
          </p:cNvPr>
          <p:cNvSpPr txBox="1"/>
          <p:nvPr/>
        </p:nvSpPr>
        <p:spPr>
          <a:xfrm>
            <a:off x="1708426" y="4646062"/>
            <a:ext cx="4011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Педагогический интенсив для руководителей вокальных студий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D70248-58EC-3E58-5705-B4FCF6E46041}"/>
              </a:ext>
            </a:extLst>
          </p:cNvPr>
          <p:cNvSpPr txBox="1"/>
          <p:nvPr/>
        </p:nvSpPr>
        <p:spPr>
          <a:xfrm>
            <a:off x="7193110" y="1984156"/>
            <a:ext cx="4510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Городское методическое объединение ПДО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B950F9-7CE8-C850-BEA6-05F7A39FBE44}"/>
              </a:ext>
            </a:extLst>
          </p:cNvPr>
          <p:cNvSpPr txBox="1"/>
          <p:nvPr/>
        </p:nvSpPr>
        <p:spPr>
          <a:xfrm>
            <a:off x="7193110" y="2763520"/>
            <a:ext cx="385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Городской форум «</a:t>
            </a:r>
            <a:r>
              <a:rPr lang="ru-RU" dirty="0" err="1"/>
              <a:t>ПРОобразование</a:t>
            </a:r>
            <a:r>
              <a:rPr lang="ru-RU" dirty="0"/>
              <a:t>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9F65A9-7E53-1EA2-D4C1-ACCBA57677B3}"/>
              </a:ext>
            </a:extLst>
          </p:cNvPr>
          <p:cNvSpPr txBox="1"/>
          <p:nvPr/>
        </p:nvSpPr>
        <p:spPr>
          <a:xfrm>
            <a:off x="7325360" y="3616960"/>
            <a:ext cx="407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Стажировочная</a:t>
            </a:r>
            <a:r>
              <a:rPr lang="ru-RU" dirty="0"/>
              <a:t> площадка ИРО – центр дополнительного образования ПГО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3377BD-2AD5-50B6-42BC-F1A35B7BFEEE}"/>
              </a:ext>
            </a:extLst>
          </p:cNvPr>
          <p:cNvSpPr txBox="1"/>
          <p:nvPr/>
        </p:nvSpPr>
        <p:spPr>
          <a:xfrm>
            <a:off x="7325360" y="4682468"/>
            <a:ext cx="3720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Гостевые визиты педагогов Полевского в образовательные учреждения Свердловской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25606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>
            <a:off x="1308770" y="2988918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 flipV="1">
            <a:off x="1316764" y="3411490"/>
            <a:ext cx="110124" cy="110121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3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488908"/>
            <a:ext cx="8037148" cy="23839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Сравнительный анализ достижений</a:t>
            </a:r>
            <a:endParaRPr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08770" y="4481674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FFF720-F56F-A503-14F4-72D882D7CD26}"/>
              </a:ext>
            </a:extLst>
          </p:cNvPr>
          <p:cNvSpPr txBox="1"/>
          <p:nvPr/>
        </p:nvSpPr>
        <p:spPr>
          <a:xfrm>
            <a:off x="1555260" y="2859313"/>
            <a:ext cx="4983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Увеличение количества социальных партнёров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82F988-79DA-618F-8D43-170C245AF8D6}"/>
              </a:ext>
            </a:extLst>
          </p:cNvPr>
          <p:cNvSpPr txBox="1"/>
          <p:nvPr/>
        </p:nvSpPr>
        <p:spPr>
          <a:xfrm>
            <a:off x="1660635" y="3289331"/>
            <a:ext cx="65080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Увеличение количества обучающихся на программах ОВЗ и появление специализированной программы в ЦРТ им. </a:t>
            </a:r>
            <a:r>
              <a:rPr lang="ru-RU" dirty="0" err="1"/>
              <a:t>П.П.Бажова</a:t>
            </a:r>
            <a:r>
              <a:rPr lang="ru-RU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F3E25-273A-089A-9888-21FE427FC406}"/>
              </a:ext>
            </a:extLst>
          </p:cNvPr>
          <p:cNvSpPr txBox="1"/>
          <p:nvPr/>
        </p:nvSpPr>
        <p:spPr>
          <a:xfrm>
            <a:off x="1660634" y="2186151"/>
            <a:ext cx="7239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Создание и реализация профориентационных проекта с </a:t>
            </a:r>
            <a:r>
              <a:rPr lang="ru-RU"/>
              <a:t>градообразующим предприятием города </a:t>
            </a:r>
            <a:r>
              <a:rPr lang="ru-RU" dirty="0"/>
              <a:t>АО «СТЗ»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337F66-2B05-51D0-315E-68552A9062EC}"/>
              </a:ext>
            </a:extLst>
          </p:cNvPr>
          <p:cNvSpPr txBox="1"/>
          <p:nvPr/>
        </p:nvSpPr>
        <p:spPr>
          <a:xfrm>
            <a:off x="1660635" y="4352068"/>
            <a:ext cx="10238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Реализация сетевых программ стабильна, количество программ не увеличилось, но и не уменьшилась в сравнении с 2023 годом</a:t>
            </a:r>
          </a:p>
        </p:txBody>
      </p:sp>
    </p:spTree>
    <p:extLst>
      <p:ext uri="{BB962C8B-B14F-4D97-AF65-F5344CB8AC3E}">
        <p14:creationId xmlns:p14="http://schemas.microsoft.com/office/powerpoint/2010/main" val="4205970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1874698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8" name="object 8"/>
          <p:cNvSpPr/>
          <p:nvPr/>
        </p:nvSpPr>
        <p:spPr>
          <a:xfrm>
            <a:off x="1308770" y="2988918"/>
            <a:ext cx="136366" cy="8227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0" name="object 10"/>
          <p:cNvSpPr/>
          <p:nvPr/>
        </p:nvSpPr>
        <p:spPr>
          <a:xfrm>
            <a:off x="1308772" y="3912213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4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55260" y="488908"/>
            <a:ext cx="8037148" cy="501995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</a:rPr>
              <a:t>Направления деятельности МОЦ </a:t>
            </a:r>
            <a:r>
              <a:rPr lang="ru-RU" sz="1400" b="1" spc="-6" dirty="0">
                <a:solidFill>
                  <a:srgbClr val="682F8D"/>
                </a:solidFill>
                <a:latin typeface="Montserrat"/>
                <a:cs typeface="Montserrat"/>
              </a:rPr>
              <a:t>(</a:t>
            </a:r>
            <a:r>
              <a:rPr lang="ru-RU" sz="1400" b="1" spc="-6" dirty="0">
                <a:solidFill>
                  <a:srgbClr val="7030A0"/>
                </a:solidFill>
                <a:latin typeface="Montserrat"/>
                <a:cs typeface="Montserrat"/>
              </a:rPr>
              <a:t>Полевского городского округа</a:t>
            </a:r>
            <a:r>
              <a:rPr lang="ru-RU" sz="1400" b="1" spc="-6" dirty="0">
                <a:solidFill>
                  <a:srgbClr val="682F8D"/>
                </a:solidFill>
                <a:latin typeface="Montserrat"/>
                <a:cs typeface="Montserrat"/>
              </a:rPr>
              <a:t>) </a:t>
            </a:r>
            <a:endParaRPr lang="ru-RU" sz="1400" b="1" dirty="0">
              <a:solidFill>
                <a:srgbClr val="7030A0"/>
              </a:solidFill>
              <a:latin typeface="Montserrat" panose="00000500000000000000" pitchFamily="50" charset="-52"/>
              <a:ea typeface="+mj-ea"/>
              <a:cs typeface="+mj-cs"/>
            </a:endParaRPr>
          </a:p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</a:rPr>
              <a:t>определённые как перспективные на 202</a:t>
            </a:r>
            <a:r>
              <a:rPr lang="en-US" sz="1400" b="1" dirty="0">
                <a:solidFill>
                  <a:srgbClr val="7030A0"/>
                </a:solidFill>
                <a:latin typeface="Montserrat" panose="00000500000000000000" pitchFamily="50" charset="-52"/>
              </a:rPr>
              <a:t>5</a:t>
            </a:r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</a:rPr>
              <a:t> год</a:t>
            </a:r>
          </a:p>
        </p:txBody>
      </p:sp>
      <p:sp>
        <p:nvSpPr>
          <p:cNvPr id="18" name="object 10"/>
          <p:cNvSpPr/>
          <p:nvPr/>
        </p:nvSpPr>
        <p:spPr>
          <a:xfrm>
            <a:off x="1308771" y="4859106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6734703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6733877" y="2988918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0" name="object 3"/>
          <p:cNvSpPr/>
          <p:nvPr/>
        </p:nvSpPr>
        <p:spPr>
          <a:xfrm>
            <a:off x="6733877" y="3907961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6733877" y="4859106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B418A5-4F96-BEF4-05B7-09A680AD81C5}"/>
              </a:ext>
            </a:extLst>
          </p:cNvPr>
          <p:cNvSpPr txBox="1"/>
          <p:nvPr/>
        </p:nvSpPr>
        <p:spPr>
          <a:xfrm>
            <a:off x="1555260" y="2914374"/>
            <a:ext cx="4659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Организация платных образовательных услуг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53D6FA-5FFA-9925-13AD-A4CB7ADD11BC}"/>
              </a:ext>
            </a:extLst>
          </p:cNvPr>
          <p:cNvSpPr txBox="1"/>
          <p:nvPr/>
        </p:nvSpPr>
        <p:spPr>
          <a:xfrm>
            <a:off x="1609074" y="1717040"/>
            <a:ext cx="3808364" cy="1216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Взаимодействие между образовательными учреждениями Свердловской области в рамках гостевых визитов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3EE02B-F14B-8217-15C4-02F2CD5730F7}"/>
              </a:ext>
            </a:extLst>
          </p:cNvPr>
          <p:cNvSpPr txBox="1"/>
          <p:nvPr/>
        </p:nvSpPr>
        <p:spPr>
          <a:xfrm>
            <a:off x="1609074" y="3694919"/>
            <a:ext cx="4905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Увеличение количества профориентационных проектов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D62CEA-4D71-FF15-4AE4-3693863BA699}"/>
              </a:ext>
            </a:extLst>
          </p:cNvPr>
          <p:cNvSpPr txBox="1"/>
          <p:nvPr/>
        </p:nvSpPr>
        <p:spPr>
          <a:xfrm>
            <a:off x="1609074" y="4857052"/>
            <a:ext cx="47142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Организация грантового обучения для мотивирования педагогов к участию в грантовых конкурсах</a:t>
            </a:r>
          </a:p>
        </p:txBody>
      </p:sp>
    </p:spTree>
    <p:extLst>
      <p:ext uri="{BB962C8B-B14F-4D97-AF65-F5344CB8AC3E}">
        <p14:creationId xmlns:p14="http://schemas.microsoft.com/office/powerpoint/2010/main" val="3231491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61243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54945" y="305305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5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05778" y="471781"/>
            <a:ext cx="7925395" cy="223649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lvl="0"/>
            <a:r>
              <a:rPr lang="ru-RU" sz="1400" b="1" dirty="0">
                <a:solidFill>
                  <a:srgbClr val="7030A0"/>
                </a:solidFill>
                <a:latin typeface="Montserrat" panose="00000500000000000000" pitchFamily="50" charset="-52"/>
                <a:ea typeface="+mj-ea"/>
                <a:cs typeface="+mj-cs"/>
              </a:rPr>
              <a:t>Предложения в план округа от муниципального образования</a:t>
            </a:r>
          </a:p>
        </p:txBody>
      </p:sp>
      <p:sp>
        <p:nvSpPr>
          <p:cNvPr id="17" name="object 2"/>
          <p:cNvSpPr txBox="1"/>
          <p:nvPr/>
        </p:nvSpPr>
        <p:spPr>
          <a:xfrm>
            <a:off x="1308770" y="1850926"/>
            <a:ext cx="3764899" cy="28338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Можем поделиться опытом: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6357869" y="2612432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3" name="object 2"/>
          <p:cNvSpPr txBox="1"/>
          <p:nvPr/>
        </p:nvSpPr>
        <p:spPr>
          <a:xfrm>
            <a:off x="6254929" y="1850925"/>
            <a:ext cx="5389581" cy="283383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Хотим чтобы с нами поделились опытом: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635659-9E96-08B6-C123-1A7B9B266EEF}"/>
              </a:ext>
            </a:extLst>
          </p:cNvPr>
          <p:cNvSpPr txBox="1"/>
          <p:nvPr/>
        </p:nvSpPr>
        <p:spPr>
          <a:xfrm>
            <a:off x="1591311" y="2482828"/>
            <a:ext cx="4242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Открытый семинар по организации интеллектуальных игр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128539-C7A9-3B9E-ECB3-9F295CCC3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156" y="3429000"/>
            <a:ext cx="109738" cy="1097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0FCB6C-4E24-65F9-89F0-23D4E18BE64A}"/>
              </a:ext>
            </a:extLst>
          </p:cNvPr>
          <p:cNvSpPr txBox="1"/>
          <p:nvPr/>
        </p:nvSpPr>
        <p:spPr>
          <a:xfrm>
            <a:off x="1523128" y="3352308"/>
            <a:ext cx="4834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Опыт организации краеведческой деятельности (походы, экспедиции)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6F4752-8B1E-FAD1-D08E-1B5E9F076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156" y="4430771"/>
            <a:ext cx="109738" cy="1097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B48F96-13F3-4E4E-9EA5-DF837689FA8A}"/>
              </a:ext>
            </a:extLst>
          </p:cNvPr>
          <p:cNvSpPr txBox="1"/>
          <p:nvPr/>
        </p:nvSpPr>
        <p:spPr>
          <a:xfrm>
            <a:off x="1454946" y="4300973"/>
            <a:ext cx="5013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Пути поиска социальных партнёров и взаимодействие с ними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3FEC2A-DE97-5D3D-9C63-E4A82B400CA5}"/>
              </a:ext>
            </a:extLst>
          </p:cNvPr>
          <p:cNvSpPr txBox="1"/>
          <p:nvPr/>
        </p:nvSpPr>
        <p:spPr>
          <a:xfrm>
            <a:off x="6667522" y="2482827"/>
            <a:ext cx="4834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Оказание платных образовательных услуг как ресурс пополнения бюджета учреждения дополнительного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49026656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4420</TotalTime>
  <Words>294</Words>
  <Application>Microsoft Office PowerPoint</Application>
  <PresentationFormat>Широкоэкранный</PresentationFormat>
  <Paragraphs>48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Montserrat Light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Николаевна Юровская</dc:creator>
  <cp:lastModifiedBy>user</cp:lastModifiedBy>
  <cp:revision>305</cp:revision>
  <cp:lastPrinted>2024-11-28T10:37:00Z</cp:lastPrinted>
  <dcterms:created xsi:type="dcterms:W3CDTF">2021-06-04T06:08:56Z</dcterms:created>
  <dcterms:modified xsi:type="dcterms:W3CDTF">2024-12-11T05:25:13Z</dcterms:modified>
</cp:coreProperties>
</file>