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89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287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7598"/>
    <a:srgbClr val="EAEAEA"/>
    <a:srgbClr val="758696"/>
    <a:srgbClr val="1C2A4A"/>
    <a:srgbClr val="B3B8BE"/>
    <a:srgbClr val="057398"/>
    <a:srgbClr val="0073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 autoAdjust="0"/>
  </p:normalViewPr>
  <p:slideViewPr>
    <p:cSldViewPr snapToGrid="0">
      <p:cViewPr varScale="1">
        <p:scale>
          <a:sx n="83" d="100"/>
          <a:sy n="83" d="100"/>
        </p:scale>
        <p:origin x="456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69560-3864-4747-8740-0A86AF5BA14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5D43E-C627-45CE-82F6-0D471F53E4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kumimoji="0" lang="ru-RU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43394B-ECD9-42C1-AEC2-5C1E767D6C19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kumimoji="0" lang="ru-RU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B65709-CF7B-4E25-81CC-3FEC4B6BDBFA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_Работа\Финконт\Шаблон уч. пособие\презентация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1" y="196850"/>
            <a:ext cx="11577639" cy="6532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38200" y="1845914"/>
            <a:ext cx="10515600" cy="2714003"/>
          </a:xfrm>
        </p:spPr>
        <p:txBody>
          <a:bodyPr anchor="ctr">
            <a:noAutofit/>
          </a:bodyPr>
          <a:lstStyle>
            <a:lvl1pPr algn="ctr">
              <a:defRPr sz="4000" b="1" cap="none" baseline="0">
                <a:solidFill>
                  <a:srgbClr val="0073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Название курса</a:t>
            </a:r>
          </a:p>
        </p:txBody>
      </p:sp>
    </p:spTree>
    <p:extLst>
      <p:ext uri="{BB962C8B-B14F-4D97-AF65-F5344CB8AC3E}">
        <p14:creationId xmlns:p14="http://schemas.microsoft.com/office/powerpoint/2010/main" val="1371657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77073"/>
            <a:ext cx="10515600" cy="1108227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03759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27287"/>
            <a:ext cx="10515600" cy="403061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026" name="Picture 2" descr="G:\_Работа\Финконт\Шаблон уч. пособие\презентация низ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330950"/>
            <a:ext cx="4224337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39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94657"/>
            <a:ext cx="10515600" cy="832656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03759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778798"/>
            <a:ext cx="5181600" cy="435530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778798"/>
            <a:ext cx="5181600" cy="435530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6" name="Picture 2" descr="G:\_Работа\Финконт\Шаблон уч. пособие\презентация низ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330950"/>
            <a:ext cx="4224337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200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59817"/>
            <a:ext cx="10515600" cy="98200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03759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8" name="Рисунок 2"/>
          <p:cNvSpPr>
            <a:spLocks noGrp="1"/>
          </p:cNvSpPr>
          <p:nvPr>
            <p:ph type="pic" idx="1"/>
          </p:nvPr>
        </p:nvSpPr>
        <p:spPr>
          <a:xfrm>
            <a:off x="838200" y="1693578"/>
            <a:ext cx="10515600" cy="449767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pic>
        <p:nvPicPr>
          <p:cNvPr id="5" name="Picture 2" descr="G:\_Работа\Финконт\Шаблон уч. пособие\презентация низ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330950"/>
            <a:ext cx="4224337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114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576140"/>
            <a:ext cx="4219100" cy="1152395"/>
          </a:xfrm>
        </p:spPr>
        <p:txBody>
          <a:bodyPr anchor="t"/>
          <a:lstStyle>
            <a:lvl1pPr algn="ctr">
              <a:defRPr sz="3200" b="1">
                <a:solidFill>
                  <a:srgbClr val="03759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576140"/>
            <a:ext cx="6172200" cy="5577010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Рисунок 2"/>
          <p:cNvSpPr>
            <a:spLocks noGrp="1"/>
          </p:cNvSpPr>
          <p:nvPr>
            <p:ph type="pic" idx="13"/>
          </p:nvPr>
        </p:nvSpPr>
        <p:spPr>
          <a:xfrm>
            <a:off x="838199" y="1891372"/>
            <a:ext cx="4220689" cy="42808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pic>
        <p:nvPicPr>
          <p:cNvPr id="6" name="Picture 2" descr="G:\_Работа\Финконт\Шаблон уч. пособие\презентация низ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330950"/>
            <a:ext cx="4224337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31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575516"/>
            <a:ext cx="3932237" cy="1202499"/>
          </a:xfrm>
        </p:spPr>
        <p:txBody>
          <a:bodyPr anchor="t"/>
          <a:lstStyle>
            <a:lvl1pPr algn="ctr">
              <a:defRPr sz="3200" b="1">
                <a:solidFill>
                  <a:srgbClr val="03759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575516"/>
            <a:ext cx="6172200" cy="55585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978430"/>
            <a:ext cx="3932237" cy="417472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pic>
        <p:nvPicPr>
          <p:cNvPr id="6" name="Picture 2" descr="G:\_Работа\Финконт\Шаблон уч. пособие\презентация низ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330950"/>
            <a:ext cx="4224337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31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BE0F8-6AA4-4F2D-B773-27DADE2FA1E6}" type="datetime1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F065B-2230-4115-9CDD-D81E21653A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33B9B-577A-4457-834C-6A94789A968D}" type="datetime1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AD758-E152-4559-A718-3913E8D17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8244C-C202-4B7C-8287-BE589F9FD292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DA54B-6A0A-4826-9B19-BE9D8C2F2C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11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6" r:id="rId5"/>
    <p:sldLayoutId id="2147483657" r:id="rId6"/>
    <p:sldLayoutId id="2147483659" r:id="rId7"/>
    <p:sldLayoutId id="214748366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516A28-FD44-421F-9752-96F34CB09615}" type="slidenum">
              <a:rPr lang="ru-RU"/>
              <a:pPr/>
              <a:t>1</a:t>
            </a:fld>
            <a:endParaRPr lang="ru-RU"/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431800" y="981076"/>
            <a:ext cx="10560051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600"/>
              <a:t>Общая норма об ответственности физических лиц за коррупционные правонарушения установлена </a:t>
            </a:r>
            <a:r>
              <a:rPr lang="ru-RU" sz="1600" b="1"/>
              <a:t>частью 1 статьи 13 </a:t>
            </a:r>
            <a:r>
              <a:rPr lang="ru-RU" sz="1600"/>
              <a:t>Федерального закона от 25 декабря 2008 г. № 273-ФЗ «О противодействии коррупции».</a:t>
            </a:r>
          </a:p>
          <a:p>
            <a:pPr algn="just">
              <a:lnSpc>
                <a:spcPct val="150000"/>
              </a:lnSpc>
            </a:pPr>
            <a:endParaRPr lang="ru-RU" sz="1600"/>
          </a:p>
          <a:p>
            <a:pPr algn="just">
              <a:lnSpc>
                <a:spcPct val="150000"/>
              </a:lnSpc>
            </a:pPr>
            <a:r>
              <a:rPr lang="ru-RU" sz="1600"/>
              <a:t>Данная норма закона гласит, что граждане Российской Федерации, иностранные граждане и лица без гражданства за совершение коррупционных правонарушений несут: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/>
              <a:t> уголовную,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/>
              <a:t> административную,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/>
              <a:t> гражданско-правовую,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/>
              <a:t> дисциплинарную</a:t>
            </a:r>
          </a:p>
          <a:p>
            <a:pPr algn="just">
              <a:lnSpc>
                <a:spcPct val="150000"/>
              </a:lnSpc>
            </a:pPr>
            <a:r>
              <a:rPr lang="ru-RU" sz="1600"/>
              <a:t>ответственность в соответствии с законодательством Российской Федерации.</a:t>
            </a:r>
          </a:p>
        </p:txBody>
      </p:sp>
      <p:sp>
        <p:nvSpPr>
          <p:cNvPr id="3076" name="TextBox 1"/>
          <p:cNvSpPr txBox="1">
            <a:spLocks noChangeArrowheads="1"/>
          </p:cNvSpPr>
          <p:nvPr/>
        </p:nvSpPr>
        <p:spPr bwMode="auto">
          <a:xfrm>
            <a:off x="239184" y="188914"/>
            <a:ext cx="10081683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lang="ru-RU" sz="2100" b="1">
                <a:solidFill>
                  <a:srgbClr val="003399"/>
                </a:solidFill>
              </a:rPr>
              <a:t>Ответственность физических лиц за коррупционные правонарушения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908050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DE17D4-0CCA-4BAD-A322-2015E909F1BE}" type="slidenum">
              <a:rPr lang="ru-RU"/>
              <a:pPr/>
              <a:t>10</a:t>
            </a:fld>
            <a:endParaRPr lang="ru-RU"/>
          </a:p>
        </p:txBody>
      </p:sp>
      <p:sp>
        <p:nvSpPr>
          <p:cNvPr id="12291" name="TextBox 5"/>
          <p:cNvSpPr txBox="1">
            <a:spLocks noChangeArrowheads="1"/>
          </p:cNvSpPr>
          <p:nvPr/>
        </p:nvSpPr>
        <p:spPr bwMode="auto">
          <a:xfrm>
            <a:off x="239185" y="2276475"/>
            <a:ext cx="1123103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600"/>
              <a:t>Отказ в возбуждении уголовного дела в отношении работника сам по себе не является основанием для освобождения работника от дисциплинарной ответственности.</a:t>
            </a:r>
          </a:p>
          <a:p>
            <a:pPr marL="285750" indent="-285750"/>
            <a:r>
              <a:rPr lang="ru-RU" sz="1600"/>
              <a:t>Отказ в возбуждении уголовного дела по статьям УК РФ, связанным с совершением коррупционных преступлений, не является основанием для отказа в применении к работнику мер дисциплинарной ответственности. Для наложения мер дисциплинарной ответственности, в том числе увольнения, не требуется наличия состава уголовного преступления, а достаточно установления факта совершения лицом дисциплинарного коррупционного проступка.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600"/>
          </a:p>
          <a:p>
            <a:pPr marL="285750" indent="-285750">
              <a:buFont typeface="Wingdings" pitchFamily="2" charset="2"/>
              <a:buChar char="Ø"/>
            </a:pPr>
            <a:r>
              <a:rPr lang="ru-RU" sz="1600"/>
              <a:t> Необходимым условием применения дисциплинарной ответственности за совершение дисциплинарного коррупционного проступка является соразмерность взыскания содеянному (нарушению) и личности нарушителя.</a:t>
            </a:r>
          </a:p>
        </p:txBody>
      </p:sp>
      <p:sp>
        <p:nvSpPr>
          <p:cNvPr id="12292" name="TextBox 1"/>
          <p:cNvSpPr txBox="1">
            <a:spLocks noChangeArrowheads="1"/>
          </p:cNvSpPr>
          <p:nvPr/>
        </p:nvSpPr>
        <p:spPr bwMode="auto">
          <a:xfrm>
            <a:off x="239185" y="981076"/>
            <a:ext cx="112458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 b="1"/>
              <a:t>ВАЖНО! «Обзор практики по рассмотрению в 2012 - 2013 годах дел по спорам, связанным с привлечением государственных и муниципальных служащих к дисциплинарной ответственности за совершение коррупционных проступков» (утв. Президиумом Верховного Суда РФ 30.07.2014)</a:t>
            </a:r>
          </a:p>
        </p:txBody>
      </p:sp>
      <p:sp>
        <p:nvSpPr>
          <p:cNvPr id="12293" name="Заголовок 1"/>
          <p:cNvSpPr txBox="1">
            <a:spLocks/>
          </p:cNvSpPr>
          <p:nvPr/>
        </p:nvSpPr>
        <p:spPr bwMode="auto">
          <a:xfrm>
            <a:off x="294217" y="115888"/>
            <a:ext cx="7050616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lang="ru-RU" sz="2100" b="1">
                <a:solidFill>
                  <a:srgbClr val="003399"/>
                </a:solidFill>
              </a:rPr>
              <a:t>Позиция Верховного Суда РФ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D03618-39A9-4EF0-A23A-01A7E3A58A4A}" type="slidenum">
              <a:rPr lang="ru-RU"/>
              <a:pPr/>
              <a:t>11</a:t>
            </a:fld>
            <a:endParaRPr lang="ru-RU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239184" y="1052514"/>
            <a:ext cx="11233149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ru-RU" sz="1600"/>
          </a:p>
          <a:p>
            <a:pPr algn="just">
              <a:buFont typeface="Wingdings" pitchFamily="2" charset="2"/>
              <a:buChar char="Ø"/>
            </a:pPr>
            <a:r>
              <a:rPr lang="ru-RU" sz="1600"/>
              <a:t> Обязанность по представлению сведений о доходах, об имуществе и обязательствах имущественного характера возлагается на работников в зависимости от включения занимаемых ими должностей в соответствующие перечни. Работник не обязан представлять такие сведения, если акт, согласно которому занимаемая работником должность включается в перечень, признается судом недействующим со дня принятия.</a:t>
            </a:r>
          </a:p>
          <a:p>
            <a:pPr algn="just">
              <a:buFont typeface="Wingdings" pitchFamily="2" charset="2"/>
              <a:buChar char="Ø"/>
            </a:pPr>
            <a:endParaRPr lang="ru-RU" sz="1600"/>
          </a:p>
          <a:p>
            <a:pPr algn="just">
              <a:buFont typeface="Wingdings" pitchFamily="2" charset="2"/>
              <a:buChar char="Ø"/>
            </a:pPr>
            <a:r>
              <a:rPr lang="ru-RU" sz="1600"/>
              <a:t> Дисциплинарные взыскания применяются не позднее одного месяца со дня поступления информации о совершении работником дисциплинарного коррупционного проступка. Данный срок исчисляется со дня обнаружения дисциплинарного поступка (например, при поступлении представления прокурора об устранении нарушений законодательства о противодействии коррупции), а не с момента установления факта проступка комиссией по соблюдению требований к служебному поведению и урегулированию конфликта интересов.</a:t>
            </a:r>
          </a:p>
        </p:txBody>
      </p:sp>
      <p:sp>
        <p:nvSpPr>
          <p:cNvPr id="13316" name="Заголовок 1"/>
          <p:cNvSpPr txBox="1">
            <a:spLocks/>
          </p:cNvSpPr>
          <p:nvPr/>
        </p:nvSpPr>
        <p:spPr bwMode="auto">
          <a:xfrm>
            <a:off x="294218" y="188913"/>
            <a:ext cx="61849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lang="ru-RU" sz="2100" b="1">
                <a:solidFill>
                  <a:srgbClr val="003399"/>
                </a:solidFill>
              </a:rPr>
              <a:t>Позиция Верховного Суда РФ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836613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A3294E-8C1D-42B4-8E81-35E53C4B69A9}" type="slidenum">
              <a:rPr lang="ru-RU"/>
              <a:pPr/>
              <a:t>12</a:t>
            </a:fld>
            <a:endParaRPr lang="ru-RU"/>
          </a:p>
        </p:txBody>
      </p:sp>
      <p:sp>
        <p:nvSpPr>
          <p:cNvPr id="14339" name="Заголовок 1"/>
          <p:cNvSpPr>
            <a:spLocks noGrp="1"/>
          </p:cNvSpPr>
          <p:nvPr>
            <p:ph type="title"/>
          </p:nvPr>
        </p:nvSpPr>
        <p:spPr>
          <a:xfrm>
            <a:off x="334434" y="188913"/>
            <a:ext cx="6625167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Методическое обеспечение</a:t>
            </a:r>
          </a:p>
        </p:txBody>
      </p:sp>
      <p:sp>
        <p:nvSpPr>
          <p:cNvPr id="14340" name="TextBox 2"/>
          <p:cNvSpPr txBox="1">
            <a:spLocks noChangeArrowheads="1"/>
          </p:cNvSpPr>
          <p:nvPr/>
        </p:nvSpPr>
        <p:spPr bwMode="auto">
          <a:xfrm>
            <a:off x="334433" y="973139"/>
            <a:ext cx="11567584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ru-RU" sz="1600"/>
              <a:t> На практике применение мер ответственности за коррупционные проступки связано с целым рядом проблем. Важнейшими из них являются: </a:t>
            </a:r>
          </a:p>
          <a:p>
            <a:pPr marL="542925" lvl="1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ru-RU" sz="1600"/>
              <a:t>отсутствие четких критериев для выбора меры ответственности из закрепленного в законе перечня;</a:t>
            </a:r>
          </a:p>
          <a:p>
            <a:pPr marL="542925" lvl="1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ru-RU" sz="1600"/>
              <a:t> расплывчатые формулировки оснований для увольнения в связи с утратой доверия.</a:t>
            </a:r>
            <a:endParaRPr lang="ru-RU" sz="1600" b="1"/>
          </a:p>
          <a:p>
            <a:pPr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ru-RU" sz="1600"/>
              <a:t>В целях унификации подходов к применению дисциплинарной ответственности за коррупционные правонарушения Минтруд России подготовил </a:t>
            </a:r>
            <a:r>
              <a:rPr lang="ru-RU" sz="1600" b="1"/>
              <a:t>Обзор практики привлечения к ответственности государственных (муниципальных) служащих за несоблюдение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коррупции (</a:t>
            </a:r>
            <a:r>
              <a:rPr lang="ru-RU" sz="1600"/>
              <a:t>Письмо Минтруда России от 21 Марта 2016 г. № 18-2/10/П-1526);</a:t>
            </a:r>
          </a:p>
          <a:p>
            <a:pPr marL="542925" lvl="1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ru-RU" sz="1600"/>
              <a:t>Обзор посвящен преимущественно применению мер ответственности за непредставление или представление недостоверных и (или) неполных сведений о доходах, расходах, имуществе и обязательствах имущественного характера.</a:t>
            </a:r>
          </a:p>
          <a:p>
            <a:pPr marL="542925" lvl="1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ru-RU" sz="1600"/>
              <a:t>Обзор не является нормативным правовым актом. Тем не менее, он может оказаться весьма полезным в практической деятельности.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ü"/>
            </a:pPr>
            <a:endParaRPr lang="ru-RU" sz="160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4972BC-5250-4CAD-99C5-75013D7CCBFD}" type="slidenum">
              <a:rPr lang="ru-RU"/>
              <a:pPr/>
              <a:t>13</a:t>
            </a:fld>
            <a:endParaRPr lang="ru-RU"/>
          </a:p>
        </p:txBody>
      </p:sp>
      <p:sp>
        <p:nvSpPr>
          <p:cNvPr id="15363" name="Заголовок 1"/>
          <p:cNvSpPr>
            <a:spLocks noGrp="1"/>
          </p:cNvSpPr>
          <p:nvPr>
            <p:ph type="title"/>
          </p:nvPr>
        </p:nvSpPr>
        <p:spPr>
          <a:xfrm>
            <a:off x="334434" y="188913"/>
            <a:ext cx="11247967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Обзор практики привлечения к ответственности государственных (муниципальных) служащих</a:t>
            </a:r>
          </a:p>
        </p:txBody>
      </p:sp>
      <p:sp>
        <p:nvSpPr>
          <p:cNvPr id="15364" name="TextBox 2"/>
          <p:cNvSpPr txBox="1">
            <a:spLocks noChangeArrowheads="1"/>
          </p:cNvSpPr>
          <p:nvPr/>
        </p:nvSpPr>
        <p:spPr bwMode="auto">
          <a:xfrm>
            <a:off x="334433" y="973139"/>
            <a:ext cx="11567584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/>
              <a:t>Обзор стимулирует государственные органы придерживаться определенного порядка при применении взысканий:</a:t>
            </a:r>
          </a:p>
          <a:p>
            <a:pPr algn="just">
              <a:spcAft>
                <a:spcPts val="1200"/>
              </a:spcAft>
            </a:pPr>
            <a:r>
              <a:rPr lang="ru-RU" sz="1600"/>
              <a:t>ШАГ 1. Определить, относится ли рассматриваемый случай к тому типу ситуаций, которые не являются коррупционными проступками и при возникновении которых </a:t>
            </a:r>
            <a:r>
              <a:rPr lang="ru-RU" sz="1600" b="1"/>
              <a:t>взыскания за коррупционные правонарушения применяться не должны</a:t>
            </a:r>
            <a:r>
              <a:rPr lang="ru-RU" sz="1600"/>
              <a:t>.</a:t>
            </a:r>
          </a:p>
          <a:p>
            <a:pPr algn="just">
              <a:spcAft>
                <a:spcPts val="1200"/>
              </a:spcAft>
            </a:pPr>
            <a:endParaRPr lang="ru-RU" sz="1600"/>
          </a:p>
          <a:p>
            <a:pPr algn="just">
              <a:spcAft>
                <a:spcPts val="1200"/>
              </a:spcAft>
            </a:pPr>
            <a:r>
              <a:rPr lang="ru-RU" sz="1600"/>
              <a:t>ШАГ 2. Если в рассматриваемом случае есть признаки коррупционного проступка, определить к какому </a:t>
            </a:r>
            <a:r>
              <a:rPr lang="ru-RU" sz="1600" b="1"/>
              <a:t>типу коррупционных проступков</a:t>
            </a:r>
            <a:r>
              <a:rPr lang="ru-RU" sz="1600"/>
              <a:t> относится допущенное гражданским служащим правонарушение: несущественный проступок, малозначительный проступок, значительный проступок.</a:t>
            </a:r>
          </a:p>
          <a:p>
            <a:pPr algn="just">
              <a:spcAft>
                <a:spcPts val="1200"/>
              </a:spcAft>
            </a:pPr>
            <a:r>
              <a:rPr lang="ru-RU" sz="1600"/>
              <a:t>При этом каждому типу проступка соответствует «базовое» взыскание.</a:t>
            </a:r>
          </a:p>
          <a:p>
            <a:pPr algn="just">
              <a:spcAft>
                <a:spcPts val="1200"/>
              </a:spcAft>
            </a:pPr>
            <a:endParaRPr lang="ru-RU" sz="1600"/>
          </a:p>
          <a:p>
            <a:pPr algn="just">
              <a:spcAft>
                <a:spcPts val="1200"/>
              </a:spcAft>
            </a:pPr>
            <a:r>
              <a:rPr lang="ru-RU" sz="1600"/>
              <a:t>ШАГ 3. Определить имеются ли в рассматриваемой ситуации </a:t>
            </a:r>
            <a:r>
              <a:rPr lang="ru-RU" sz="1600" b="1"/>
              <a:t>смягчающие и (или) отягчающие факторы</a:t>
            </a:r>
            <a:r>
              <a:rPr lang="ru-RU" sz="1600"/>
              <a:t>.</a:t>
            </a:r>
          </a:p>
          <a:p>
            <a:pPr algn="just">
              <a:spcAft>
                <a:spcPts val="1200"/>
              </a:spcAft>
            </a:pPr>
            <a:endParaRPr lang="ru-RU" sz="1600"/>
          </a:p>
          <a:p>
            <a:pPr algn="just">
              <a:spcAft>
                <a:spcPts val="1200"/>
              </a:spcAft>
            </a:pPr>
            <a:r>
              <a:rPr lang="ru-RU" sz="1600"/>
              <a:t>ШАГ 4. Определить </a:t>
            </a:r>
            <a:r>
              <a:rPr lang="ru-RU" sz="1600" b="1"/>
              <a:t>итоговое взыскание</a:t>
            </a:r>
            <a:r>
              <a:rPr lang="ru-RU" sz="1600"/>
              <a:t> с учетом типа коррупционного проступка и наличия смягчающих/отягчающих факторов.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ü"/>
            </a:pPr>
            <a:endParaRPr lang="ru-RU" sz="160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Стрелка вниз 1"/>
          <p:cNvSpPr/>
          <p:nvPr/>
        </p:nvSpPr>
        <p:spPr>
          <a:xfrm>
            <a:off x="5190067" y="2420939"/>
            <a:ext cx="768351" cy="503237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190067" y="4373564"/>
            <a:ext cx="768351" cy="503237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194301" y="5375276"/>
            <a:ext cx="768351" cy="504825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BF255D-2CF3-4C66-AF64-4983E927069F}" type="slidenum">
              <a:rPr lang="ru-RU"/>
              <a:pPr/>
              <a:t>14</a:t>
            </a:fld>
            <a:endParaRPr lang="ru-RU"/>
          </a:p>
        </p:txBody>
      </p:sp>
      <p:sp>
        <p:nvSpPr>
          <p:cNvPr id="16387" name="Заголовок 1"/>
          <p:cNvSpPr>
            <a:spLocks noGrp="1"/>
          </p:cNvSpPr>
          <p:nvPr>
            <p:ph type="title"/>
          </p:nvPr>
        </p:nvSpPr>
        <p:spPr>
          <a:xfrm>
            <a:off x="334434" y="188913"/>
            <a:ext cx="11247967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Обзор практики привлечения к ответственности государственных (муниципальных) служащих</a:t>
            </a:r>
          </a:p>
        </p:txBody>
      </p:sp>
      <p:sp>
        <p:nvSpPr>
          <p:cNvPr id="16388" name="TextBox 2"/>
          <p:cNvSpPr txBox="1">
            <a:spLocks noChangeArrowheads="1"/>
          </p:cNvSpPr>
          <p:nvPr/>
        </p:nvSpPr>
        <p:spPr bwMode="auto">
          <a:xfrm>
            <a:off x="334433" y="973138"/>
            <a:ext cx="11567584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/>
              <a:t>Ситуации, не являющиеся коррупционными проступками,</a:t>
            </a:r>
          </a:p>
          <a:p>
            <a:pPr algn="ctr">
              <a:spcAft>
                <a:spcPts val="1200"/>
              </a:spcAft>
            </a:pPr>
            <a:r>
              <a:rPr lang="ru-RU" b="1"/>
              <a:t>взыскание не применяется: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"/>
          <p:cNvSpPr txBox="1">
            <a:spLocks noChangeArrowheads="1"/>
          </p:cNvSpPr>
          <p:nvPr/>
        </p:nvSpPr>
        <p:spPr bwMode="auto">
          <a:xfrm>
            <a:off x="334433" y="1982789"/>
            <a:ext cx="11567584" cy="3576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ru-RU"/>
              <a:t>несоблюдение запрета вследствие непреодолимой силы (пожар, наводнение, военные действия и т.д.);</a:t>
            </a:r>
          </a:p>
          <a:p>
            <a:pPr marL="285750" indent="-285750" algn="just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ru-RU"/>
              <a:t>неточное указание сведений в Справке вследствие ошибок, допущенных государственным органом или иной организацией в выданных служащему документах;</a:t>
            </a:r>
          </a:p>
          <a:p>
            <a:pPr marL="285750" indent="-285750" algn="just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ru-RU"/>
              <a:t>заполнение служащим Справки в ином, не общепринятом, орфографическом порядке, при котором сохраняется смысловое содержание данных в Справке;</a:t>
            </a:r>
          </a:p>
          <a:p>
            <a:pPr marL="285750" indent="-285750" algn="just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ru-RU"/>
              <a:t>представление избыточных данных;</a:t>
            </a:r>
          </a:p>
          <a:p>
            <a:pPr marL="285750" indent="-285750" algn="just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ru-RU"/>
              <a:t>представление в установленный законодательством срок уточненных и достоверных сведений при условии, что служащий самостоятельно обнаружил ошибки в представленных им Справках.</a:t>
            </a:r>
          </a:p>
          <a:p>
            <a:pPr marL="285750" indent="-285750" algn="just">
              <a:spcAft>
                <a:spcPts val="1200"/>
              </a:spcAft>
            </a:pPr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D7B42C-1293-421D-AE72-9CDF2FF6D2D3}" type="slidenum">
              <a:rPr lang="ru-RU"/>
              <a:pPr/>
              <a:t>15</a:t>
            </a:fld>
            <a:endParaRPr lang="ru-RU"/>
          </a:p>
        </p:txBody>
      </p:sp>
      <p:sp>
        <p:nvSpPr>
          <p:cNvPr id="17411" name="Заголовок 1"/>
          <p:cNvSpPr>
            <a:spLocks noGrp="1"/>
          </p:cNvSpPr>
          <p:nvPr>
            <p:ph type="title"/>
          </p:nvPr>
        </p:nvSpPr>
        <p:spPr>
          <a:xfrm>
            <a:off x="334434" y="188913"/>
            <a:ext cx="11247967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Обзор практики привлечения к ответственности государственных (муниципальных) служащих</a:t>
            </a:r>
          </a:p>
        </p:txBody>
      </p:sp>
      <p:sp>
        <p:nvSpPr>
          <p:cNvPr id="17412" name="TextBox 2"/>
          <p:cNvSpPr txBox="1">
            <a:spLocks noChangeArrowheads="1"/>
          </p:cNvSpPr>
          <p:nvPr/>
        </p:nvSpPr>
        <p:spPr bwMode="auto">
          <a:xfrm>
            <a:off x="334433" y="908051"/>
            <a:ext cx="11567584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/>
              <a:t>Несущественные проступки, совершены впервые,</a:t>
            </a:r>
          </a:p>
          <a:p>
            <a:pPr algn="ctr">
              <a:spcAft>
                <a:spcPts val="1200"/>
              </a:spcAft>
            </a:pPr>
            <a:r>
              <a:rPr lang="ru-RU" b="1"/>
              <a:t>взыскание не применяется: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4" name="TextBox 2"/>
          <p:cNvSpPr txBox="1">
            <a:spLocks noChangeArrowheads="1"/>
          </p:cNvSpPr>
          <p:nvPr/>
        </p:nvSpPr>
        <p:spPr bwMode="auto">
          <a:xfrm>
            <a:off x="334433" y="1685925"/>
            <a:ext cx="11567584" cy="336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spcAft>
                <a:spcPts val="1200"/>
              </a:spcAft>
            </a:pPr>
            <a:r>
              <a:rPr lang="ru-RU" i="1"/>
              <a:t>Примеры: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1400"/>
              <a:t>Разница фактически полученного дохода и суммарного дохода, указанного в Справке, не превышает 10 000 р.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1400"/>
              <a:t>Не указаны сведения об имуществе, находящемся в долевой собственности служащего и члена его семьи, при этом сведения о наличии такого имущества в собственности члена семьи указаны в Справке члена семьи.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1400"/>
              <a:t>Сведения об имуществе, принадлежащем супругам на праве совместной собственности, указаны только в справке одного из супругов либо в справке одного из супругов данные сведения указаны достоверно, а в справке другого - недостоверно.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1400"/>
              <a:t>Площадь объекта недвижимого имущества указана некорректно, при этом величина ошибки не превышает 5% от реальной площади данного объекта либо является опиской или опечаткой.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1400"/>
              <a:t>Не указаны сведения о транспортных средствах, рыночная стоимость которых не превышает 100 000 рублей, фактическое пользование данными транспортными средствами не осуществляется более 10 лет и (или) они были переданы третьим лицам по генеральной доверенности, а также о транспортных средствах, находящихся в угоне.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1400"/>
              <a:t>Не указаны сведения о банковских счетах, вкладах, остаток денежных средств на которых не превышает 1 000 рублей, при этом движение денежных средств по счету в отчетном периоде не осуществлялось.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8167C4-BB97-4F88-97E5-7F582CFD2C23}" type="slidenum">
              <a:rPr lang="ru-RU"/>
              <a:pPr/>
              <a:t>16</a:t>
            </a:fld>
            <a:endParaRPr lang="ru-RU"/>
          </a:p>
        </p:txBody>
      </p:sp>
      <p:sp>
        <p:nvSpPr>
          <p:cNvPr id="18435" name="Заголовок 1"/>
          <p:cNvSpPr>
            <a:spLocks noGrp="1"/>
          </p:cNvSpPr>
          <p:nvPr>
            <p:ph type="title"/>
          </p:nvPr>
        </p:nvSpPr>
        <p:spPr>
          <a:xfrm>
            <a:off x="334434" y="188913"/>
            <a:ext cx="11247967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Обзор практики привлечения к ответственности государственных (муниципальных) служащих</a:t>
            </a:r>
          </a:p>
        </p:txBody>
      </p:sp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334433" y="908051"/>
            <a:ext cx="11567584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/>
              <a:t>Малозначительные проступки,</a:t>
            </a:r>
          </a:p>
          <a:p>
            <a:pPr algn="ctr">
              <a:spcAft>
                <a:spcPts val="1200"/>
              </a:spcAft>
            </a:pPr>
            <a:r>
              <a:rPr lang="ru-RU" b="1"/>
              <a:t>«базовое» взыскание - замечание: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8" name="TextBox 2"/>
          <p:cNvSpPr txBox="1">
            <a:spLocks noChangeArrowheads="1"/>
          </p:cNvSpPr>
          <p:nvPr/>
        </p:nvSpPr>
        <p:spPr bwMode="auto">
          <a:xfrm>
            <a:off x="334433" y="1685925"/>
            <a:ext cx="11567584" cy="342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spcAft>
                <a:spcPts val="1200"/>
              </a:spcAft>
            </a:pPr>
            <a:r>
              <a:rPr lang="ru-RU" i="1"/>
              <a:t>Примеры: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600"/>
              <a:t>Не указан доход от преподавательской, научной и иной творческой деятельности в организациях, в отношении которых служащий не осуществляет функции государственного управления, сумма дохода не превышает 10 000 рублей, служащий уведомил о выполнении иной оплачиваемой работы.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600"/>
              <a:t>Не указаны сведения об участии в коммерческой организации, при этом у соответствующей организации отсутствует хозяйственная деятельность в течение 3 и более лет, предшествующих подаче Справки, и нет сомнений в отсутствии коррупционной составляющей в действиях (бездействии) служащего.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600"/>
              <a:t>Не представлены сведения о доходе от вклада в банке, сумма которого не превышает 10 000 рублей, если она была переведена на банковский счет служащего, средства со счета не снимались, при этом в Справке отражены полные и достоверные сведения об этом счете.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600"/>
              <a:t>Не указаны сведения о ветхом частном доме, расположенном в среднестатистическом дачном некоммерческом товариществе, при общем доходе семьи служащего из трех человек менее 1,5 млн. рублей в год.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0A1F71-B586-4B75-943A-87D2E75824D0}" type="slidenum">
              <a:rPr lang="ru-RU"/>
              <a:pPr/>
              <a:t>17</a:t>
            </a:fld>
            <a:endParaRPr lang="ru-RU"/>
          </a:p>
        </p:txBody>
      </p:sp>
      <p:sp>
        <p:nvSpPr>
          <p:cNvPr id="19459" name="Заголовок 1"/>
          <p:cNvSpPr>
            <a:spLocks noGrp="1"/>
          </p:cNvSpPr>
          <p:nvPr>
            <p:ph type="title"/>
          </p:nvPr>
        </p:nvSpPr>
        <p:spPr>
          <a:xfrm>
            <a:off x="334434" y="188913"/>
            <a:ext cx="11247967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Обзор практики привлечения к ответственности государственных (муниципальных) служащих</a:t>
            </a:r>
          </a:p>
        </p:txBody>
      </p:sp>
      <p:sp>
        <p:nvSpPr>
          <p:cNvPr id="19460" name="TextBox 2"/>
          <p:cNvSpPr txBox="1">
            <a:spLocks noChangeArrowheads="1"/>
          </p:cNvSpPr>
          <p:nvPr/>
        </p:nvSpPr>
        <p:spPr bwMode="auto">
          <a:xfrm>
            <a:off x="334433" y="857250"/>
            <a:ext cx="11567584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/>
              <a:t>Значительные проступки,</a:t>
            </a:r>
          </a:p>
          <a:p>
            <a:pPr algn="ctr">
              <a:spcAft>
                <a:spcPts val="1200"/>
              </a:spcAft>
            </a:pPr>
            <a:r>
              <a:rPr lang="ru-RU" b="1"/>
              <a:t>«базовое» взыскание – увольнение в связи с утратой доверия: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2" name="TextBox 2"/>
          <p:cNvSpPr txBox="1">
            <a:spLocks noChangeArrowheads="1"/>
          </p:cNvSpPr>
          <p:nvPr/>
        </p:nvSpPr>
        <p:spPr bwMode="auto">
          <a:xfrm>
            <a:off x="294218" y="1552575"/>
            <a:ext cx="11567583" cy="3237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spcAft>
                <a:spcPts val="1200"/>
              </a:spcAft>
            </a:pPr>
            <a:r>
              <a:rPr lang="ru-RU" i="1"/>
              <a:t>Примеры: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400"/>
              <a:t>Не представлены сведения о своих доходах, расходах, имуществе, обязательствах имущественного характера.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400"/>
              <a:t>Сокрыты факты приобретения земельных участков, объектов недвижимого имущества, транспортных средств, ценных бумаг, стоимость которых служащий не может объяснить исходя из своего официального дохода. 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400"/>
              <a:t>Сокрыт банковский счет, движение денежных средств по которому в течение отчетного года не было объяснено исходя из доходов служащего.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400"/>
              <a:t>Представлены недостоверные сведения, способствующие сокрытию информации о наличии конфликта интересов.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400"/>
              <a:t>Представлены недостоверные сведения, способствующие сокрытию информации о нарушении запретов.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400"/>
              <a:t>Сокрыты сведения о находящемся в собственности недвижимом имуществе, расположенном за пределами Российской Федерации.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400"/>
              <a:t>Значительно завышена общая сумма полученных доходов либо указание реально не полученных служащим доходов с целью обоснования факта приобретения недвижимого имущества на законные доходы.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ru-RU" sz="1400"/>
              <a:t>Занижена стоимость совершенных сделок по приобретению земельных участков, объектов недвижимого имущества, транспортных средств, ценных бумаг, с тем чтобы такие сделки можно было объяснить исходя из доходов служащего.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A98A41-15C5-4BFB-9FF0-E68938C17B1B}" type="slidenum">
              <a:rPr lang="ru-RU"/>
              <a:pPr/>
              <a:t>18</a:t>
            </a:fld>
            <a:endParaRPr lang="ru-RU"/>
          </a:p>
        </p:txBody>
      </p:sp>
      <p:sp>
        <p:nvSpPr>
          <p:cNvPr id="20483" name="Заголовок 1"/>
          <p:cNvSpPr>
            <a:spLocks noGrp="1"/>
          </p:cNvSpPr>
          <p:nvPr>
            <p:ph type="title"/>
          </p:nvPr>
        </p:nvSpPr>
        <p:spPr>
          <a:xfrm>
            <a:off x="334434" y="188913"/>
            <a:ext cx="11247967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Обзор практики привлечения к ответственности государственных (муниципальных) служащих</a:t>
            </a:r>
          </a:p>
        </p:txBody>
      </p:sp>
      <p:sp>
        <p:nvSpPr>
          <p:cNvPr id="20484" name="TextBox 2"/>
          <p:cNvSpPr txBox="1">
            <a:spLocks noChangeArrowheads="1"/>
          </p:cNvSpPr>
          <p:nvPr/>
        </p:nvSpPr>
        <p:spPr bwMode="auto">
          <a:xfrm>
            <a:off x="334433" y="857250"/>
            <a:ext cx="11567584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/>
              <a:t>Смягчающие обстоятельства,</a:t>
            </a:r>
          </a:p>
          <a:p>
            <a:pPr algn="ctr">
              <a:spcAft>
                <a:spcPts val="1200"/>
              </a:spcAft>
            </a:pPr>
            <a:r>
              <a:rPr lang="ru-RU" b="1"/>
              <a:t>применяется взыскание на «ступеньку» мягче базового: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6" name="TextBox 2"/>
          <p:cNvSpPr txBox="1">
            <a:spLocks noChangeArrowheads="1"/>
          </p:cNvSpPr>
          <p:nvPr/>
        </p:nvSpPr>
        <p:spPr bwMode="auto">
          <a:xfrm>
            <a:off x="315385" y="1625601"/>
            <a:ext cx="11567583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spcAft>
                <a:spcPts val="1200"/>
              </a:spcAft>
            </a:pPr>
            <a:r>
              <a:rPr lang="ru-RU" i="1"/>
              <a:t>Примеры:</a:t>
            </a:r>
          </a:p>
          <a:p>
            <a:pPr>
              <a:spcAft>
                <a:spcPts val="1200"/>
              </a:spcAft>
              <a:buFontTx/>
              <a:buChar char="•"/>
            </a:pPr>
            <a:r>
              <a:rPr lang="ru-RU" sz="1600"/>
              <a:t>совершение служащим нарушения требований законодательства о противодействии коррупции впервые;</a:t>
            </a:r>
          </a:p>
          <a:p>
            <a:pPr>
              <a:spcAft>
                <a:spcPts val="1200"/>
              </a:spcAft>
              <a:buFontTx/>
              <a:buChar char="•"/>
            </a:pPr>
            <a:r>
              <a:rPr lang="ru-RU" sz="1600"/>
              <a:t>безукоризненное соблюдение служащим в отчетном периоде других ограничений, запретов, требований, исполнение обязанностей, установленных в целях противодействия коррупции;</a:t>
            </a:r>
          </a:p>
          <a:p>
            <a:pPr>
              <a:spcAft>
                <a:spcPts val="1200"/>
              </a:spcAft>
              <a:buFontTx/>
              <a:buChar char="•"/>
            </a:pPr>
            <a:r>
              <a:rPr lang="ru-RU" sz="1600"/>
              <a:t>добровольное сообщение о совершенном нарушении до начала проверки;</a:t>
            </a:r>
          </a:p>
          <a:p>
            <a:pPr>
              <a:spcAft>
                <a:spcPts val="1200"/>
              </a:spcAft>
              <a:buFontTx/>
              <a:buChar char="•"/>
            </a:pPr>
            <a:r>
              <a:rPr lang="ru-RU" sz="1600"/>
              <a:t>содействие проверяемого осуществляемым в ходе проверки мероприятиям.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9D6419-786B-4F18-8410-630371929B3A}" type="slidenum">
              <a:rPr lang="ru-RU"/>
              <a:pPr/>
              <a:t>19</a:t>
            </a:fld>
            <a:endParaRPr lang="ru-RU"/>
          </a:p>
        </p:txBody>
      </p:sp>
      <p:sp>
        <p:nvSpPr>
          <p:cNvPr id="21507" name="Заголовок 1"/>
          <p:cNvSpPr>
            <a:spLocks noGrp="1"/>
          </p:cNvSpPr>
          <p:nvPr>
            <p:ph type="title"/>
          </p:nvPr>
        </p:nvSpPr>
        <p:spPr>
          <a:xfrm>
            <a:off x="334434" y="188913"/>
            <a:ext cx="11247967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Обзор практики привлечения к ответственности государственных (муниципальных) служащих</a:t>
            </a:r>
          </a:p>
        </p:txBody>
      </p:sp>
      <p:sp>
        <p:nvSpPr>
          <p:cNvPr id="21508" name="TextBox 2"/>
          <p:cNvSpPr txBox="1">
            <a:spLocks noChangeArrowheads="1"/>
          </p:cNvSpPr>
          <p:nvPr/>
        </p:nvSpPr>
        <p:spPr bwMode="auto">
          <a:xfrm>
            <a:off x="334433" y="857250"/>
            <a:ext cx="11567584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/>
              <a:t>Отягчающие обстоятельства,</a:t>
            </a:r>
          </a:p>
          <a:p>
            <a:pPr algn="ctr">
              <a:spcAft>
                <a:spcPts val="1200"/>
              </a:spcAft>
            </a:pPr>
            <a:r>
              <a:rPr lang="ru-RU" b="1"/>
              <a:t>применяется взыскание на «ступеньку» жестче базового: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0" name="TextBox 2"/>
          <p:cNvSpPr txBox="1">
            <a:spLocks noChangeArrowheads="1"/>
          </p:cNvSpPr>
          <p:nvPr/>
        </p:nvSpPr>
        <p:spPr bwMode="auto">
          <a:xfrm>
            <a:off x="315385" y="1625601"/>
            <a:ext cx="11567583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spcAft>
                <a:spcPts val="1200"/>
              </a:spcAft>
            </a:pPr>
            <a:r>
              <a:rPr lang="ru-RU" i="1"/>
              <a:t>Примеры:</a:t>
            </a:r>
          </a:p>
          <a:p>
            <a:pPr>
              <a:spcAft>
                <a:spcPts val="1200"/>
              </a:spcAft>
              <a:buFontTx/>
              <a:buChar char="•"/>
            </a:pPr>
            <a:r>
              <a:rPr lang="ru-RU" sz="1600"/>
              <a:t>представление в ходе проверки недостоверных и противоречивых объяснений, совершение иных действий, направленных на затруднение хода проверки;</a:t>
            </a:r>
          </a:p>
          <a:p>
            <a:pPr>
              <a:spcAft>
                <a:spcPts val="1200"/>
              </a:spcAft>
              <a:buFontTx/>
              <a:buChar char="•"/>
            </a:pPr>
            <a:r>
              <a:rPr lang="ru-RU" sz="1600"/>
              <a:t>одновременное нарушение двух и более требований законодательства о противодействии коррупции;</a:t>
            </a:r>
          </a:p>
          <a:p>
            <a:pPr>
              <a:spcAft>
                <a:spcPts val="1200"/>
              </a:spcAft>
              <a:buFontTx/>
              <a:buChar char="•"/>
            </a:pPr>
            <a:r>
              <a:rPr lang="ru-RU" sz="1600"/>
              <a:t>наличие неснятого дисциплинарного взыскания;</a:t>
            </a:r>
          </a:p>
          <a:p>
            <a:pPr>
              <a:spcAft>
                <a:spcPts val="1200"/>
              </a:spcAft>
              <a:buFontTx/>
              <a:buChar char="•"/>
            </a:pPr>
            <a:r>
              <a:rPr lang="ru-RU" sz="1600"/>
              <a:t>нарушение требований законодательства о противодействии коррупции в рамках предыдущих декларационных кампаний.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2F9B33-2EC6-4B19-9B97-887B06438658}" type="slidenum">
              <a:rPr lang="ru-RU"/>
              <a:pPr/>
              <a:t>2</a:t>
            </a:fld>
            <a:endParaRPr lang="ru-RU"/>
          </a:p>
        </p:txBody>
      </p:sp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>
          <a:xfrm>
            <a:off x="116417" y="188913"/>
            <a:ext cx="6460067" cy="4572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100" b="1">
                <a:solidFill>
                  <a:srgbClr val="003399"/>
                </a:solidFill>
              </a:rPr>
              <a:t>Нормативная правовая база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14918" y="1417638"/>
          <a:ext cx="10526183" cy="4435476"/>
        </p:xfrm>
        <a:graphic>
          <a:graphicData uri="http://schemas.openxmlformats.org/drawingml/2006/table">
            <a:tbl>
              <a:tblPr/>
              <a:tblGrid>
                <a:gridCol w="4294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31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89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Общее регулирование / несколько видов ответственности</a:t>
                      </a:r>
                    </a:p>
                  </a:txBody>
                  <a:tcPr marL="121919" marR="12191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Федеральный закон от 25 декабря 2008 г. № 273-ФЗ «О противодействии коррупции»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19" marR="12191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Дисциплинарная ответственность</a:t>
                      </a:r>
                    </a:p>
                  </a:txBody>
                  <a:tcPr marL="121919" marR="12191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Трудовой кодекс Российской Федерации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19" marR="12191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DD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7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Административная ответственность</a:t>
                      </a:r>
                    </a:p>
                  </a:txBody>
                  <a:tcPr marL="121919" marR="12191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Кодекс Российской Федерации об административных правонарушениях</a:t>
                      </a:r>
                    </a:p>
                  </a:txBody>
                  <a:tcPr marL="121919" marR="12191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2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Гражданско-правовая ответственность</a:t>
                      </a:r>
                    </a:p>
                  </a:txBody>
                  <a:tcPr marL="121919" marR="12191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Гражданский кодекс Российской Федерации</a:t>
                      </a:r>
                    </a:p>
                  </a:txBody>
                  <a:tcPr marL="121919" marR="12191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A3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E73370-CCC7-4E79-9455-9B333D04EC1E}" type="slidenum">
              <a:rPr lang="ru-RU"/>
              <a:pPr/>
              <a:t>20</a:t>
            </a:fld>
            <a:endParaRPr lang="ru-RU"/>
          </a:p>
        </p:txBody>
      </p:sp>
      <p:sp>
        <p:nvSpPr>
          <p:cNvPr id="22531" name="Заголовок 1"/>
          <p:cNvSpPr>
            <a:spLocks noGrp="1"/>
          </p:cNvSpPr>
          <p:nvPr>
            <p:ph type="title"/>
          </p:nvPr>
        </p:nvSpPr>
        <p:spPr>
          <a:xfrm>
            <a:off x="264584" y="188913"/>
            <a:ext cx="11904133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Гражданско-правовая ответственность – нормативная правовая база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3" name="TextBox 2"/>
          <p:cNvSpPr txBox="1">
            <a:spLocks noChangeArrowheads="1"/>
          </p:cNvSpPr>
          <p:nvPr/>
        </p:nvSpPr>
        <p:spPr bwMode="auto">
          <a:xfrm>
            <a:off x="264585" y="1052514"/>
            <a:ext cx="11567583" cy="442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 b="1"/>
              <a:t>Статья 17 Федерального закона от 03.12.2012 N 230-ФЗ «О контроле за соответствием расходов лиц, замещающих государственные должности, и иных лиц их доходам»:</a:t>
            </a:r>
          </a:p>
          <a:p>
            <a:pPr algn="just">
              <a:spcBef>
                <a:spcPct val="20000"/>
              </a:spcBef>
            </a:pPr>
            <a:r>
              <a:rPr lang="ru-RU" sz="1500" i="1"/>
              <a:t>Генеральный прокурор Российской Федерации или подчиненные ему прокуроры при получении соответствующих материалов в порядке, установленном законодательством о гражданском судопроизводстве, обращаются в суд с заявлением об обращении в доход Российской Федерации земельных участков, других объектов недвижимости, транспортных средств, ценных бумаг, акций (долей участия, паев в уставных (складочных) капиталах организаций), в отношении которых лицом, замещающим (занимающим) одну из должностей, указанных в пункте 1 части 1 статьи 2 настоящего Федерального закона, не представлено сведений, подтверждающих их приобретение на законные доходы.</a:t>
            </a:r>
          </a:p>
          <a:p>
            <a:pPr algn="just">
              <a:spcBef>
                <a:spcPct val="20000"/>
              </a:spcBef>
            </a:pPr>
            <a:endParaRPr lang="ru-RU" sz="1600"/>
          </a:p>
          <a:p>
            <a:pPr algn="just">
              <a:spcAft>
                <a:spcPts val="1200"/>
              </a:spcAft>
            </a:pPr>
            <a:r>
              <a:rPr lang="ru-RU" sz="1600" b="1"/>
              <a:t>Пункт 8 части 2 статьи 235 Гражданского кодекса Российской Федерации:</a:t>
            </a:r>
          </a:p>
          <a:p>
            <a:pPr algn="just">
              <a:spcBef>
                <a:spcPct val="20000"/>
              </a:spcBef>
            </a:pPr>
            <a:r>
              <a:rPr lang="ru-RU" sz="1500" i="1"/>
              <a:t>Принудительное изъятие у собственника имущества не допускается, кроме случаев, когда по основаниям, предусмотренным законом, производится обращение по решению суда в доход Российской Федерации имущества, в отношении которого не представлены в соответствии с законодательством Российской Федерации о противодействии коррупции доказательства его приобретения на законные доходы.</a:t>
            </a:r>
          </a:p>
          <a:p>
            <a:pPr algn="just">
              <a:spcBef>
                <a:spcPct val="20000"/>
              </a:spcBef>
            </a:pPr>
            <a:r>
              <a:rPr lang="ru-RU" sz="1600"/>
              <a:t> </a:t>
            </a:r>
          </a:p>
          <a:p>
            <a:pPr algn="just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Ø"/>
            </a:pPr>
            <a:endParaRPr lang="ru-RU" sz="16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761DD2-BBDC-4E67-8CC9-E22B1E922B29}" type="slidenum">
              <a:rPr lang="ru-RU"/>
              <a:pPr/>
              <a:t>21</a:t>
            </a:fld>
            <a:endParaRPr lang="ru-RU"/>
          </a:p>
        </p:txBody>
      </p:sp>
      <p:sp>
        <p:nvSpPr>
          <p:cNvPr id="23555" name="Заголовок 1"/>
          <p:cNvSpPr>
            <a:spLocks noGrp="1"/>
          </p:cNvSpPr>
          <p:nvPr>
            <p:ph type="title"/>
          </p:nvPr>
        </p:nvSpPr>
        <p:spPr>
          <a:xfrm>
            <a:off x="264584" y="188913"/>
            <a:ext cx="11904133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Гражданско-правовая ответственность – нормативная правовая база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7" name="TextBox 2"/>
          <p:cNvSpPr txBox="1">
            <a:spLocks noChangeArrowheads="1"/>
          </p:cNvSpPr>
          <p:nvPr/>
        </p:nvSpPr>
        <p:spPr bwMode="auto">
          <a:xfrm>
            <a:off x="264585" y="1052513"/>
            <a:ext cx="11567583" cy="265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1600" b="1"/>
              <a:t>Приказ Генпрокуратуры России от 14.04.2015 N 179 «О реализации прокурорами полномочий, предусмотренных Федеральным законом от 03.12.2012 N 230-ФЗ «О контроле за соответствием расходов лиц, замещающих государственные должности, и иных лиц их доходам», и об организации прокурорского надзора за исполнением данного Федерального закона».</a:t>
            </a:r>
          </a:p>
          <a:p>
            <a:pPr marL="285750" indent="-285750" algn="just">
              <a:spcBef>
                <a:spcPct val="20000"/>
              </a:spcBef>
              <a:buFont typeface="Wingdings" pitchFamily="2" charset="2"/>
              <a:buChar char="Ø"/>
            </a:pPr>
            <a:endParaRPr lang="ru-RU" sz="1600" b="1"/>
          </a:p>
          <a:p>
            <a:pPr marL="285750" indent="-28575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1600" b="1"/>
              <a:t>Приказ Минтруда России от 31.03.2015 N 206н «Об утверждении инструктивно-методических указаний о порядке подготовки и направления в органы прокуратуры Российской Федерации материалов, необходимых для обращения прокурора в суд с заявлением об обращении в доход Российской Федерации земельных участков, других объектов недвижимости, транспортных средств, ценных бумаг, акций (долей участия, паев в уставных (складочных) капиталах организаций), в отношении которых не представлены сведения, подтверждающие их приобретение на законные доходы».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CC7E66-3AEA-4A41-A87D-16AAC81C62A6}" type="slidenum">
              <a:rPr lang="ru-RU"/>
              <a:pPr/>
              <a:t>22</a:t>
            </a:fld>
            <a:endParaRPr lang="ru-RU"/>
          </a:p>
        </p:txBody>
      </p:sp>
      <p:sp>
        <p:nvSpPr>
          <p:cNvPr id="24579" name="Заголовок 1"/>
          <p:cNvSpPr>
            <a:spLocks noGrp="1"/>
          </p:cNvSpPr>
          <p:nvPr>
            <p:ph type="title"/>
          </p:nvPr>
        </p:nvSpPr>
        <p:spPr>
          <a:xfrm>
            <a:off x="264584" y="188913"/>
            <a:ext cx="11904133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400" b="1">
                <a:solidFill>
                  <a:srgbClr val="003399"/>
                </a:solidFill>
              </a:rPr>
              <a:t>Рекомендуемый перечень документов для направления в органы прокуратуры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1" name="Прямоугольник 1"/>
          <p:cNvSpPr>
            <a:spLocks noChangeArrowheads="1"/>
          </p:cNvSpPr>
          <p:nvPr/>
        </p:nvSpPr>
        <p:spPr bwMode="auto">
          <a:xfrm>
            <a:off x="264584" y="912814"/>
            <a:ext cx="11904133" cy="527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а) заверенная копия правового акта (решения) высшего должностного лица субъекта РФ об определении ими уполномоченного лица на принятие решения об осуществлении контроля за расходами;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б) оригинал решения об осуществлении контроля за расходами с приложением информации, явившейся основанием для принятия такого решения;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в) оригиналы справок о доходах, расходах, об имуществе и обязательствах имущественного характера за три года, предшествующих году принятия решения об осуществлении контроля за расходами;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г) оригиналы справок ФНС о полученных лицом, в отношении которого осуществляется контроль за расходами, доходах за три года, предшествующих году принятия решения об осуществлении контроля за расходами;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д) оригиналы иных документов, подтверждающие размер и источники доходов;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е) сведения, представленные уполномоченными органами (организациями), подтверждающие приобретение объектов недвижимости, транспортных средств, ценных бумаг;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ж) документы (сведения), на основании которых установлена стоимость приобретенного имущества;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з) письменные пояснения, представленные лицом, в отношении которого осуществляется контроль за расходами;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и) оригинал доклада о результатах проверки;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к) оригинал протокола заседания комиссии по урегулированию конфликта интересов;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  <a:p>
            <a:pPr marL="357188" indent="-171450" algn="just">
              <a:lnSpc>
                <a:spcPct val="130000"/>
              </a:lnSpc>
              <a:spcAft>
                <a:spcPts val="300"/>
              </a:spcAft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л) документы, свидетельствующие о соблюдении порядка проведения проверки.</a:t>
            </a:r>
            <a:endParaRPr lang="ru-RU" sz="150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i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33215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4059E9-F41E-4749-8C5B-A0437609A4D4}" type="slidenum">
              <a:rPr lang="ru-RU"/>
              <a:pPr/>
              <a:t>3</a:t>
            </a:fld>
            <a:endParaRPr lang="ru-RU"/>
          </a:p>
        </p:txBody>
      </p:sp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239184" y="188914"/>
            <a:ext cx="6864349" cy="50482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100" b="1">
                <a:solidFill>
                  <a:srgbClr val="003399"/>
                </a:solidFill>
              </a:rPr>
              <a:t>ФЗ «О противодействии коррупции»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8234" y="1052513"/>
          <a:ext cx="11425767" cy="4935538"/>
        </p:xfrm>
        <a:graphic>
          <a:graphicData uri="http://schemas.openxmlformats.org/drawingml/2006/table">
            <a:tbl>
              <a:tblPr/>
              <a:tblGrid>
                <a:gridCol w="143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61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4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Норма закона</a:t>
                      </a:r>
                    </a:p>
                  </a:txBody>
                  <a:tcPr marL="121925" marR="121925" marT="45726" marB="45726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Содержание</a:t>
                      </a:r>
                    </a:p>
                  </a:txBody>
                  <a:tcPr marL="121925" marR="121925" marT="45726" marB="45726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Форма ответствен-ности</a:t>
                      </a:r>
                    </a:p>
                  </a:txBody>
                  <a:tcPr marL="121925" marR="121925" marT="45726" marB="45726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Статья 3</a:t>
                      </a:r>
                    </a:p>
                  </a:txBody>
                  <a:tcPr marL="121925" marR="121925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Необратимость ответственности за совершение коррупционных правонарушений является одним из основных принципов противодействия коррупции</a:t>
                      </a:r>
                    </a:p>
                  </a:txBody>
                  <a:tcPr marL="121925" marR="121925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--</a:t>
                      </a:r>
                    </a:p>
                  </a:txBody>
                  <a:tcPr marL="121925" marR="121925" marT="45726" marB="45726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Часть 1 статьи 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5" marR="121925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Перечисление видов ответственности, которую может нести гражданин за совершение коррупционных правонарушений</a:t>
                      </a:r>
                    </a:p>
                  </a:txBody>
                  <a:tcPr marL="121925" marR="121925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5" marR="121925" marT="45726" marB="45726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Часть 9 статьи 8</a:t>
                      </a:r>
                    </a:p>
                  </a:txBody>
                  <a:tcPr marL="121925" marR="121925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Освобождение от должности, увольнение за не выполнение обязанности по представлению сведений о доходах, об имуществе и обязательствах имущественного характера</a:t>
                      </a:r>
                    </a:p>
                  </a:txBody>
                  <a:tcPr marL="121925" marR="121925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дисципли-нарная</a:t>
                      </a:r>
                    </a:p>
                  </a:txBody>
                  <a:tcPr marL="121925" marR="121925" marT="45726" marB="45726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Часть 3 статьи 8.1</a:t>
                      </a:r>
                    </a:p>
                  </a:txBody>
                  <a:tcPr marL="121925" marR="121925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Освобождение от должности, увольнение за не выполнение обязанности по представлению сведений о расходах, представление неполных или недостоверных сведений</a:t>
                      </a:r>
                    </a:p>
                  </a:txBody>
                  <a:tcPr marL="121925" marR="121925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дисципли-нарная</a:t>
                      </a:r>
                    </a:p>
                  </a:txBody>
                  <a:tcPr marL="121925" marR="121925" marT="45726" marB="45726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7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Статья 13.2</a:t>
                      </a:r>
                    </a:p>
                  </a:txBody>
                  <a:tcPr marL="121925" marR="121925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Увольнение (освобождение от должности) в связи с утратой доверия в случаях, предусмотренных федеральными законами</a:t>
                      </a:r>
                    </a:p>
                  </a:txBody>
                  <a:tcPr marL="121925" marR="121925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дисципли-нарная</a:t>
                      </a:r>
                    </a:p>
                  </a:txBody>
                  <a:tcPr marL="121925" marR="121925" marT="45726" marB="45726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8A462F-2E88-473A-B497-CDEAF85D77A0}" type="slidenum">
              <a:rPr lang="ru-RU"/>
              <a:pPr/>
              <a:t>4</a:t>
            </a:fld>
            <a:endParaRPr lang="ru-RU"/>
          </a:p>
        </p:txBody>
      </p:sp>
      <p:sp>
        <p:nvSpPr>
          <p:cNvPr id="6147" name="TextBox 6"/>
          <p:cNvSpPr txBox="1">
            <a:spLocks noChangeArrowheads="1"/>
          </p:cNvSpPr>
          <p:nvPr/>
        </p:nvSpPr>
        <p:spPr bwMode="auto">
          <a:xfrm>
            <a:off x="334434" y="1196975"/>
            <a:ext cx="11563351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/>
              <a:t>В Федеральном законе отдельно регулируются вопросы применения мер ответственности именно </a:t>
            </a:r>
            <a:r>
              <a:rPr lang="ru-RU" b="1"/>
              <a:t>за несоблюдение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коррупции</a:t>
            </a:r>
            <a:r>
              <a:rPr lang="ru-RU"/>
              <a:t>.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/>
              <a:t>При этом порядок применения мер ответственности за коррупционные правонарушения отличается от порядка применения прочих дисциплинарных взысканий.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/>
              <a:t>Соответствующие нормы установлены ст. 59.1-59.3 ФЗ «О государственной гражданской службе РФ».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b="1">
                <a:solidFill>
                  <a:srgbClr val="FF0000"/>
                </a:solidFill>
              </a:rPr>
              <a:t>Важно! </a:t>
            </a:r>
            <a:r>
              <a:rPr lang="ru-RU"/>
              <a:t>Перечень ограничений, запретов и обязанностей, установленных в целях противодействия коррупции, в законе прямо не прописан.</a:t>
            </a:r>
            <a:r>
              <a:rPr lang="ru-RU" b="1">
                <a:solidFill>
                  <a:srgbClr val="FF0000"/>
                </a:solidFill>
              </a:rPr>
              <a:t> </a:t>
            </a:r>
            <a:r>
              <a:rPr lang="ru-RU"/>
              <a:t>Это может создавать проблемы при правоприменении.</a:t>
            </a:r>
            <a:r>
              <a:rPr lang="ru-RU" b="1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692150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9" name="Заголовок 1"/>
          <p:cNvSpPr txBox="1">
            <a:spLocks/>
          </p:cNvSpPr>
          <p:nvPr/>
        </p:nvSpPr>
        <p:spPr bwMode="auto">
          <a:xfrm>
            <a:off x="143933" y="127001"/>
            <a:ext cx="11135784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lang="ru-RU" sz="2100" b="1">
                <a:solidFill>
                  <a:srgbClr val="003399"/>
                </a:solidFill>
              </a:rPr>
              <a:t>ФЗ «О государственной гражданской службе РФ»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EEA139-21D8-4445-B323-5551172383B9}" type="slidenum">
              <a:rPr lang="ru-RU"/>
              <a:pPr/>
              <a:t>5</a:t>
            </a:fld>
            <a:endParaRPr lang="ru-RU"/>
          </a:p>
        </p:txBody>
      </p:sp>
      <p:sp>
        <p:nvSpPr>
          <p:cNvPr id="7171" name="Заголовок 1"/>
          <p:cNvSpPr>
            <a:spLocks noGrp="1"/>
          </p:cNvSpPr>
          <p:nvPr>
            <p:ph type="title"/>
          </p:nvPr>
        </p:nvSpPr>
        <p:spPr>
          <a:xfrm>
            <a:off x="239184" y="0"/>
            <a:ext cx="11952816" cy="719138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kumimoji="0" lang="ru-RU" sz="2100" b="1">
                <a:solidFill>
                  <a:srgbClr val="003399"/>
                </a:solidFill>
              </a:rPr>
              <a:t>Взыскания за несоблюдение антикоррупционных ограничений</a:t>
            </a:r>
          </a:p>
        </p:txBody>
      </p:sp>
      <p:sp>
        <p:nvSpPr>
          <p:cNvPr id="7172" name="TextBox 6"/>
          <p:cNvSpPr txBox="1">
            <a:spLocks noChangeArrowheads="1"/>
          </p:cNvSpPr>
          <p:nvPr/>
        </p:nvSpPr>
        <p:spPr bwMode="auto">
          <a:xfrm>
            <a:off x="294218" y="752475"/>
            <a:ext cx="11563349" cy="4975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600"/>
              <a:t> Применение мер ответственности за несоблюдение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коррупции регулируется: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600"/>
              <a:t>статьями 59.1, 59.2 и 59.3 Федерального Закона от 27.07.2004 № 79-ФЗ «О государственной гражданской службе РФ»; 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600"/>
              <a:t>На государственных гражданских служащих могут быть наложены следующие </a:t>
            </a:r>
            <a:r>
              <a:rPr lang="ru-RU" sz="1600" b="1"/>
              <a:t>виды взысканий:</a:t>
            </a:r>
            <a:endParaRPr lang="en-US" sz="1600" b="1"/>
          </a:p>
          <a:p>
            <a:pPr marL="285750" indent="-285750" algn="just">
              <a:spcAft>
                <a:spcPts val="600"/>
              </a:spcAft>
              <a:buFontTx/>
              <a:buAutoNum type="arabicParenR"/>
            </a:pPr>
            <a:r>
              <a:rPr lang="ru-RU" sz="1600"/>
              <a:t>замечание;</a:t>
            </a:r>
            <a:endParaRPr lang="ru-RU" sz="2000">
              <a:latin typeface="Verdana" pitchFamily="34" charset="0"/>
            </a:endParaRPr>
          </a:p>
          <a:p>
            <a:pPr marL="285750" indent="-285750" algn="just">
              <a:spcAft>
                <a:spcPts val="600"/>
              </a:spcAft>
              <a:buFontTx/>
              <a:buAutoNum type="arabicParenR"/>
            </a:pPr>
            <a:r>
              <a:rPr lang="ru-RU" sz="1600"/>
              <a:t>выговор;</a:t>
            </a:r>
            <a:endParaRPr lang="ru-RU" sz="2000">
              <a:latin typeface="Verdana" pitchFamily="34" charset="0"/>
            </a:endParaRPr>
          </a:p>
          <a:p>
            <a:pPr marL="285750" indent="-285750" algn="just">
              <a:spcAft>
                <a:spcPts val="600"/>
              </a:spcAft>
              <a:buFontTx/>
              <a:buAutoNum type="arabicParenR"/>
            </a:pPr>
            <a:r>
              <a:rPr lang="ru-RU" sz="1600"/>
              <a:t>предупреждение о неполном должностном соответствии;</a:t>
            </a:r>
          </a:p>
          <a:p>
            <a:pPr marL="285750" indent="-285750" algn="just">
              <a:spcAft>
                <a:spcPts val="600"/>
              </a:spcAft>
              <a:buFontTx/>
              <a:buAutoNum type="arabicParenR"/>
            </a:pPr>
            <a:r>
              <a:rPr lang="ru-RU" sz="1600"/>
              <a:t>увольнение в связи с утратой доверия.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600"/>
              <a:t>При применении взысканий </a:t>
            </a:r>
            <a:r>
              <a:rPr lang="ru-RU" sz="1600" b="1"/>
              <a:t>учитываются:</a:t>
            </a:r>
            <a:r>
              <a:rPr lang="ru-RU" sz="1600"/>
              <a:t> </a:t>
            </a:r>
          </a:p>
          <a:p>
            <a:pPr marL="285750" indent="-285750">
              <a:spcAft>
                <a:spcPts val="400"/>
              </a:spcAft>
              <a:buFont typeface="Wingdings" pitchFamily="2" charset="2"/>
              <a:buChar char="§"/>
            </a:pPr>
            <a:r>
              <a:rPr lang="ru-RU" sz="1400"/>
              <a:t>характер совершенного гражданским служащим коррупционного правонарушения, </a:t>
            </a:r>
          </a:p>
          <a:p>
            <a:pPr marL="285750" indent="-285750">
              <a:spcAft>
                <a:spcPts val="400"/>
              </a:spcAft>
              <a:buFont typeface="Wingdings" pitchFamily="2" charset="2"/>
              <a:buChar char="§"/>
            </a:pPr>
            <a:r>
              <a:rPr lang="ru-RU" sz="1400"/>
              <a:t>его тяжесть, </a:t>
            </a:r>
          </a:p>
          <a:p>
            <a:pPr marL="285750" indent="-285750">
              <a:spcAft>
                <a:spcPts val="400"/>
              </a:spcAft>
              <a:buFont typeface="Wingdings" pitchFamily="2" charset="2"/>
              <a:buChar char="§"/>
            </a:pPr>
            <a:r>
              <a:rPr lang="ru-RU" sz="1400"/>
              <a:t>обстоятельства, при которых оно совершено, </a:t>
            </a:r>
          </a:p>
          <a:p>
            <a:pPr marL="285750" indent="-285750">
              <a:spcAft>
                <a:spcPts val="400"/>
              </a:spcAft>
              <a:buFont typeface="Wingdings" pitchFamily="2" charset="2"/>
              <a:buChar char="§"/>
            </a:pPr>
            <a:r>
              <a:rPr lang="ru-RU" sz="1400"/>
              <a:t>соблюдение гражданским служащим других ограничений и запретов, требований о предотвращении или об урегулировании конфликта интересов и исполнение им обязанностей, установленных в целях противодействия коррупции, </a:t>
            </a:r>
          </a:p>
          <a:p>
            <a:pPr marL="285750" indent="-285750">
              <a:spcAft>
                <a:spcPts val="400"/>
              </a:spcAft>
              <a:buFont typeface="Wingdings" pitchFamily="2" charset="2"/>
              <a:buChar char="§"/>
            </a:pPr>
            <a:r>
              <a:rPr lang="ru-RU" sz="1400"/>
              <a:t>предшествующие результаты исполнения гражданским служащим своих должностных обязанностей.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692150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C1CC75-D87F-4A15-BA37-BB010B84E572}" type="slidenum">
              <a:rPr lang="ru-RU"/>
              <a:pPr/>
              <a:t>6</a:t>
            </a:fld>
            <a:endParaRPr lang="ru-RU"/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334434" y="981076"/>
            <a:ext cx="11330517" cy="3190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Ø"/>
            </a:pPr>
            <a:r>
              <a:rPr kumimoji="1" lang="ru-RU"/>
              <a:t>Взыскания применяются представителем нанимателя на основании </a:t>
            </a:r>
            <a:endParaRPr kumimoji="1" lang="en-US"/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kumimoji="1" lang="ru-RU" sz="1600"/>
              <a:t>доклада о результатах </a:t>
            </a:r>
            <a:r>
              <a:rPr kumimoji="1" lang="ru-RU" sz="1600" b="1"/>
              <a:t>проверки</a:t>
            </a:r>
            <a:r>
              <a:rPr kumimoji="1" lang="ru-RU" sz="1600"/>
              <a:t>, проведенной подразделением по профилактике коррупционных и иных правонарушений, в порядке, установленном </a:t>
            </a:r>
            <a:r>
              <a:rPr kumimoji="1" lang="ru-RU" sz="1600" b="1"/>
              <a:t>Указом Президента РФ от 21.09.2009 № 1065</a:t>
            </a:r>
            <a:r>
              <a:rPr kumimoji="1" lang="ru-RU" sz="1600"/>
              <a:t>;</a:t>
            </a:r>
            <a:endParaRPr kumimoji="1" lang="en-US" sz="1600"/>
          </a:p>
          <a:p>
            <a:pPr marL="285750" indent="-285750">
              <a:spcAft>
                <a:spcPts val="800"/>
              </a:spcAft>
              <a:buFont typeface="Wingdings" pitchFamily="2" charset="2"/>
              <a:buChar char="§"/>
            </a:pPr>
            <a:r>
              <a:rPr kumimoji="1" lang="ru-RU" sz="1600"/>
              <a:t>в случае, если доклад о результатах проверки направлялся в комиссию по урегулированию конфликтов интересов, - и на основании рекомендации указанной комиссии;</a:t>
            </a:r>
          </a:p>
          <a:p>
            <a:pPr marL="285750" indent="-285750">
              <a:spcAft>
                <a:spcPts val="800"/>
              </a:spcAft>
              <a:buFont typeface="Wingdings" pitchFamily="2" charset="2"/>
              <a:buChar char="Ø"/>
            </a:pPr>
            <a:r>
              <a:rPr kumimoji="1" lang="ru-RU" sz="1600"/>
              <a:t>Копия акта о применении к гражданскому служащему взыскания с указанием коррупционного правонарушения и нормативных правовых актов, положения которых им нарушены, или об отказе в применении к гражданскому служащему такого взыскания с указанием мотивов вручается гражданскому служащему под расписку в течение пяти дней со дня издания соответствующего акта.</a:t>
            </a:r>
          </a:p>
          <a:p>
            <a:pPr marL="285750" indent="-285750">
              <a:spcAft>
                <a:spcPts val="800"/>
              </a:spcAft>
              <a:buFont typeface="Wingdings" pitchFamily="2" charset="2"/>
              <a:buChar char="Ø"/>
            </a:pPr>
            <a:r>
              <a:rPr kumimoji="1" lang="ru-RU" sz="1600"/>
              <a:t>С 1 августа 2014 года дисциплинарные взыскания могут применяться за правонарушения, совершенные в прошлом - </a:t>
            </a:r>
            <a:r>
              <a:rPr kumimoji="1" lang="ru-RU" sz="1600" b="1"/>
              <a:t>в течение трех лет,</a:t>
            </a:r>
            <a:r>
              <a:rPr kumimoji="1" lang="ru-RU" sz="1600"/>
              <a:t> предшествующих поступлению информации, явившейся основанием для осуществления проверки.</a:t>
            </a:r>
          </a:p>
        </p:txBody>
      </p:sp>
      <p:sp>
        <p:nvSpPr>
          <p:cNvPr id="8196" name="Заголовок 1"/>
          <p:cNvSpPr txBox="1">
            <a:spLocks/>
          </p:cNvSpPr>
          <p:nvPr/>
        </p:nvSpPr>
        <p:spPr bwMode="auto">
          <a:xfrm>
            <a:off x="294218" y="188913"/>
            <a:ext cx="61849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lang="ru-RU" sz="2100" b="1">
                <a:solidFill>
                  <a:srgbClr val="003399"/>
                </a:solidFill>
              </a:rPr>
              <a:t>Порядок применения взысканий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692150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0ECF37-9390-409F-8E44-8E20C36E395D}" type="slidenum">
              <a:rPr lang="ru-RU"/>
              <a:pPr/>
              <a:t>7</a:t>
            </a:fld>
            <a:endParaRPr lang="ru-RU"/>
          </a:p>
        </p:txBody>
      </p:sp>
      <p:sp>
        <p:nvSpPr>
          <p:cNvPr id="9219" name="TextBox 3"/>
          <p:cNvSpPr txBox="1">
            <a:spLocks noChangeArrowheads="1"/>
          </p:cNvSpPr>
          <p:nvPr/>
        </p:nvSpPr>
        <p:spPr bwMode="auto">
          <a:xfrm>
            <a:off x="279400" y="966788"/>
            <a:ext cx="11523133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endParaRPr kumimoji="1" lang="en-US"/>
          </a:p>
          <a:p>
            <a:pPr marL="285750" indent="-285750">
              <a:buFont typeface="Wingdings" pitchFamily="2" charset="2"/>
              <a:buChar char="Ø"/>
            </a:pPr>
            <a:r>
              <a:rPr kumimoji="1" lang="ru-RU"/>
              <a:t>Взыскания применяются </a:t>
            </a:r>
            <a:r>
              <a:rPr kumimoji="1" lang="ru-RU" b="1"/>
              <a:t>не позднее одного месяца </a:t>
            </a:r>
            <a:r>
              <a:rPr kumimoji="1" lang="ru-RU"/>
              <a:t>со дня поступления информации о совершении гражданским служащим коррупционного правонарушения, не считая периода временной нетрудоспособности гражданского служащего, пребывания его в отпуске, других случаев его отсутствия на службе по уважительным причинам, а также времени проведения проверки и рассмотрения ее материалов комиссией по урегулированию конфликтов интересов. </a:t>
            </a:r>
            <a:endParaRPr kumimoji="1" lang="en-US"/>
          </a:p>
          <a:p>
            <a:pPr marL="285750" indent="-285750"/>
            <a:endParaRPr kumimoji="1" lang="en-US"/>
          </a:p>
          <a:p>
            <a:pPr marL="285750" indent="-285750"/>
            <a:r>
              <a:rPr kumimoji="1" lang="ru-RU"/>
              <a:t>При этом взыскание должно быть применено </a:t>
            </a:r>
            <a:r>
              <a:rPr kumimoji="1" lang="ru-RU" b="1"/>
              <a:t>не позднее шести месяцев </a:t>
            </a:r>
            <a:r>
              <a:rPr kumimoji="1" lang="ru-RU"/>
              <a:t>со дня поступления информации о совершении коррупционного правонарушения.</a:t>
            </a:r>
          </a:p>
          <a:p>
            <a:pPr marL="285750" indent="-285750"/>
            <a:endParaRPr kumimoji="1" lang="ru-RU"/>
          </a:p>
          <a:p>
            <a:pPr marL="285750" indent="-285750"/>
            <a:r>
              <a:rPr kumimoji="1" lang="ru-RU" b="1" u="sng"/>
              <a:t>Важно!</a:t>
            </a:r>
            <a:r>
              <a:rPr kumimoji="1" lang="ru-RU"/>
              <a:t> Отсутствие на службе в течение </a:t>
            </a:r>
            <a:r>
              <a:rPr kumimoji="1" lang="ru-RU" b="1"/>
              <a:t>более четырех месяцев</a:t>
            </a:r>
            <a:r>
              <a:rPr kumimoji="1" lang="ru-RU"/>
              <a:t> подряд в связи с временной нетрудоспособностью является основанием для увольнения с гражданской службы.</a:t>
            </a:r>
            <a:br>
              <a:rPr kumimoji="1" lang="ru-RU"/>
            </a:br>
            <a:endParaRPr kumimoji="1" lang="ru-RU"/>
          </a:p>
          <a:p>
            <a:pPr marL="285750" indent="-285750">
              <a:buFont typeface="Wingdings" pitchFamily="2" charset="2"/>
              <a:buChar char="Ø"/>
            </a:pPr>
            <a:endParaRPr kumimoji="1" lang="ru-RU"/>
          </a:p>
        </p:txBody>
      </p:sp>
      <p:sp>
        <p:nvSpPr>
          <p:cNvPr id="9220" name="Заголовок 1"/>
          <p:cNvSpPr txBox="1">
            <a:spLocks/>
          </p:cNvSpPr>
          <p:nvPr/>
        </p:nvSpPr>
        <p:spPr bwMode="auto">
          <a:xfrm>
            <a:off x="294217" y="115888"/>
            <a:ext cx="59944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lang="ru-RU" sz="2100" b="1">
                <a:solidFill>
                  <a:srgbClr val="003399"/>
                </a:solidFill>
              </a:rPr>
              <a:t>Сроки применения взысканий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26FAD6-1ABB-44C5-A893-311C85D3BC07}" type="slidenum">
              <a:rPr lang="ru-RU"/>
              <a:pPr/>
              <a:t>8</a:t>
            </a:fld>
            <a:endParaRPr lang="ru-RU"/>
          </a:p>
        </p:txBody>
      </p:sp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334434" y="1125538"/>
            <a:ext cx="1152313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kumimoji="1" lang="ru-RU"/>
              <a:t>Гражданский служащий вправе </a:t>
            </a:r>
            <a:r>
              <a:rPr kumimoji="1" lang="ru-RU" b="1"/>
              <a:t>обжаловать</a:t>
            </a:r>
            <a:r>
              <a:rPr kumimoji="1" lang="ru-RU"/>
              <a:t> взыскание в письменной форме в комиссию государственного органа по служебным спорам или в суд.</a:t>
            </a:r>
            <a:endParaRPr kumimoji="1" lang="en-US"/>
          </a:p>
          <a:p>
            <a:pPr marL="285750" indent="-285750">
              <a:buFont typeface="Wingdings" pitchFamily="2" charset="2"/>
              <a:buChar char="Ø"/>
            </a:pPr>
            <a:endParaRPr kumimoji="1" lang="ru-RU"/>
          </a:p>
          <a:p>
            <a:pPr marL="285750" indent="-285750">
              <a:buFont typeface="Wingdings" pitchFamily="2" charset="2"/>
              <a:buChar char="Ø"/>
            </a:pPr>
            <a:r>
              <a:rPr kumimoji="1" lang="ru-RU"/>
              <a:t>Если </a:t>
            </a:r>
            <a:r>
              <a:rPr kumimoji="1" lang="ru-RU" b="1"/>
              <a:t>в течение одного года </a:t>
            </a:r>
            <a:r>
              <a:rPr kumimoji="1" lang="ru-RU"/>
              <a:t>со</a:t>
            </a:r>
            <a:r>
              <a:rPr kumimoji="1" lang="ru-RU" b="1"/>
              <a:t> </a:t>
            </a:r>
            <a:r>
              <a:rPr kumimoji="1" lang="ru-RU"/>
              <a:t>дня применения взыскания гражданский служащий не был подвергнут дисциплинарному взысканию Федерального закона, </a:t>
            </a:r>
            <a:r>
              <a:rPr kumimoji="1" lang="ru-RU" b="1"/>
              <a:t>он считается не имеющим взыскания.</a:t>
            </a:r>
          </a:p>
          <a:p>
            <a:pPr marL="285750" indent="-285750"/>
            <a:br>
              <a:rPr kumimoji="1" lang="ru-RU"/>
            </a:br>
            <a:endParaRPr kumimoji="1" lang="ru-RU"/>
          </a:p>
          <a:p>
            <a:pPr marL="285750" indent="-285750">
              <a:buFont typeface="Wingdings" pitchFamily="2" charset="2"/>
              <a:buChar char="Ø"/>
            </a:pPr>
            <a:endParaRPr kumimoji="1" lang="ru-RU"/>
          </a:p>
        </p:txBody>
      </p:sp>
      <p:sp>
        <p:nvSpPr>
          <p:cNvPr id="10244" name="Заголовок 1"/>
          <p:cNvSpPr txBox="1">
            <a:spLocks/>
          </p:cNvSpPr>
          <p:nvPr/>
        </p:nvSpPr>
        <p:spPr bwMode="auto">
          <a:xfrm>
            <a:off x="294217" y="188913"/>
            <a:ext cx="714586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lang="ru-RU" sz="2100" b="1">
                <a:solidFill>
                  <a:srgbClr val="003399"/>
                </a:solidFill>
              </a:rPr>
              <a:t>Обжалование и снятие взысканий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836613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6E7B59-C4CD-423A-BCE1-7D25C49A6B55}" type="slidenum">
              <a:rPr lang="ru-RU"/>
              <a:pPr/>
              <a:t>9</a:t>
            </a:fld>
            <a:endParaRPr lang="ru-RU"/>
          </a:p>
        </p:txBody>
      </p:sp>
      <p:sp>
        <p:nvSpPr>
          <p:cNvPr id="11267" name="Прямоугольник 2"/>
          <p:cNvSpPr>
            <a:spLocks noChangeArrowheads="1"/>
          </p:cNvSpPr>
          <p:nvPr/>
        </p:nvSpPr>
        <p:spPr bwMode="auto">
          <a:xfrm>
            <a:off x="239184" y="1052513"/>
            <a:ext cx="11328400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600" b="1"/>
              <a:t> Основания для увольнения в связи с утратой доверия: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600"/>
              <a:t>непринятие государственным служащим мер по предотвращению и (или) урегулированию конфликта интересов, стороной которого он является;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600"/>
              <a:t>непредставление служащим сведений о доходах</a:t>
            </a:r>
            <a:r>
              <a:rPr lang="en-US" sz="1600"/>
              <a:t> </a:t>
            </a:r>
            <a:r>
              <a:rPr lang="ru-RU" sz="1600"/>
              <a:t>либо представления </a:t>
            </a:r>
            <a:r>
              <a:rPr lang="ru-RU" sz="1600" b="1"/>
              <a:t>заведомо</a:t>
            </a:r>
            <a:r>
              <a:rPr lang="ru-RU" sz="1600"/>
              <a:t> недостоверных или неполных сведений;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600"/>
              <a:t>участие гражданского служащего на платной основе в деятельности органа управления коммерческой организацией;</a:t>
            </a:r>
            <a:endParaRPr lang="en-US" sz="1600"/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600"/>
              <a:t>осуществление служащим  предпринимательской деятельности;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600"/>
              <a:t>вхождение гражданского служащего в состав органов управления, попечительских или наблюдательных советов, иных органов иностранных некоммерческих неправительственных организаций и действующих на территории РФ их структурных подразделений;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600"/>
              <a:t>нарушение гражданским служащим, его супругой (супругом) и несовершеннолетними детьми запрета открывать и иметь счета (вклады), хранить наличные денежные средства и ценности в иностранных банках, расположенных за пределами территории РФ, владеть и (или) пользоваться иностранными финансовыми инструментами.</a:t>
            </a:r>
            <a:endParaRPr lang="ru-RU"/>
          </a:p>
        </p:txBody>
      </p:sp>
      <p:sp>
        <p:nvSpPr>
          <p:cNvPr id="11268" name="Заголовок 1"/>
          <p:cNvSpPr txBox="1">
            <a:spLocks/>
          </p:cNvSpPr>
          <p:nvPr/>
        </p:nvSpPr>
        <p:spPr bwMode="auto">
          <a:xfrm>
            <a:off x="294217" y="188913"/>
            <a:ext cx="7914216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Clr>
                <a:srgbClr val="FF0000"/>
              </a:buClr>
            </a:pPr>
            <a:r>
              <a:rPr lang="ru-RU" sz="2100" b="1">
                <a:solidFill>
                  <a:srgbClr val="003399"/>
                </a:solidFill>
              </a:rPr>
              <a:t>Увольнение в связи с утратой доверия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2849</Words>
  <Application>Microsoft Office PowerPoint</Application>
  <PresentationFormat>Широкоэкранный</PresentationFormat>
  <Paragraphs>212</Paragraphs>
  <Slides>23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Bookman Old Style</vt:lpstr>
      <vt:lpstr>Calibri</vt:lpstr>
      <vt:lpstr>Calibri Light</vt:lpstr>
      <vt:lpstr>Century Gothic</vt:lpstr>
      <vt:lpstr>Times New Roman</vt:lpstr>
      <vt:lpstr>Verdana</vt:lpstr>
      <vt:lpstr>Wingdings</vt:lpstr>
      <vt:lpstr>Тема Office</vt:lpstr>
      <vt:lpstr>Презентация PowerPoint</vt:lpstr>
      <vt:lpstr>Нормативная правовая база</vt:lpstr>
      <vt:lpstr>ФЗ «О противодействии коррупции»</vt:lpstr>
      <vt:lpstr>Презентация PowerPoint</vt:lpstr>
      <vt:lpstr>Взыскания за несоблюдение антикоррупционных ограничений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Методическое обеспечение</vt:lpstr>
      <vt:lpstr>Обзор практики привлечения к ответственности государственных (муниципальных) служащих</vt:lpstr>
      <vt:lpstr>Обзор практики привлечения к ответственности государственных (муниципальных) служащих</vt:lpstr>
      <vt:lpstr>Обзор практики привлечения к ответственности государственных (муниципальных) служащих</vt:lpstr>
      <vt:lpstr>Обзор практики привлечения к ответственности государственных (муниципальных) служащих</vt:lpstr>
      <vt:lpstr>Обзор практики привлечения к ответственности государственных (муниципальных) служащих</vt:lpstr>
      <vt:lpstr>Обзор практики привлечения к ответственности государственных (муниципальных) служащих</vt:lpstr>
      <vt:lpstr>Обзор практики привлечения к ответственности государственных (муниципальных) служащих</vt:lpstr>
      <vt:lpstr>Гражданско-правовая ответственность – нормативная правовая база</vt:lpstr>
      <vt:lpstr>Гражданско-правовая ответственность – нормативная правовая база</vt:lpstr>
      <vt:lpstr>Рекомендуемый перечень документов для направления в органы прокуратуры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POFIGISSIMO</dc:creator>
  <cp:lastModifiedBy>Сергей Бурдов</cp:lastModifiedBy>
  <cp:revision>73</cp:revision>
  <dcterms:created xsi:type="dcterms:W3CDTF">2017-01-18T12:07:50Z</dcterms:created>
  <dcterms:modified xsi:type="dcterms:W3CDTF">2022-02-15T06:10:44Z</dcterms:modified>
</cp:coreProperties>
</file>