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84" r:id="rId2"/>
    <p:sldId id="257" r:id="rId3"/>
    <p:sldId id="261" r:id="rId4"/>
    <p:sldId id="256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0" r:id="rId26"/>
    <p:sldId id="282" r:id="rId27"/>
    <p:sldId id="283" r:id="rId28"/>
  </p:sldIdLst>
  <p:sldSz cx="9144000" cy="5143500" type="screen16x9"/>
  <p:notesSz cx="6858000" cy="9144000"/>
  <p:embeddedFontLst>
    <p:embeddedFont>
      <p:font typeface="AGCrownStyle" panose="020B0604020202020204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66"/>
    <a:srgbClr val="FFFFFF"/>
    <a:srgbClr val="009900"/>
    <a:srgbClr val="FFFF99"/>
    <a:srgbClr val="003366"/>
    <a:srgbClr val="66FF66"/>
    <a:srgbClr val="40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2" y="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57F8CF-1DE0-4ECA-8165-C784AD5072AA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BA7E5-825E-4977-B197-B6EBE58D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22EE6-21BB-4ADA-A58C-05DE4E24663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87C-8915-4158-9027-72A52038F12F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DC2D-84EA-41EB-AAF3-51FED119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7C90-EB0E-43EA-BEEB-BE7ACB45F2D3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D02C-12AC-474D-9302-BD4F7D46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7476-25BB-4418-838D-D9B7C482F5BB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FA75-9AFB-45C4-B63D-9DFA09D6B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9A1A-F6BF-40A8-8245-009293766C76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982-E7FA-4F0D-914A-8290C8DB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D7E-82D5-4C62-8353-AECCB1763A3E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9640-AFFC-42F7-AF4C-8BBD741E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FF04-8601-45B3-AFBC-AE38AA60A1BE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1CF-6ACB-49C4-B19E-1EA9CD9F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2A99-4DCD-4CD7-AD03-23C35B310945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EA58-E7EA-401F-A575-1E6A8E76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7FBE-A168-421F-9EE9-8A295F0A5CA0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0047-8140-4835-A6FC-BFD10D81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/>
          <a:srcRect r="25581"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/>
          <a:srcRect l="29037" r="9409" b="17596"/>
          <a:stretch>
            <a:fillRect/>
          </a:stretch>
        </p:blipFill>
        <p:spPr bwMode="auto">
          <a:xfrm>
            <a:off x="5357813" y="4021138"/>
            <a:ext cx="37861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/>
          <a:srcRect l="4762" b="17596"/>
          <a:stretch>
            <a:fillRect/>
          </a:stretch>
        </p:blipFill>
        <p:spPr bwMode="auto">
          <a:xfrm>
            <a:off x="0" y="4021138"/>
            <a:ext cx="58578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 flipH="1">
            <a:off x="0" y="0"/>
            <a:ext cx="9144000" cy="5143500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441199">
            <a:off x="2965450" y="4071938"/>
            <a:ext cx="85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498237">
            <a:off x="311150" y="3092450"/>
            <a:ext cx="70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008326" flipH="1">
            <a:off x="1541463" y="44069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DEE-6EBA-46A1-AD0A-3FCE89CC2E14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0A4-8125-474E-8D18-EA72A5C46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ABA8-5040-4010-B6E5-CC0128E7ED02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F05A-6CC0-4C1A-A85C-DF2CDF55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CD45-8B24-4820-98DD-308827C775B9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3EFF-B447-4C55-9F50-F8276C03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A2DD70-016A-4B8C-995E-63FB9FCC6641}" type="datetimeFigureOut">
              <a:rPr lang="ru-RU"/>
              <a:pPr>
                <a:defRPr/>
              </a:pPr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3049E3-6B97-48C4-A94A-03A99175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slide" Target="slide4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14.png"/><Relationship Id="rId10" Type="http://schemas.openxmlformats.org/officeDocument/2006/relationships/image" Target="../media/image30.jpeg"/><Relationship Id="rId4" Type="http://schemas.openxmlformats.org/officeDocument/2006/relationships/slide" Target="slide4.xm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4.png"/><Relationship Id="rId10" Type="http://schemas.openxmlformats.org/officeDocument/2006/relationships/image" Target="../media/image36.gif"/><Relationship Id="rId4" Type="http://schemas.openxmlformats.org/officeDocument/2006/relationships/slide" Target="slide4.xml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3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nplus.com/files/resources/mid/57be77e47c194156c004549c.png" TargetMode="External"/><Relationship Id="rId13" Type="http://schemas.openxmlformats.org/officeDocument/2006/relationships/hyperlink" Target="http://nagadali.ru/wp-content/uploads/2015/12/tigr-lyubit-rukovodit.jpg" TargetMode="External"/><Relationship Id="rId3" Type="http://schemas.openxmlformats.org/officeDocument/2006/relationships/hyperlink" Target="http://school56.ucoz.net/newsss/500b3bf9c2631ebb03494e18692993f116.png" TargetMode="External"/><Relationship Id="rId7" Type="http://schemas.openxmlformats.org/officeDocument/2006/relationships/hyperlink" Target="http://ldveselka.at.ua/sait/94514627.png" TargetMode="External"/><Relationship Id="rId12" Type="http://schemas.openxmlformats.org/officeDocument/2006/relationships/hyperlink" Target="http://topkin.ru/wp-content/uploads/2016/12/01e%60-800x511.jpg" TargetMode="External"/><Relationship Id="rId2" Type="http://schemas.openxmlformats.org/officeDocument/2006/relationships/hyperlink" Target="https://www.primeschool.ru/wp-content/uploads/2016/03/ekologiya-sos3.png" TargetMode="External"/><Relationship Id="rId16" Type="http://schemas.openxmlformats.org/officeDocument/2006/relationships/hyperlink" Target="http://www.udec.ru/big-images/2706-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pos.com/home/images/bannerbg.jpg" TargetMode="External"/><Relationship Id="rId11" Type="http://schemas.openxmlformats.org/officeDocument/2006/relationships/hyperlink" Target="http://www.firmasec.com/resim/7/ornek-aricilik-ornek-aricilik-logo-ad782898231-bffmrd.png" TargetMode="External"/><Relationship Id="rId5" Type="http://schemas.openxmlformats.org/officeDocument/2006/relationships/hyperlink" Target="http://img-fotki.yandex.ru/get/9059/37366204.57e/0_124eb7_c6e50cf0_L.png" TargetMode="External"/><Relationship Id="rId15" Type="http://schemas.openxmlformats.org/officeDocument/2006/relationships/hyperlink" Target="http://nashzeleniymir.ru/wp-content/uploads/2016/01/%D0%A4%D0%BE%D1%82%D0%BE-%D0%BB%D1%8F%D0%B3%D1%83%D1%88%D0%BA%D0%B0.jpg" TargetMode="External"/><Relationship Id="rId10" Type="http://schemas.openxmlformats.org/officeDocument/2006/relationships/hyperlink" Target="http://pngimg.com/uploads/butterfly/butterfly_PNG1001.png" TargetMode="External"/><Relationship Id="rId4" Type="http://schemas.openxmlformats.org/officeDocument/2006/relationships/hyperlink" Target="http://ecoportal.su/images/news/56362.jpg" TargetMode="External"/><Relationship Id="rId9" Type="http://schemas.openxmlformats.org/officeDocument/2006/relationships/hyperlink" Target="http://poliklinika2.lviv.ua/img/butt.jpg" TargetMode="External"/><Relationship Id="rId14" Type="http://schemas.openxmlformats.org/officeDocument/2006/relationships/hyperlink" Target="http://russkieslogi.ru/wp-content/uploads/2016/09/salamandra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birds/img/bird25.jpg" TargetMode="External"/><Relationship Id="rId13" Type="http://schemas.openxmlformats.org/officeDocument/2006/relationships/hyperlink" Target="http://ekd.me/wp-content/uploads/2016/09/giant-panda-shutterstock_86500690.jpg" TargetMode="External"/><Relationship Id="rId3" Type="http://schemas.openxmlformats.org/officeDocument/2006/relationships/hyperlink" Target="http://worldbirds.ru/images/stories/sova.jpg" TargetMode="External"/><Relationship Id="rId7" Type="http://schemas.openxmlformats.org/officeDocument/2006/relationships/hyperlink" Target="http://blog.vetatlas.ru/wp-content/uploads/korovka.jpg" TargetMode="External"/><Relationship Id="rId12" Type="http://schemas.openxmlformats.org/officeDocument/2006/relationships/hyperlink" Target="https://i0.wp.com/bezformata.ru/content/Images/000/013/501/image13501590.gif" TargetMode="External"/><Relationship Id="rId2" Type="http://schemas.openxmlformats.org/officeDocument/2006/relationships/hyperlink" Target="http://kirov-portal.ru/upload/iblock/99b/99b6055887235818ab6c4538dae3418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sekomyh.ru/wp-content/uploads/2016/01/TSolikalicheskii-muraveynik.jpg" TargetMode="External"/><Relationship Id="rId11" Type="http://schemas.openxmlformats.org/officeDocument/2006/relationships/hyperlink" Target="http://nature.sfu-kras.ru/files/nature/%D0%B4%D1%8F%D1%82%D0%B5%D0%BB.jpg" TargetMode="External"/><Relationship Id="rId5" Type="http://schemas.openxmlformats.org/officeDocument/2006/relationships/hyperlink" Target="https://s-media-cache-ak0.pinimg.com/564x/aa/32/3e/aa323e90cfbf7b3adc728f1ff59e9a11.jpg" TargetMode="External"/><Relationship Id="rId15" Type="http://schemas.openxmlformats.org/officeDocument/2006/relationships/hyperlink" Target="http://nashzeleniymir.ru/wp-content/uploads/2016/07/%D0%95%D0%B6-%D1%84%D0%BE%D1%82%D0%BE.jpg" TargetMode="External"/><Relationship Id="rId10" Type="http://schemas.openxmlformats.org/officeDocument/2006/relationships/hyperlink" Target="http://nashzeleniymir.ru/wp-content/uploads/2016/07/%D0%92%D0%BE%D1%80%D0%BE%D0%BD%D0%B0-%D1%84%D0%BE%D1%82%D0%BE-1024x750.jpg" TargetMode="External"/><Relationship Id="rId4" Type="http://schemas.openxmlformats.org/officeDocument/2006/relationships/hyperlink" Target="http://womanadvice.ru/sites/default/files/27/2016-08-28_2320/letuchaya_mysh_primety.jpg" TargetMode="External"/><Relationship Id="rId9" Type="http://schemas.openxmlformats.org/officeDocument/2006/relationships/hyperlink" Target="http://irkipedia.ru/sites/default/files/196grach.jpg" TargetMode="External"/><Relationship Id="rId14" Type="http://schemas.openxmlformats.org/officeDocument/2006/relationships/hyperlink" Target="http://copypast.ru/uploads/posts/thumbs/1264355811_belka5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aida.ru/sem5/75.jpg" TargetMode="External"/><Relationship Id="rId13" Type="http://schemas.openxmlformats.org/officeDocument/2006/relationships/hyperlink" Target="http://zorsokol.ru/wp-content/uploads/2016/09/aptechnaya-romashka-1.jpg" TargetMode="External"/><Relationship Id="rId3" Type="http://schemas.openxmlformats.org/officeDocument/2006/relationships/hyperlink" Target="http://ecologyproblems.ru/images/cat4/32.jpg" TargetMode="External"/><Relationship Id="rId7" Type="http://schemas.openxmlformats.org/officeDocument/2006/relationships/hyperlink" Target="https://zoomet.ru/images/stories/mal/foto215.jpg" TargetMode="External"/><Relationship Id="rId12" Type="http://schemas.openxmlformats.org/officeDocument/2006/relationships/hyperlink" Target="https://1.bp.blogspot.com/-OzW3AdbU6-k/V3oMHP4AagI/AAAAAAAAGyo/LRXm5zuVcCIWcCNceY7tGOT3uvgQGV2uACLcB/s1600/55cca3d11f12f.png" TargetMode="External"/><Relationship Id="rId2" Type="http://schemas.openxmlformats.org/officeDocument/2006/relationships/hyperlink" Target="http://wildfrontier.ru/wp-content/uploads/2016/03/Babochka-krapivnitsa2.jpg" TargetMode="External"/><Relationship Id="rId16" Type="http://schemas.openxmlformats.org/officeDocument/2006/relationships/hyperlink" Target="https://lh4.ggpht.com/3_cDSWL-wr6WvAQD0RkgA3AB7ymCP1CU4c_riwvf_T184YC6fo3EQtaOWDEIm-sfFTU=w3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osti.ru/patterns/00/07/10/bb3a552beb/picture.jpg" TargetMode="External"/><Relationship Id="rId11" Type="http://schemas.openxmlformats.org/officeDocument/2006/relationships/hyperlink" Target="https://www.stihi.ru/2012/01/04/1065" TargetMode="External"/><Relationship Id="rId5" Type="http://schemas.openxmlformats.org/officeDocument/2006/relationships/hyperlink" Target="http://www.danaida.ru/obsh/22.jpg" TargetMode="External"/><Relationship Id="rId15" Type="http://schemas.openxmlformats.org/officeDocument/2006/relationships/hyperlink" Target="http://cs5.pikabu.ru/images/big_size_comm/2015-11_5/1448085450166954310.png" TargetMode="External"/><Relationship Id="rId10" Type="http://schemas.openxmlformats.org/officeDocument/2006/relationships/hyperlink" Target="http://wjday.ru/pravila-povedeniya-rebenka-v-lesu.html" TargetMode="External"/><Relationship Id="rId4" Type="http://schemas.openxmlformats.org/officeDocument/2006/relationships/hyperlink" Target="http://wildfrontier.ru/wp-content/uploads/2016/03/Babochka-krapivnitsa9.jpg" TargetMode="External"/><Relationship Id="rId9" Type="http://schemas.openxmlformats.org/officeDocument/2006/relationships/hyperlink" Target="http://nyurochka.ru/wp-content/uploads/2012/05/babochka-pestryanka.png" TargetMode="External"/><Relationship Id="rId14" Type="http://schemas.openxmlformats.org/officeDocument/2006/relationships/hyperlink" Target="http://st.depositphotos.com/1801791/4850/i/950/depositphotos_48502721-stock-photo-mustard-blooming-plan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18" Type="http://schemas.openxmlformats.org/officeDocument/2006/relationships/slide" Target="slide19.xml"/><Relationship Id="rId3" Type="http://schemas.openxmlformats.org/officeDocument/2006/relationships/slide" Target="slide5.xml"/><Relationship Id="rId21" Type="http://schemas.openxmlformats.org/officeDocument/2006/relationships/slide" Target="slide24.xml"/><Relationship Id="rId7" Type="http://schemas.openxmlformats.org/officeDocument/2006/relationships/slide" Target="slide12.xml"/><Relationship Id="rId12" Type="http://schemas.openxmlformats.org/officeDocument/2006/relationships/slide" Target="slide14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20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10" Type="http://schemas.openxmlformats.org/officeDocument/2006/relationships/slide" Target="slide11.xml"/><Relationship Id="rId19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9.xml"/><Relationship Id="rId14" Type="http://schemas.openxmlformats.org/officeDocument/2006/relationships/slide" Target="slide13.xml"/><Relationship Id="rId22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slide" Target="slide4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11510"/>
            <a:ext cx="734481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Добрый день,  дорогие ребята и уважаемые родители.  К сожалению, мы не можем общаться с вами очно, как всегда, но мы можем с вами интересно провести время. </a:t>
            </a: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Сегодня я предлагаю поиграть вместе  в увлекательную игру.</a:t>
            </a:r>
          </a:p>
          <a:p>
            <a:pPr algn="ctr"/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Приятного времяпровождения. С уважением.</a:t>
            </a:r>
          </a:p>
          <a:p>
            <a:pPr algn="ctr"/>
            <a:r>
              <a:rPr lang="ru-RU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Ваши педагоги.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IMG_20170727_1624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t="22569" r="28907" b="44758"/>
          <a:stretch/>
        </p:blipFill>
        <p:spPr bwMode="auto">
          <a:xfrm>
            <a:off x="1763688" y="2735205"/>
            <a:ext cx="1440160" cy="1335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Microsoft\Windows\INetCache\Content.Word\IMG_20200107_1451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t="17331" r="35580" b="53929"/>
          <a:stretch>
            <a:fillRect/>
          </a:stretch>
        </p:blipFill>
        <p:spPr bwMode="auto">
          <a:xfrm>
            <a:off x="6660230" y="2674958"/>
            <a:ext cx="1512169" cy="1395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5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pic>
        <p:nvPicPr>
          <p:cNvPr id="11270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24" t="-3513" b="-5396"/>
          <a:stretch>
            <a:fillRect/>
          </a:stretch>
        </p:blipFill>
        <p:spPr bwMode="auto">
          <a:xfrm>
            <a:off x="7143768" y="1739342"/>
            <a:ext cx="1465631" cy="1975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8" y="2000246"/>
            <a:ext cx="1678784" cy="11191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0" b="7475"/>
          <a:stretch>
            <a:fillRect/>
          </a:stretch>
        </p:blipFill>
        <p:spPr bwMode="auto">
          <a:xfrm>
            <a:off x="3143240" y="1142990"/>
            <a:ext cx="2928958" cy="11022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9"/>
          <a:srcRect l="11250" t="7370" r="29999"/>
          <a:stretch>
            <a:fillRect/>
          </a:stretch>
        </p:blipFill>
        <p:spPr bwMode="auto">
          <a:xfrm>
            <a:off x="3929058" y="3143254"/>
            <a:ext cx="1299819" cy="1390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429625" y="428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12294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71472" y="1714494"/>
            <a:ext cx="1857388" cy="2428892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7"/>
            <a:srcRect l="9782" r="8694"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571868" y="1714494"/>
            <a:ext cx="1928820" cy="2428882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9"/>
            <a:srcRect l="11778"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357950" y="1714494"/>
            <a:ext cx="1928800" cy="2428882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13318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8"/>
            <a:ext cx="80724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142990"/>
            <a:ext cx="2643206" cy="142876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1142990"/>
            <a:ext cx="2643206" cy="142876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071816"/>
            <a:ext cx="2571768" cy="142876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071816"/>
            <a:ext cx="2643206" cy="142876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071552"/>
            <a:ext cx="3786214" cy="342902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434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1537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6390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7414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8438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643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5"/>
          <a:srcRect l="5006" t="6522" b="6522"/>
          <a:stretch>
            <a:fillRect/>
          </a:stretch>
        </p:blipFill>
        <p:spPr bwMode="auto">
          <a:xfrm>
            <a:off x="4857750" y="928688"/>
            <a:ext cx="3327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9462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928688" y="928688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3357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86438" y="571500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785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048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28688" y="928688"/>
            <a:ext cx="46434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857250"/>
            <a:ext cx="344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Экологический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калейдоскоп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428625"/>
            <a:ext cx="5930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Интерактивная игра</a:t>
            </a: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142" y="142858"/>
            <a:ext cx="3183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78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7259638" y="1354138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142844" y="4572014"/>
            <a:ext cx="357190" cy="428628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1510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3500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262318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09811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357304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86262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6"/>
            <a:ext cx="80010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1357313"/>
            <a:ext cx="4214813" cy="3051175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00500" y="1357313"/>
            <a:ext cx="4214813" cy="3051175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142990"/>
            <a:ext cx="41130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4582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/>
          <a:srcRect r="2934" b="3433"/>
          <a:stretch>
            <a:fillRect/>
          </a:stretch>
        </p:blipFill>
        <p:spPr bwMode="auto">
          <a:xfrm>
            <a:off x="5643570" y="1071552"/>
            <a:ext cx="2500330" cy="33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928940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8"/>
            <a:ext cx="3786214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928676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929072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25620" name="Группа 20"/>
          <p:cNvGrpSpPr>
            <a:grpSpLocks/>
          </p:cNvGrpSpPr>
          <p:nvPr/>
        </p:nvGrpSpPr>
        <p:grpSpPr bwMode="auto">
          <a:xfrm>
            <a:off x="4429125" y="1285875"/>
            <a:ext cx="4286250" cy="2808288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8"/>
            <a:ext cx="3286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Источники: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42875" y="835025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Экология </a:t>
            </a:r>
            <a:r>
              <a:rPr lang="en-US" sz="1200">
                <a:hlinkClick r:id="rId2"/>
              </a:rPr>
              <a:t>https://www.primeschool.ru/wp-content/uploads/2016/03/ekologiya-sos3.png</a:t>
            </a:r>
            <a:r>
              <a:rPr lang="ru-RU" sz="1200"/>
              <a:t>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42875" y="1100138"/>
            <a:ext cx="8643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Красная книга </a:t>
            </a:r>
            <a:r>
              <a:rPr lang="en-US" sz="1200" dirty="0" smtClean="0">
                <a:hlinkClick r:id="rId3"/>
              </a:rPr>
              <a:t>http://school56.ucoz.net/newsss/500b3bf9c2631ebb03494e18692993f116.png</a:t>
            </a:r>
            <a:r>
              <a:rPr lang="ru-RU" sz="1200" dirty="0" smtClean="0"/>
              <a:t> 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42875" y="1549400"/>
            <a:ext cx="735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Зелёный дом </a:t>
            </a:r>
            <a:r>
              <a:rPr lang="en-US" sz="1200">
                <a:hlinkClick r:id="rId4"/>
              </a:rPr>
              <a:t>http://ecoportal.su/images/news/56362.jpg</a:t>
            </a:r>
            <a:r>
              <a:rPr lang="ru-RU" sz="1200"/>
              <a:t> </a:t>
            </a:r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142844" y="1357304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Глобус </a:t>
            </a:r>
            <a:r>
              <a:rPr lang="ru-RU" sz="1200" dirty="0">
                <a:hlinkClick r:id="rId5"/>
              </a:rPr>
              <a:t> </a:t>
            </a:r>
            <a:r>
              <a:rPr lang="en-US" sz="1200" dirty="0">
                <a:hlinkClick r:id="rId5"/>
              </a:rPr>
              <a:t>http://img-fotki.yandex.ru/get/9059/37366204.57e/0_124eb7_c6e50cf0_L.png</a:t>
            </a:r>
            <a:endParaRPr lang="ru-RU" dirty="0"/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142875" y="1814513"/>
            <a:ext cx="650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Небо фон  </a:t>
            </a:r>
            <a:r>
              <a:rPr lang="en-US" sz="1200">
                <a:hlinkClick r:id="rId6"/>
              </a:rPr>
              <a:t>http://inspirepos.com/home/images/bannerbg.jpg</a:t>
            </a:r>
            <a:endParaRPr lang="ru-RU" sz="1200"/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42875" y="26082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Луг </a:t>
            </a:r>
            <a:r>
              <a:rPr lang="en-US" sz="1200">
                <a:hlinkClick r:id="rId7"/>
              </a:rPr>
              <a:t>http://ldveselka.at.ua/sait/94514627.png</a:t>
            </a:r>
            <a:r>
              <a:rPr lang="ru-RU" sz="1200"/>
              <a:t> 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142875" y="287178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8"/>
              </a:rPr>
              <a:t>https://avatanplus.com/files/resources/mid/57be77e47c194156c004549c.png</a:t>
            </a:r>
            <a:r>
              <a:rPr lang="ru-RU" sz="1200"/>
              <a:t> 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42875" y="3136900"/>
            <a:ext cx="671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9"/>
              </a:rPr>
              <a:t>http://poliklinika2.lviv.ua/img/butt.jpg</a:t>
            </a:r>
            <a:r>
              <a:rPr lang="ru-RU" sz="1200"/>
              <a:t> </a:t>
            </a: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42875" y="3400425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10"/>
              </a:rPr>
              <a:t>http://pngimg.com/uploads/butterfly/butterfly_PNG1001.png</a:t>
            </a:r>
            <a:r>
              <a:rPr lang="ru-RU" sz="1200"/>
              <a:t> 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142875" y="2343150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Пчела </a:t>
            </a:r>
            <a:r>
              <a:rPr lang="en-US" sz="1200">
                <a:hlinkClick r:id="rId11"/>
              </a:rPr>
              <a:t>http://www.firmasec.com/resim/7/ornek-aricilik-ornek-aricilik-logo-ad782898231-bffmrd.pn</a:t>
            </a:r>
            <a:endParaRPr lang="ru-RU"/>
          </a:p>
        </p:txBody>
      </p:sp>
      <p:sp>
        <p:nvSpPr>
          <p:cNvPr id="26637" name="TextBox 16"/>
          <p:cNvSpPr txBox="1">
            <a:spLocks noChangeArrowheads="1"/>
          </p:cNvSpPr>
          <p:nvPr/>
        </p:nvSpPr>
        <p:spPr bwMode="auto">
          <a:xfrm>
            <a:off x="142875" y="2078038"/>
            <a:ext cx="6215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Экологи </a:t>
            </a:r>
            <a:r>
              <a:rPr lang="en-US" sz="1200">
                <a:hlinkClick r:id="rId12"/>
              </a:rPr>
              <a:t>http://topkin.ru/wp-content/uploads/2016/12/01e%60-800x511.jpg</a:t>
            </a:r>
            <a:r>
              <a:rPr lang="ru-RU" sz="1200"/>
              <a:t> 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142875" y="41148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Тигр </a:t>
            </a:r>
            <a:r>
              <a:rPr lang="en-US" sz="1200">
                <a:hlinkClick r:id="rId13"/>
              </a:rPr>
              <a:t>http://nagadali.ru/wp-content/uploads/2015/12/tigr-lyubit-rukovodit.jpg</a:t>
            </a:r>
            <a:r>
              <a:rPr lang="ru-RU" sz="1200"/>
              <a:t> 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142875" y="43799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Саламандра </a:t>
            </a:r>
            <a:r>
              <a:rPr lang="en-US" sz="1200">
                <a:hlinkClick r:id="rId14"/>
              </a:rPr>
              <a:t>http://russkieslogi.ru/wp-content/uploads/2016/09/salamandra.jpg</a:t>
            </a:r>
            <a:r>
              <a:rPr lang="ru-RU" sz="1200"/>
              <a:t>  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42875" y="3665538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15"/>
              </a:rPr>
              <a:t>http://nashzeleniymir.ru/wp-content/uploads/2016/01/%D0%A4%D0%BE%D1%82%D0%BE-%D0%BB%D1%8F%D0%B3%D1%83%D1%88%D0%BA%D0%B0.jpg</a:t>
            </a:r>
            <a:r>
              <a:rPr lang="ru-RU" sz="1200"/>
              <a:t> </a:t>
            </a:r>
          </a:p>
        </p:txBody>
      </p:sp>
      <p:sp>
        <p:nvSpPr>
          <p:cNvPr id="26641" name="TextBox 6"/>
          <p:cNvSpPr txBox="1">
            <a:spLocks noChangeArrowheads="1"/>
          </p:cNvSpPr>
          <p:nvPr/>
        </p:nvSpPr>
        <p:spPr bwMode="auto">
          <a:xfrm>
            <a:off x="142875" y="464343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Мухомор </a:t>
            </a:r>
            <a:r>
              <a:rPr lang="en-US" sz="1200">
                <a:hlinkClick r:id="rId16"/>
              </a:rPr>
              <a:t>http://www.udec.ru/big-images/2706-32.jpg</a:t>
            </a:r>
            <a:r>
              <a:rPr lang="ru-RU" sz="120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571486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И.Ф. </a:t>
            </a:r>
            <a:r>
              <a:rPr lang="ru-RU" sz="1200" dirty="0" err="1" smtClean="0"/>
              <a:t>Яценко</a:t>
            </a:r>
            <a:r>
              <a:rPr lang="ru-RU" sz="1200" dirty="0" smtClean="0"/>
              <a:t> Контрольно-измерительные материалы. Окружающий мир, 1 класс, «</a:t>
            </a:r>
            <a:r>
              <a:rPr lang="ru-RU" sz="1200" dirty="0" err="1" smtClean="0"/>
              <a:t>Вако</a:t>
            </a:r>
            <a:r>
              <a:rPr lang="ru-RU" sz="1200" dirty="0" smtClean="0"/>
              <a:t>», 2011</a:t>
            </a:r>
            <a:endParaRPr lang="ru-RU" sz="1200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01090" y="4643452"/>
            <a:ext cx="428628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14313" y="527050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2"/>
              </a:rPr>
              <a:t>http://kirov-portal.ru/upload/iblock/99b/99b6055887235818ab6c4538dae34184.jpg</a:t>
            </a:r>
            <a:r>
              <a:rPr lang="ru-RU" sz="1200"/>
              <a:t> 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214313" y="841375"/>
            <a:ext cx="528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3"/>
              </a:rPr>
              <a:t>http://worldbirds.ru/images/stories/sova.jpg</a:t>
            </a:r>
            <a:r>
              <a:rPr lang="ru-RU" sz="1200"/>
              <a:t> 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14313" y="2465388"/>
            <a:ext cx="8358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Летучая мышь </a:t>
            </a:r>
            <a:r>
              <a:rPr lang="en-US" sz="1100">
                <a:hlinkClick r:id="rId4"/>
              </a:rPr>
              <a:t>http://womanadvice.ru/sites/default/files/27/2016-08-28_2320/letuchaya_mysh_primety.jpg</a:t>
            </a:r>
            <a:r>
              <a:rPr lang="ru-RU" sz="1100"/>
              <a:t> </a:t>
            </a:r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214313" y="2763838"/>
            <a:ext cx="800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Лиса </a:t>
            </a:r>
            <a:r>
              <a:rPr lang="en-US" sz="1200">
                <a:hlinkClick r:id="rId5"/>
              </a:rPr>
              <a:t>https://s-media-cache-ak0.pinimg.com/564x/aa/32/3e/aa323e90cfbf7b3adc728f1ff59e9a11.jpg</a:t>
            </a:r>
            <a:r>
              <a:rPr lang="ru-RU" sz="1200"/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214313" y="3076575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Муравейник </a:t>
            </a:r>
            <a:r>
              <a:rPr lang="en-US" sz="1200">
                <a:hlinkClick r:id="rId6"/>
              </a:rPr>
              <a:t>http://nasekomyh.ru/wp-content/uploads/2016/01/TSolikalicheskii-muraveynik.jpg</a:t>
            </a:r>
            <a:r>
              <a:rPr lang="ru-RU" sz="1200"/>
              <a:t> 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214313" y="33909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Божья коровка </a:t>
            </a:r>
            <a:r>
              <a:rPr lang="en-US" sz="1200">
                <a:hlinkClick r:id="rId7"/>
              </a:rPr>
              <a:t>http://blog.vetatlas.ru/wp-content/uploads/korovka.jpg</a:t>
            </a:r>
            <a:r>
              <a:rPr lang="ru-RU" sz="1200"/>
              <a:t>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214313" y="3703638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Синица </a:t>
            </a:r>
            <a:r>
              <a:rPr lang="en-US" sz="1200">
                <a:hlinkClick r:id="rId8"/>
              </a:rPr>
              <a:t>http://allforchildren.ru/birds/img/bird25.jpg</a:t>
            </a:r>
            <a:r>
              <a:rPr lang="ru-RU" sz="1200"/>
              <a:t> 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214313" y="4016375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Грач </a:t>
            </a:r>
            <a:r>
              <a:rPr lang="en-US" sz="1200">
                <a:hlinkClick r:id="rId9"/>
              </a:rPr>
              <a:t>http://irkipedia.ru/sites/default/files/196grach.jpg</a:t>
            </a:r>
            <a:r>
              <a:rPr lang="ru-RU" sz="1200"/>
              <a:t> 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214313" y="14668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Ворона </a:t>
            </a:r>
            <a:r>
              <a:rPr lang="en-US" sz="1200">
                <a:hlinkClick r:id="rId10"/>
              </a:rPr>
              <a:t>http://nashzeleniymir.ru/wp-content/uploads/2016/07/%D0%92%D0%BE%D1%80%D0%BE%D0%BD%D0%B0-%D1%84%D0%BE%D1%82%D0%BE-1024x750.jpg</a:t>
            </a:r>
            <a:r>
              <a:rPr lang="ru-RU" sz="1200"/>
              <a:t> 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214313" y="214313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Дятел </a:t>
            </a:r>
            <a:r>
              <a:rPr lang="en-US" sz="1200">
                <a:hlinkClick r:id="rId11"/>
              </a:rPr>
              <a:t>http://nature.sfu-kras.ru/files/nature/%D0%B4%D1%8F%D1%82%D0%B5%D0%BB.jpg</a:t>
            </a:r>
            <a:r>
              <a:rPr lang="ru-RU" sz="1200"/>
              <a:t> 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214313" y="1966913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Эмблема Всемирного фонда охраны дикой природы </a:t>
            </a:r>
            <a:r>
              <a:rPr lang="en-US" sz="1200">
                <a:hlinkClick r:id="rId12"/>
              </a:rPr>
              <a:t>https://i0.wp.com/bezformata.ru/content/Images/000/013/501/image13501590.gif</a:t>
            </a:r>
            <a:r>
              <a:rPr lang="ru-RU" sz="1200"/>
              <a:t>  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214313" y="1154113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Панда </a:t>
            </a:r>
            <a:r>
              <a:rPr lang="en-US" sz="1200">
                <a:hlinkClick r:id="rId13"/>
              </a:rPr>
              <a:t>http://ekd.me/wp-content/uploads/2016/09/giant-panda-shutterstock_86500690.jpg</a:t>
            </a:r>
            <a:r>
              <a:rPr lang="ru-RU" sz="1200"/>
              <a:t> </a:t>
            </a:r>
          </a:p>
        </p:txBody>
      </p:sp>
      <p:sp>
        <p:nvSpPr>
          <p:cNvPr id="27662" name="TextBox 6"/>
          <p:cNvSpPr txBox="1">
            <a:spLocks noChangeArrowheads="1"/>
          </p:cNvSpPr>
          <p:nvPr/>
        </p:nvSpPr>
        <p:spPr bwMode="auto">
          <a:xfrm>
            <a:off x="214313" y="4330700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Белка </a:t>
            </a:r>
            <a:r>
              <a:rPr lang="en-US" sz="1200">
                <a:hlinkClick r:id="rId14"/>
              </a:rPr>
              <a:t>http://copypast.ru/uploads/posts/thumbs/1264355811_belka5.jpg</a:t>
            </a:r>
            <a:r>
              <a:rPr lang="ru-RU" sz="1200"/>
              <a:t> </a:t>
            </a:r>
          </a:p>
        </p:txBody>
      </p: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214313" y="464343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Ёж </a:t>
            </a:r>
            <a:r>
              <a:rPr lang="en-US" sz="1200">
                <a:hlinkClick r:id="rId15"/>
              </a:rPr>
              <a:t>http://nashzeleniymir.ru/wp-content/uploads/2016/07/%D0%95%D0%B6-%D1%84%D0%BE%D1%82%D0%BE.jpg</a:t>
            </a:r>
            <a:r>
              <a:rPr lang="ru-RU" sz="1200"/>
              <a:t> 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4643452"/>
            <a:ext cx="428628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2875" y="2143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Бабочка крапивница </a:t>
            </a:r>
            <a:r>
              <a:rPr lang="en-US" sz="1200" dirty="0">
                <a:hlinkClick r:id="rId2"/>
              </a:rPr>
              <a:t>http://wildfrontier.ru/wp-content/uploads/2016/03/Babochka-krapivnitsa2.jpg</a:t>
            </a:r>
            <a:r>
              <a:rPr lang="ru-RU" sz="1200" dirty="0"/>
              <a:t>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42875" y="49688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Гусеница бабочки крапивницы </a:t>
            </a:r>
            <a:r>
              <a:rPr lang="en-US" sz="1200" dirty="0">
                <a:hlinkClick r:id="rId3"/>
              </a:rPr>
              <a:t>http://ecologyproblems.ru/images/cat4/32.jpg</a:t>
            </a:r>
            <a:r>
              <a:rPr lang="ru-RU" sz="1200" dirty="0"/>
              <a:t> 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2875" y="779463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Куколка бабочки крапивницы </a:t>
            </a:r>
            <a:r>
              <a:rPr lang="en-US" sz="1200" dirty="0">
                <a:hlinkClick r:id="rId4"/>
              </a:rPr>
              <a:t>http://wildfrontier.ru/wp-content/uploads/2016/03/Babochka-krapivnitsa9.jpg</a:t>
            </a:r>
            <a:r>
              <a:rPr lang="ru-RU" sz="1200" dirty="0"/>
              <a:t> 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2875" y="1062038"/>
            <a:ext cx="5214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Яйцо бабочки крапивницы </a:t>
            </a:r>
            <a:r>
              <a:rPr lang="en-US" sz="1200" dirty="0">
                <a:hlinkClick r:id="rId5"/>
              </a:rPr>
              <a:t>http://www.danaida.ru/obsh/22.jpg</a:t>
            </a:r>
            <a:r>
              <a:rPr lang="ru-RU" sz="1200" dirty="0"/>
              <a:t> 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42875" y="1627188"/>
            <a:ext cx="8358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6"/>
              </a:rPr>
              <a:t>http://crosti.ru/patterns/00/07/10/bb3a552beb/picture.jpg</a:t>
            </a:r>
            <a:r>
              <a:rPr lang="ru-RU" sz="1200"/>
              <a:t> 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42875" y="2474913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Поползень </a:t>
            </a:r>
            <a:r>
              <a:rPr lang="en-US" sz="1200">
                <a:hlinkClick r:id="rId7"/>
              </a:rPr>
              <a:t>https://zoomet.ru/images/stories/mal/foto215.jpg</a:t>
            </a:r>
            <a:r>
              <a:rPr lang="ru-RU" sz="1200"/>
              <a:t> 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42875" y="19097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Голубянка </a:t>
            </a:r>
            <a:r>
              <a:rPr lang="en-US" sz="1200">
                <a:hlinkClick r:id="rId8"/>
              </a:rPr>
              <a:t>http://www.danaida.ru/sem5/75.jpg</a:t>
            </a:r>
            <a:r>
              <a:rPr lang="ru-RU" sz="1200"/>
              <a:t> 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142875" y="219233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Бабочка пестрянка </a:t>
            </a:r>
            <a:r>
              <a:rPr lang="en-US" sz="1200">
                <a:hlinkClick r:id="rId9"/>
              </a:rPr>
              <a:t>http://nyurochka.ru/wp-content/uploads/2012/05/babochka-pestryanka.png</a:t>
            </a:r>
            <a:r>
              <a:rPr lang="ru-RU" sz="1200"/>
              <a:t> 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42875" y="1344613"/>
            <a:ext cx="771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Правила поведения ребёнка в лесу </a:t>
            </a:r>
            <a:r>
              <a:rPr lang="en-US" sz="1200">
                <a:hlinkClick r:id="rId10"/>
              </a:rPr>
              <a:t>http://wjday.ru/pravila-povedeniya-rebenka-v-lesu.html</a:t>
            </a:r>
            <a:r>
              <a:rPr lang="ru-RU" sz="1200"/>
              <a:t> 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42875" y="275748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Загадки о лекарственных растениях </a:t>
            </a:r>
            <a:r>
              <a:rPr lang="en-US" sz="1200">
                <a:hlinkClick r:id="rId11"/>
              </a:rPr>
              <a:t>https://www.stihi.ru/2012/01/04/1065</a:t>
            </a:r>
            <a:r>
              <a:rPr lang="ru-RU" sz="1200"/>
              <a:t> </a:t>
            </a:r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142875" y="33226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Подорожник </a:t>
            </a:r>
            <a:r>
              <a:rPr lang="en-US" sz="1200">
                <a:hlinkClick r:id="rId12"/>
              </a:rPr>
              <a:t>https://1.bp.blogspot.com/-OzW3AdbU6-k/V3oMHP4AagI/AAAAAAAAGyo/LRXm5zuVcCIWcCNceY7tGOT3uvgQGV2uACLcB/s1600/55cca3d11f12f.png</a:t>
            </a:r>
            <a:r>
              <a:rPr lang="ru-RU" sz="1200"/>
              <a:t> </a:t>
            </a:r>
          </a:p>
        </p:txBody>
      </p:sp>
      <p:sp>
        <p:nvSpPr>
          <p:cNvPr id="28685" name="TextBox 15"/>
          <p:cNvSpPr txBox="1">
            <a:spLocks noChangeArrowheads="1"/>
          </p:cNvSpPr>
          <p:nvPr/>
        </p:nvSpPr>
        <p:spPr bwMode="auto">
          <a:xfrm>
            <a:off x="142875" y="3790950"/>
            <a:ext cx="8429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Ромашка </a:t>
            </a:r>
            <a:r>
              <a:rPr lang="en-US" sz="1200">
                <a:hlinkClick r:id="rId13"/>
              </a:rPr>
              <a:t>http://zorsokol.ru/wp-content/uploads/2016/09/aptechnaya-romashka-1.jpg</a:t>
            </a:r>
            <a:r>
              <a:rPr lang="ru-RU" sz="1200"/>
              <a:t> </a:t>
            </a:r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142875" y="304006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Горчица </a:t>
            </a:r>
            <a:r>
              <a:rPr lang="en-US" sz="1200">
                <a:hlinkClick r:id="rId14"/>
              </a:rPr>
              <a:t>http://st.depositphotos.com/1801791/4850/i/950/depositphotos_48502721-stock-photo-mustard-blooming-plant.jpg</a:t>
            </a:r>
            <a:r>
              <a:rPr lang="ru-RU" sz="1200"/>
              <a:t> </a:t>
            </a:r>
          </a:p>
        </p:txBody>
      </p:sp>
      <p:sp>
        <p:nvSpPr>
          <p:cNvPr id="28687" name="TextBox 17"/>
          <p:cNvSpPr txBox="1">
            <a:spLocks noChangeArrowheads="1"/>
          </p:cNvSpPr>
          <p:nvPr/>
        </p:nvSpPr>
        <p:spPr bwMode="auto">
          <a:xfrm>
            <a:off x="142875" y="4075113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Мята </a:t>
            </a:r>
            <a:r>
              <a:rPr lang="en-US" sz="1200">
                <a:hlinkClick r:id="rId15"/>
              </a:rPr>
              <a:t>http://cs5.pikabu.ru/images/big_size_comm/2015-11_5/1448085450166954310.png</a:t>
            </a:r>
            <a:r>
              <a:rPr lang="ru-RU" sz="1200"/>
              <a:t> </a:t>
            </a:r>
          </a:p>
        </p:txBody>
      </p:sp>
      <p:sp>
        <p:nvSpPr>
          <p:cNvPr id="28688" name="TextBox 18"/>
          <p:cNvSpPr txBox="1">
            <a:spLocks noChangeArrowheads="1"/>
          </p:cNvSpPr>
          <p:nvPr/>
        </p:nvSpPr>
        <p:spPr bwMode="auto">
          <a:xfrm>
            <a:off x="142875" y="4357688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Зелёная аптека </a:t>
            </a:r>
            <a:r>
              <a:rPr lang="en-US" sz="1200">
                <a:hlinkClick r:id="rId16"/>
              </a:rPr>
              <a:t>https://lh4.ggpht.com/3_cDSWL-wr6WvAQD0RkgA3AB7ymCP1CU4c_riwvf_T184YC6fo3EQtaOWDEIm-sfFTU=w300</a:t>
            </a:r>
            <a:r>
              <a:rPr lang="ru-RU" sz="1200"/>
              <a:t> </a:t>
            </a:r>
          </a:p>
        </p:txBody>
      </p:sp>
      <p:sp>
        <p:nvSpPr>
          <p:cNvPr id="18" name="Управляющая кнопка: настраиваемая 17">
            <a:hlinkClick r:id="" action="ppaction://hlinkshowjump?jump=firstslide" highlightClick="1"/>
          </p:cNvPr>
          <p:cNvSpPr/>
          <p:nvPr/>
        </p:nvSpPr>
        <p:spPr>
          <a:xfrm>
            <a:off x="8643966" y="4643452"/>
            <a:ext cx="285752" cy="285752"/>
          </a:xfrm>
          <a:prstGeom prst="actionButtonBlank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72"/>
            <a:ext cx="80010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игре участвуют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2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команды. На игровом поле дано 5 категорий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4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вопроса разной стоимости.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Каждая команда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очереди выбирает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категорию и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вопрос. Команда, набравшая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наибольшее количество баллов, будет победителем.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Вернуться на игровое поле можно при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помощи кнопки  </a:t>
            </a: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возврате сыгравший номер вопроса исчезает.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Завершить игру можно при помощи кнопки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множение 3">
            <a:hlinkClick r:id="" action="ppaction://noaction" highlightClick="1"/>
          </p:cNvPr>
          <p:cNvSpPr/>
          <p:nvPr/>
        </p:nvSpPr>
        <p:spPr>
          <a:xfrm>
            <a:off x="6286512" y="3571882"/>
            <a:ext cx="571504" cy="428628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3186">
            <a:off x="7848711" y="2786483"/>
            <a:ext cx="581467" cy="4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14282" y="142858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4282" y="1160850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4282" y="2178842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282" y="319683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4282" y="421482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13" y="214313"/>
            <a:ext cx="4714875" cy="4714875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571868" y="142858"/>
            <a:ext cx="4857784" cy="4857784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5008" y="278606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339051" y="2503879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115655" y="2829390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6715140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4786314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5715008" y="928676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059482" y="249832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375977" y="1247303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129772" y="162906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119433" y="2823190"/>
            <a:ext cx="706225" cy="7180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61908">
            <a:off x="5018161" y="366085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245666" y="374534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186697" y="1614944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302111" y="80139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051425" y="765175"/>
            <a:ext cx="714375" cy="7143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170885" y="888543"/>
            <a:ext cx="647317" cy="568568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253344" y="3790993"/>
            <a:ext cx="657612" cy="576261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104892" y="3750269"/>
            <a:ext cx="673412" cy="623189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211225" y="787967"/>
            <a:ext cx="657909" cy="61793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068441" y="120359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16430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786446" y="4500576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679025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7893867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5786446" y="285734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135731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32146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857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785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85725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3714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378618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57158" y="1214428"/>
            <a:ext cx="285752" cy="57150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3429006"/>
            <a:ext cx="35719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2357436"/>
            <a:ext cx="35719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57158" y="4357700"/>
            <a:ext cx="428628" cy="42862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57158" y="285734"/>
            <a:ext cx="285752" cy="57150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572528" y="4643452"/>
            <a:ext cx="428628" cy="35719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285866"/>
            <a:ext cx="221455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250" y="28575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7224" y="2285998"/>
            <a:ext cx="235745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43576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24" y="335756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785813" y="50006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285866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2309811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333756"/>
            <a:ext cx="350046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4357700"/>
            <a:ext cx="785818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8"/>
            <a:ext cx="3786214" cy="284419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616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59777" y="285734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142990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143122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4143386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143254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718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65187" y="285734"/>
            <a:ext cx="481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6"/>
          <a:srcRect l="20689" r="17241"/>
          <a:stretch>
            <a:fillRect/>
          </a:stretch>
        </p:blipFill>
        <p:spPr bwMode="auto">
          <a:xfrm>
            <a:off x="4429124" y="1071552"/>
            <a:ext cx="3000375" cy="3087688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62185"/>
            <a:ext cx="225029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24"/>
            <a:ext cx="617938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238504"/>
            <a:ext cx="16430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285866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26670" y="1428742"/>
            <a:ext cx="3266982" cy="214314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8211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214296"/>
            <a:ext cx="77153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4"/>
          <a:srcRect t="10000" b="9999"/>
          <a:stretch>
            <a:fillRect/>
          </a:stretch>
        </p:blipFill>
        <p:spPr bwMode="auto">
          <a:xfrm>
            <a:off x="5857884" y="1714494"/>
            <a:ext cx="2946400" cy="235743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922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696635"/>
            <a:ext cx="4429156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14824"/>
            <a:ext cx="67866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36032"/>
            <a:ext cx="52149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857238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14296"/>
            <a:ext cx="7715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375429"/>
            <a:ext cx="528641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024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89" b="2213"/>
          <a:stretch>
            <a:fillRect/>
          </a:stretch>
        </p:blipFill>
        <p:spPr bwMode="auto">
          <a:xfrm>
            <a:off x="285720" y="785800"/>
            <a:ext cx="1928826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8"/>
            <a:ext cx="1928826" cy="14127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8" cstate="print"/>
          <a:srcRect t="4808" r="15385"/>
          <a:stretch>
            <a:fillRect/>
          </a:stretch>
        </p:blipFill>
        <p:spPr bwMode="auto">
          <a:xfrm>
            <a:off x="7072330" y="1428742"/>
            <a:ext cx="1428771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92"/>
          <a:stretch>
            <a:fillRect/>
          </a:stretch>
        </p:blipFill>
        <p:spPr bwMode="auto">
          <a:xfrm>
            <a:off x="2500298" y="2071684"/>
            <a:ext cx="2071702" cy="153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780</Words>
  <Application>Microsoft Office PowerPoint</Application>
  <PresentationFormat>Экран (16:9)</PresentationFormat>
  <Paragraphs>175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AGCrownStyle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229</cp:revision>
  <dcterms:created xsi:type="dcterms:W3CDTF">2017-04-14T14:08:30Z</dcterms:created>
  <dcterms:modified xsi:type="dcterms:W3CDTF">2020-03-29T11:46:34Z</dcterms:modified>
</cp:coreProperties>
</file>