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sldIdLst>
    <p:sldId id="289" r:id="rId2"/>
    <p:sldId id="290" r:id="rId3"/>
    <p:sldId id="291" r:id="rId4"/>
    <p:sldId id="292" r:id="rId5"/>
    <p:sldId id="293" r:id="rId6"/>
    <p:sldId id="294" r:id="rId7"/>
    <p:sldId id="295" r:id="rId8"/>
    <p:sldId id="296" r:id="rId9"/>
    <p:sldId id="297" r:id="rId10"/>
    <p:sldId id="298" r:id="rId11"/>
    <p:sldId id="299" r:id="rId12"/>
    <p:sldId id="300" r:id="rId13"/>
    <p:sldId id="301" r:id="rId14"/>
    <p:sldId id="302" r:id="rId15"/>
    <p:sldId id="303" r:id="rId16"/>
    <p:sldId id="304" r:id="rId17"/>
    <p:sldId id="305" r:id="rId18"/>
    <p:sldId id="306" r:id="rId19"/>
    <p:sldId id="307" r:id="rId20"/>
    <p:sldId id="308" r:id="rId21"/>
    <p:sldId id="309" r:id="rId22"/>
    <p:sldId id="310" r:id="rId23"/>
    <p:sldId id="311" r:id="rId24"/>
    <p:sldId id="312" r:id="rId25"/>
    <p:sldId id="313" r:id="rId26"/>
    <p:sldId id="314" r:id="rId27"/>
    <p:sldId id="315" r:id="rId28"/>
    <p:sldId id="316" r:id="rId29"/>
    <p:sldId id="317" r:id="rId30"/>
    <p:sldId id="318" r:id="rId31"/>
    <p:sldId id="319" r:id="rId32"/>
    <p:sldId id="320" r:id="rId33"/>
    <p:sldId id="321" r:id="rId34"/>
    <p:sldId id="322" r:id="rId35"/>
    <p:sldId id="323" r:id="rId36"/>
    <p:sldId id="324" r:id="rId37"/>
    <p:sldId id="325" r:id="rId38"/>
    <p:sldId id="326" r:id="rId39"/>
    <p:sldId id="327" r:id="rId40"/>
    <p:sldId id="328" r:id="rId41"/>
    <p:sldId id="329" r:id="rId42"/>
    <p:sldId id="330" r:id="rId43"/>
    <p:sldId id="331" r:id="rId44"/>
    <p:sldId id="332" r:id="rId45"/>
    <p:sldId id="333" r:id="rId46"/>
    <p:sldId id="334" r:id="rId47"/>
    <p:sldId id="335" r:id="rId48"/>
    <p:sldId id="336" r:id="rId49"/>
    <p:sldId id="337" r:id="rId50"/>
    <p:sldId id="338" r:id="rId51"/>
    <p:sldId id="339" r:id="rId52"/>
    <p:sldId id="340" r:id="rId53"/>
    <p:sldId id="341" r:id="rId54"/>
    <p:sldId id="342" r:id="rId55"/>
    <p:sldId id="287" r:id="rId5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7598"/>
    <a:srgbClr val="EAEAEA"/>
    <a:srgbClr val="758696"/>
    <a:srgbClr val="1C2A4A"/>
    <a:srgbClr val="B3B8BE"/>
    <a:srgbClr val="057398"/>
    <a:srgbClr val="007399"/>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3" autoAdjust="0"/>
    <p:restoredTop sz="94660" autoAdjust="0"/>
  </p:normalViewPr>
  <p:slideViewPr>
    <p:cSldViewPr snapToGrid="0">
      <p:cViewPr varScale="1">
        <p:scale>
          <a:sx n="83" d="100"/>
          <a:sy n="83" d="100"/>
        </p:scale>
        <p:origin x="456" y="77"/>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869560-3864-4747-8740-0A86AF5BA140}" type="datetimeFigureOut">
              <a:rPr lang="ru-RU" smtClean="0"/>
              <a:pPr/>
              <a:t>24.12.2021</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E5D43E-C627-45CE-82F6-0D471F53E4D3}"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18435" name="Slide Number Placeholder 3"/>
          <p:cNvSpPr>
            <a:spLocks noGrp="1"/>
          </p:cNvSpPr>
          <p:nvPr>
            <p:ph type="sldNum" sz="quarter" idx="5"/>
          </p:nvPr>
        </p:nvSpPr>
        <p:spPr bwMode="auto">
          <a:noFill/>
          <a:ln>
            <a:miter lim="800000"/>
            <a:headEnd/>
            <a:tailEnd/>
          </a:ln>
        </p:spPr>
        <p:txBody>
          <a:bodyPr/>
          <a:lstStyle/>
          <a:p>
            <a:fld id="{0A35B94F-B045-4539-94C6-D11B4427F213}"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TextEdi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36867" name="Slide Number Placeholder 3"/>
          <p:cNvSpPr>
            <a:spLocks noGrp="1"/>
          </p:cNvSpPr>
          <p:nvPr>
            <p:ph type="sldNum" sz="quarter" idx="5"/>
          </p:nvPr>
        </p:nvSpPr>
        <p:spPr bwMode="auto">
          <a:noFill/>
          <a:ln>
            <a:miter lim="800000"/>
            <a:headEnd/>
            <a:tailEnd/>
          </a:ln>
        </p:spPr>
        <p:txBody>
          <a:bodyPr/>
          <a:lstStyle/>
          <a:p>
            <a:fld id="{BF90B4C6-DFD9-4BEB-8757-B1E4D927851A}"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noTextEdi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38915" name="Slide Number Placeholder 3"/>
          <p:cNvSpPr>
            <a:spLocks noGrp="1"/>
          </p:cNvSpPr>
          <p:nvPr>
            <p:ph type="sldNum" sz="quarter" idx="5"/>
          </p:nvPr>
        </p:nvSpPr>
        <p:spPr bwMode="auto">
          <a:noFill/>
          <a:ln>
            <a:miter lim="800000"/>
            <a:headEnd/>
            <a:tailEnd/>
          </a:ln>
        </p:spPr>
        <p:txBody>
          <a:bodyPr/>
          <a:lstStyle/>
          <a:p>
            <a:fld id="{67B09C97-EE3A-4F78-8410-93D47D387184}"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40963" name="Slide Number Placeholder 3"/>
          <p:cNvSpPr>
            <a:spLocks noGrp="1"/>
          </p:cNvSpPr>
          <p:nvPr>
            <p:ph type="sldNum" sz="quarter" idx="5"/>
          </p:nvPr>
        </p:nvSpPr>
        <p:spPr bwMode="auto">
          <a:noFill/>
          <a:ln>
            <a:miter lim="800000"/>
            <a:headEnd/>
            <a:tailEnd/>
          </a:ln>
        </p:spPr>
        <p:txBody>
          <a:bodyPr/>
          <a:lstStyle/>
          <a:p>
            <a:fld id="{237EE9F8-89B5-468C-9794-0E0B367D1B21}" type="slidenum">
              <a:rPr lang="en-US"/>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noTextEdi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43011" name="Slide Number Placeholder 3"/>
          <p:cNvSpPr>
            <a:spLocks noGrp="1"/>
          </p:cNvSpPr>
          <p:nvPr>
            <p:ph type="sldNum" sz="quarter" idx="5"/>
          </p:nvPr>
        </p:nvSpPr>
        <p:spPr bwMode="auto">
          <a:noFill/>
          <a:ln>
            <a:miter lim="800000"/>
            <a:headEnd/>
            <a:tailEnd/>
          </a:ln>
        </p:spPr>
        <p:txBody>
          <a:bodyPr/>
          <a:lstStyle/>
          <a:p>
            <a:fld id="{3602B535-87A2-482A-BBF9-48544CD1989D}"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noTextEdi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45059" name="Slide Number Placeholder 3"/>
          <p:cNvSpPr>
            <a:spLocks noGrp="1"/>
          </p:cNvSpPr>
          <p:nvPr>
            <p:ph type="sldNum" sz="quarter" idx="5"/>
          </p:nvPr>
        </p:nvSpPr>
        <p:spPr bwMode="auto">
          <a:noFill/>
          <a:ln>
            <a:miter lim="800000"/>
            <a:headEnd/>
            <a:tailEnd/>
          </a:ln>
        </p:spPr>
        <p:txBody>
          <a:bodyPr/>
          <a:lstStyle/>
          <a:p>
            <a:fld id="{899D7495-CAB6-4E67-805F-D55E8CD34EB6}"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noTextEdi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47107" name="Slide Number Placeholder 3"/>
          <p:cNvSpPr>
            <a:spLocks noGrp="1"/>
          </p:cNvSpPr>
          <p:nvPr>
            <p:ph type="sldNum" sz="quarter" idx="5"/>
          </p:nvPr>
        </p:nvSpPr>
        <p:spPr bwMode="auto">
          <a:noFill/>
          <a:ln>
            <a:miter lim="800000"/>
            <a:headEnd/>
            <a:tailEnd/>
          </a:ln>
        </p:spPr>
        <p:txBody>
          <a:bodyPr/>
          <a:lstStyle/>
          <a:p>
            <a:fld id="{89F1D082-3A90-4152-81E4-D367854C4B01}"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noTextEdi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49155" name="Slide Number Placeholder 3"/>
          <p:cNvSpPr>
            <a:spLocks noGrp="1"/>
          </p:cNvSpPr>
          <p:nvPr>
            <p:ph type="sldNum" sz="quarter" idx="5"/>
          </p:nvPr>
        </p:nvSpPr>
        <p:spPr bwMode="auto">
          <a:noFill/>
          <a:ln>
            <a:miter lim="800000"/>
            <a:headEnd/>
            <a:tailEnd/>
          </a:ln>
        </p:spPr>
        <p:txBody>
          <a:bodyPr/>
          <a:lstStyle/>
          <a:p>
            <a:fld id="{58F51FC3-EA8C-4911-BA98-C3EE68C16C2E}" type="slidenum">
              <a:rPr lang="en-US"/>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51203" name="Slide Number Placeholder 3"/>
          <p:cNvSpPr>
            <a:spLocks noGrp="1"/>
          </p:cNvSpPr>
          <p:nvPr>
            <p:ph type="sldNum" sz="quarter" idx="5"/>
          </p:nvPr>
        </p:nvSpPr>
        <p:spPr bwMode="auto">
          <a:noFill/>
          <a:ln>
            <a:miter lim="800000"/>
            <a:headEnd/>
            <a:tailEnd/>
          </a:ln>
        </p:spPr>
        <p:txBody>
          <a:bodyPr/>
          <a:lstStyle/>
          <a:p>
            <a:fld id="{C6870A87-0B09-4903-9AF4-5654396E22CB}" type="slidenum">
              <a:rPr lang="en-US"/>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noTextEdi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53251" name="Slide Number Placeholder 3"/>
          <p:cNvSpPr>
            <a:spLocks noGrp="1"/>
          </p:cNvSpPr>
          <p:nvPr>
            <p:ph type="sldNum" sz="quarter" idx="5"/>
          </p:nvPr>
        </p:nvSpPr>
        <p:spPr bwMode="auto">
          <a:noFill/>
          <a:ln>
            <a:miter lim="800000"/>
            <a:headEnd/>
            <a:tailEnd/>
          </a:ln>
        </p:spPr>
        <p:txBody>
          <a:bodyPr/>
          <a:lstStyle/>
          <a:p>
            <a:fld id="{31221C72-48A6-4372-9913-D4EE3F64C928}" type="slidenum">
              <a:rPr lang="en-US"/>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noTextEdi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55299" name="Slide Number Placeholder 3"/>
          <p:cNvSpPr>
            <a:spLocks noGrp="1"/>
          </p:cNvSpPr>
          <p:nvPr>
            <p:ph type="sldNum" sz="quarter" idx="5"/>
          </p:nvPr>
        </p:nvSpPr>
        <p:spPr bwMode="auto">
          <a:noFill/>
          <a:ln>
            <a:miter lim="800000"/>
            <a:headEnd/>
            <a:tailEnd/>
          </a:ln>
        </p:spPr>
        <p:txBody>
          <a:bodyPr/>
          <a:lstStyle/>
          <a:p>
            <a:fld id="{3E4346DD-B456-46A9-9CBC-27C20DEF006F}" type="slidenum">
              <a:rPr lang="en-US"/>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20483" name="Slide Number Placeholder 3"/>
          <p:cNvSpPr>
            <a:spLocks noGrp="1"/>
          </p:cNvSpPr>
          <p:nvPr>
            <p:ph type="sldNum" sz="quarter" idx="5"/>
          </p:nvPr>
        </p:nvSpPr>
        <p:spPr bwMode="auto">
          <a:noFill/>
          <a:ln>
            <a:miter lim="800000"/>
            <a:headEnd/>
            <a:tailEnd/>
          </a:ln>
        </p:spPr>
        <p:txBody>
          <a:bodyPr/>
          <a:lstStyle/>
          <a:p>
            <a:fld id="{53D7D571-C7AB-425B-B6A4-A45C4DB60482}" type="slidenum">
              <a:rPr lang="en-US"/>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noTextEdi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57347" name="Slide Number Placeholder 3"/>
          <p:cNvSpPr>
            <a:spLocks noGrp="1"/>
          </p:cNvSpPr>
          <p:nvPr>
            <p:ph type="sldNum" sz="quarter" idx="5"/>
          </p:nvPr>
        </p:nvSpPr>
        <p:spPr bwMode="auto">
          <a:noFill/>
          <a:ln>
            <a:miter lim="800000"/>
            <a:headEnd/>
            <a:tailEnd/>
          </a:ln>
        </p:spPr>
        <p:txBody>
          <a:bodyPr/>
          <a:lstStyle/>
          <a:p>
            <a:fld id="{2B095E89-0C9B-4B4A-BC6F-104C79007D3B}" type="slidenum">
              <a:rPr lang="en-US"/>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noTextEdi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59395" name="Slide Number Placeholder 3"/>
          <p:cNvSpPr>
            <a:spLocks noGrp="1"/>
          </p:cNvSpPr>
          <p:nvPr>
            <p:ph type="sldNum" sz="quarter" idx="5"/>
          </p:nvPr>
        </p:nvSpPr>
        <p:spPr bwMode="auto">
          <a:noFill/>
          <a:ln>
            <a:miter lim="800000"/>
            <a:headEnd/>
            <a:tailEnd/>
          </a:ln>
        </p:spPr>
        <p:txBody>
          <a:bodyPr/>
          <a:lstStyle/>
          <a:p>
            <a:fld id="{9FB13F7A-3B90-4838-BDEE-98BD22412F37}" type="slidenum">
              <a:rPr lang="en-US"/>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noTextEdit="1"/>
          </p:cNvSpPr>
          <p:nvPr>
            <p:ph type="sldImg"/>
          </p:nvPr>
        </p:nvSpPr>
        <p:spPr bwMode="auto">
          <a:noFill/>
          <a:ln>
            <a:solidFill>
              <a:srgbClr val="000000"/>
            </a:solidFill>
            <a:miter lim="800000"/>
            <a:headEnd/>
            <a:tailEnd/>
          </a:ln>
        </p:spPr>
      </p:sp>
      <p:sp>
        <p:nvSpPr>
          <p:cNvPr id="614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61443" name="Slide Number Placeholder 3"/>
          <p:cNvSpPr>
            <a:spLocks noGrp="1"/>
          </p:cNvSpPr>
          <p:nvPr>
            <p:ph type="sldNum" sz="quarter" idx="5"/>
          </p:nvPr>
        </p:nvSpPr>
        <p:spPr bwMode="auto">
          <a:noFill/>
          <a:ln>
            <a:miter lim="800000"/>
            <a:headEnd/>
            <a:tailEnd/>
          </a:ln>
        </p:spPr>
        <p:txBody>
          <a:bodyPr/>
          <a:lstStyle/>
          <a:p>
            <a:fld id="{E5EEF340-3314-4E4C-BFCF-8581C684F98E}" type="slidenum">
              <a:rPr lang="en-US"/>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noTextEdi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63491" name="Slide Number Placeholder 3"/>
          <p:cNvSpPr>
            <a:spLocks noGrp="1"/>
          </p:cNvSpPr>
          <p:nvPr>
            <p:ph type="sldNum" sz="quarter" idx="5"/>
          </p:nvPr>
        </p:nvSpPr>
        <p:spPr bwMode="auto">
          <a:noFill/>
          <a:ln>
            <a:miter lim="800000"/>
            <a:headEnd/>
            <a:tailEnd/>
          </a:ln>
        </p:spPr>
        <p:txBody>
          <a:bodyPr/>
          <a:lstStyle/>
          <a:p>
            <a:fld id="{787D89C6-A9C8-4EDE-8165-A177A4645FEB}" type="slidenum">
              <a:rPr lang="en-US"/>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noTextEdi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65539" name="Slide Number Placeholder 3"/>
          <p:cNvSpPr>
            <a:spLocks noGrp="1"/>
          </p:cNvSpPr>
          <p:nvPr>
            <p:ph type="sldNum" sz="quarter" idx="5"/>
          </p:nvPr>
        </p:nvSpPr>
        <p:spPr bwMode="auto">
          <a:noFill/>
          <a:ln>
            <a:miter lim="800000"/>
            <a:headEnd/>
            <a:tailEnd/>
          </a:ln>
        </p:spPr>
        <p:txBody>
          <a:bodyPr/>
          <a:lstStyle/>
          <a:p>
            <a:fld id="{D0D2D572-796F-4A14-98A5-A0FB0F82295F}" type="slidenum">
              <a:rPr lang="en-US"/>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noTextEdit="1"/>
          </p:cNvSpPr>
          <p:nvPr>
            <p:ph type="sldImg"/>
          </p:nvPr>
        </p:nvSpPr>
        <p:spPr bwMode="auto">
          <a:noFill/>
          <a:ln>
            <a:solidFill>
              <a:srgbClr val="000000"/>
            </a:solidFill>
            <a:miter lim="800000"/>
            <a:headEnd/>
            <a:tailEnd/>
          </a:ln>
        </p:spPr>
      </p:sp>
      <p:sp>
        <p:nvSpPr>
          <p:cNvPr id="675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67587" name="Slide Number Placeholder 3"/>
          <p:cNvSpPr>
            <a:spLocks noGrp="1"/>
          </p:cNvSpPr>
          <p:nvPr>
            <p:ph type="sldNum" sz="quarter" idx="5"/>
          </p:nvPr>
        </p:nvSpPr>
        <p:spPr bwMode="auto">
          <a:noFill/>
          <a:ln>
            <a:miter lim="800000"/>
            <a:headEnd/>
            <a:tailEnd/>
          </a:ln>
        </p:spPr>
        <p:txBody>
          <a:bodyPr/>
          <a:lstStyle/>
          <a:p>
            <a:fld id="{08D654E0-644D-4C1E-8FA0-C6A569AE2D16}" type="slidenum">
              <a:rPr lang="en-US"/>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noTextEdi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69635" name="Slide Number Placeholder 3"/>
          <p:cNvSpPr>
            <a:spLocks noGrp="1"/>
          </p:cNvSpPr>
          <p:nvPr>
            <p:ph type="sldNum" sz="quarter" idx="5"/>
          </p:nvPr>
        </p:nvSpPr>
        <p:spPr bwMode="auto">
          <a:noFill/>
          <a:ln>
            <a:miter lim="800000"/>
            <a:headEnd/>
            <a:tailEnd/>
          </a:ln>
        </p:spPr>
        <p:txBody>
          <a:bodyPr/>
          <a:lstStyle/>
          <a:p>
            <a:fld id="{4B14C510-6695-48A1-935E-6DBAF5637E1D}" type="slidenum">
              <a:rPr lang="en-US"/>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noTextEdit="1"/>
          </p:cNvSpPr>
          <p:nvPr>
            <p:ph type="sldImg"/>
          </p:nvPr>
        </p:nvSpPr>
        <p:spPr bwMode="auto">
          <a:noFill/>
          <a:ln>
            <a:solidFill>
              <a:srgbClr val="000000"/>
            </a:solidFill>
            <a:miter lim="800000"/>
            <a:headEnd/>
            <a:tailEnd/>
          </a:ln>
        </p:spPr>
      </p:sp>
      <p:sp>
        <p:nvSpPr>
          <p:cNvPr id="716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71683" name="Slide Number Placeholder 3"/>
          <p:cNvSpPr>
            <a:spLocks noGrp="1"/>
          </p:cNvSpPr>
          <p:nvPr>
            <p:ph type="sldNum" sz="quarter" idx="5"/>
          </p:nvPr>
        </p:nvSpPr>
        <p:spPr bwMode="auto">
          <a:noFill/>
          <a:ln>
            <a:miter lim="800000"/>
            <a:headEnd/>
            <a:tailEnd/>
          </a:ln>
        </p:spPr>
        <p:txBody>
          <a:bodyPr/>
          <a:lstStyle/>
          <a:p>
            <a:fld id="{69C0CBFF-D7A6-43A9-975B-9EA1907C7396}" type="slidenum">
              <a:rPr lang="en-US"/>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noTextEdit="1"/>
          </p:cNvSpPr>
          <p:nvPr>
            <p:ph type="sldImg"/>
          </p:nvPr>
        </p:nvSpPr>
        <p:spPr bwMode="auto">
          <a:noFill/>
          <a:ln>
            <a:solidFill>
              <a:srgbClr val="000000"/>
            </a:solidFill>
            <a:miter lim="800000"/>
            <a:headEnd/>
            <a:tailEnd/>
          </a:ln>
        </p:spPr>
      </p:sp>
      <p:sp>
        <p:nvSpPr>
          <p:cNvPr id="737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73731" name="Slide Number Placeholder 3"/>
          <p:cNvSpPr>
            <a:spLocks noGrp="1"/>
          </p:cNvSpPr>
          <p:nvPr>
            <p:ph type="sldNum" sz="quarter" idx="5"/>
          </p:nvPr>
        </p:nvSpPr>
        <p:spPr bwMode="auto">
          <a:noFill/>
          <a:ln>
            <a:miter lim="800000"/>
            <a:headEnd/>
            <a:tailEnd/>
          </a:ln>
        </p:spPr>
        <p:txBody>
          <a:bodyPr/>
          <a:lstStyle/>
          <a:p>
            <a:fld id="{B38A3FB7-D4F5-49D3-AD03-DF187221ED37}" type="slidenum">
              <a:rPr lang="en-US"/>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p:cNvSpPr>
            <a:spLocks noGrp="1" noRot="1" noChangeAspect="1" noTextEdit="1"/>
          </p:cNvSpPr>
          <p:nvPr>
            <p:ph type="sldImg"/>
          </p:nvPr>
        </p:nvSpPr>
        <p:spPr bwMode="auto">
          <a:noFill/>
          <a:ln>
            <a:solidFill>
              <a:srgbClr val="000000"/>
            </a:solidFill>
            <a:miter lim="800000"/>
            <a:headEnd/>
            <a:tailEnd/>
          </a:ln>
        </p:spPr>
      </p:sp>
      <p:sp>
        <p:nvSpPr>
          <p:cNvPr id="757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75779" name="Slide Number Placeholder 3"/>
          <p:cNvSpPr>
            <a:spLocks noGrp="1"/>
          </p:cNvSpPr>
          <p:nvPr>
            <p:ph type="sldNum" sz="quarter" idx="5"/>
          </p:nvPr>
        </p:nvSpPr>
        <p:spPr bwMode="auto">
          <a:noFill/>
          <a:ln>
            <a:miter lim="800000"/>
            <a:headEnd/>
            <a:tailEnd/>
          </a:ln>
        </p:spPr>
        <p:txBody>
          <a:bodyPr/>
          <a:lstStyle/>
          <a:p>
            <a:fld id="{EA7E4004-4B97-4416-B299-F979F3767702}" type="slidenum">
              <a:rPr lang="en-US"/>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22531" name="Slide Number Placeholder 3"/>
          <p:cNvSpPr>
            <a:spLocks noGrp="1"/>
          </p:cNvSpPr>
          <p:nvPr>
            <p:ph type="sldNum" sz="quarter" idx="5"/>
          </p:nvPr>
        </p:nvSpPr>
        <p:spPr bwMode="auto">
          <a:noFill/>
          <a:ln>
            <a:miter lim="800000"/>
            <a:headEnd/>
            <a:tailEnd/>
          </a:ln>
        </p:spPr>
        <p:txBody>
          <a:bodyPr/>
          <a:lstStyle/>
          <a:p>
            <a:fld id="{D27E0765-DD34-4629-A4FF-9D33C93A51DD}" type="slidenum">
              <a:rPr lang="en-US"/>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noTextEdit="1"/>
          </p:cNvSpPr>
          <p:nvPr>
            <p:ph type="sldImg"/>
          </p:nvPr>
        </p:nvSpPr>
        <p:spPr bwMode="auto">
          <a:noFill/>
          <a:ln>
            <a:solidFill>
              <a:srgbClr val="000000"/>
            </a:solidFill>
            <a:miter lim="800000"/>
            <a:headEnd/>
            <a:tailEnd/>
          </a:ln>
        </p:spPr>
      </p:sp>
      <p:sp>
        <p:nvSpPr>
          <p:cNvPr id="778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77827" name="Slide Number Placeholder 3"/>
          <p:cNvSpPr>
            <a:spLocks noGrp="1"/>
          </p:cNvSpPr>
          <p:nvPr>
            <p:ph type="sldNum" sz="quarter" idx="5"/>
          </p:nvPr>
        </p:nvSpPr>
        <p:spPr bwMode="auto">
          <a:noFill/>
          <a:ln>
            <a:miter lim="800000"/>
            <a:headEnd/>
            <a:tailEnd/>
          </a:ln>
        </p:spPr>
        <p:txBody>
          <a:bodyPr/>
          <a:lstStyle/>
          <a:p>
            <a:fld id="{4D4E42CA-1DA5-4C64-A6FA-B9788FBE4CA4}" type="slidenum">
              <a:rPr lang="en-US"/>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noTextEdit="1"/>
          </p:cNvSpPr>
          <p:nvPr>
            <p:ph type="sldImg"/>
          </p:nvPr>
        </p:nvSpPr>
        <p:spPr bwMode="auto">
          <a:noFill/>
          <a:ln>
            <a:solidFill>
              <a:srgbClr val="000000"/>
            </a:solidFill>
            <a:miter lim="800000"/>
            <a:headEnd/>
            <a:tailEnd/>
          </a:ln>
        </p:spPr>
      </p:sp>
      <p:sp>
        <p:nvSpPr>
          <p:cNvPr id="798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79875" name="Slide Number Placeholder 3"/>
          <p:cNvSpPr>
            <a:spLocks noGrp="1"/>
          </p:cNvSpPr>
          <p:nvPr>
            <p:ph type="sldNum" sz="quarter" idx="5"/>
          </p:nvPr>
        </p:nvSpPr>
        <p:spPr bwMode="auto">
          <a:noFill/>
          <a:ln>
            <a:miter lim="800000"/>
            <a:headEnd/>
            <a:tailEnd/>
          </a:ln>
        </p:spPr>
        <p:txBody>
          <a:bodyPr/>
          <a:lstStyle/>
          <a:p>
            <a:fld id="{8D2DB44E-9A78-4610-9DAB-5C0658D673DB}" type="slidenum">
              <a:rPr lang="en-US"/>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p:cNvSpPr>
            <a:spLocks noGrp="1" noRot="1" noChangeAspect="1" noTextEdit="1"/>
          </p:cNvSpPr>
          <p:nvPr>
            <p:ph type="sldImg"/>
          </p:nvPr>
        </p:nvSpPr>
        <p:spPr bwMode="auto">
          <a:noFill/>
          <a:ln>
            <a:solidFill>
              <a:srgbClr val="000000"/>
            </a:solidFill>
            <a:miter lim="800000"/>
            <a:headEnd/>
            <a:tailEnd/>
          </a:ln>
        </p:spPr>
      </p:sp>
      <p:sp>
        <p:nvSpPr>
          <p:cNvPr id="819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81923" name="Slide Number Placeholder 3"/>
          <p:cNvSpPr>
            <a:spLocks noGrp="1"/>
          </p:cNvSpPr>
          <p:nvPr>
            <p:ph type="sldNum" sz="quarter" idx="5"/>
          </p:nvPr>
        </p:nvSpPr>
        <p:spPr bwMode="auto">
          <a:noFill/>
          <a:ln>
            <a:miter lim="800000"/>
            <a:headEnd/>
            <a:tailEnd/>
          </a:ln>
        </p:spPr>
        <p:txBody>
          <a:bodyPr/>
          <a:lstStyle/>
          <a:p>
            <a:fld id="{FA3EE015-E33C-40A5-B545-14C168885A33}" type="slidenum">
              <a:rPr lang="en-US"/>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noTextEdit="1"/>
          </p:cNvSpPr>
          <p:nvPr>
            <p:ph type="sldImg"/>
          </p:nvPr>
        </p:nvSpPr>
        <p:spPr bwMode="auto">
          <a:noFill/>
          <a:ln>
            <a:solidFill>
              <a:srgbClr val="000000"/>
            </a:solidFill>
            <a:miter lim="800000"/>
            <a:headEnd/>
            <a:tailEnd/>
          </a:ln>
        </p:spPr>
      </p:sp>
      <p:sp>
        <p:nvSpPr>
          <p:cNvPr id="839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83971" name="Slide Number Placeholder 3"/>
          <p:cNvSpPr>
            <a:spLocks noGrp="1"/>
          </p:cNvSpPr>
          <p:nvPr>
            <p:ph type="sldNum" sz="quarter" idx="5"/>
          </p:nvPr>
        </p:nvSpPr>
        <p:spPr bwMode="auto">
          <a:noFill/>
          <a:ln>
            <a:miter lim="800000"/>
            <a:headEnd/>
            <a:tailEnd/>
          </a:ln>
        </p:spPr>
        <p:txBody>
          <a:bodyPr/>
          <a:lstStyle/>
          <a:p>
            <a:fld id="{2C20277D-A191-4EA4-9884-7E208D2CAA35}" type="slidenum">
              <a:rPr lang="en-US"/>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p:cNvSpPr>
            <a:spLocks noGrp="1" noRot="1" noChangeAspect="1" noTextEdit="1"/>
          </p:cNvSpPr>
          <p:nvPr>
            <p:ph type="sldImg"/>
          </p:nvPr>
        </p:nvSpPr>
        <p:spPr bwMode="auto">
          <a:noFill/>
          <a:ln>
            <a:solidFill>
              <a:srgbClr val="000000"/>
            </a:solidFill>
            <a:miter lim="800000"/>
            <a:headEnd/>
            <a:tailEnd/>
          </a:ln>
        </p:spPr>
      </p:sp>
      <p:sp>
        <p:nvSpPr>
          <p:cNvPr id="860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86019" name="Slide Number Placeholder 3"/>
          <p:cNvSpPr>
            <a:spLocks noGrp="1"/>
          </p:cNvSpPr>
          <p:nvPr>
            <p:ph type="sldNum" sz="quarter" idx="5"/>
          </p:nvPr>
        </p:nvSpPr>
        <p:spPr bwMode="auto">
          <a:noFill/>
          <a:ln>
            <a:miter lim="800000"/>
            <a:headEnd/>
            <a:tailEnd/>
          </a:ln>
        </p:spPr>
        <p:txBody>
          <a:bodyPr/>
          <a:lstStyle/>
          <a:p>
            <a:fld id="{0810650F-4646-42ED-8B4B-0904AE0980AC}" type="slidenum">
              <a:rPr lang="en-US"/>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p:cNvSpPr>
            <a:spLocks noGrp="1" noRot="1" noChangeAspect="1" noTextEdit="1"/>
          </p:cNvSpPr>
          <p:nvPr>
            <p:ph type="sldImg"/>
          </p:nvPr>
        </p:nvSpPr>
        <p:spPr bwMode="auto">
          <a:noFill/>
          <a:ln>
            <a:solidFill>
              <a:srgbClr val="000000"/>
            </a:solidFill>
            <a:miter lim="800000"/>
            <a:headEnd/>
            <a:tailEnd/>
          </a:ln>
        </p:spPr>
      </p:sp>
      <p:sp>
        <p:nvSpPr>
          <p:cNvPr id="880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88067" name="Slide Number Placeholder 3"/>
          <p:cNvSpPr>
            <a:spLocks noGrp="1"/>
          </p:cNvSpPr>
          <p:nvPr>
            <p:ph type="sldNum" sz="quarter" idx="5"/>
          </p:nvPr>
        </p:nvSpPr>
        <p:spPr bwMode="auto">
          <a:noFill/>
          <a:ln>
            <a:miter lim="800000"/>
            <a:headEnd/>
            <a:tailEnd/>
          </a:ln>
        </p:spPr>
        <p:txBody>
          <a:bodyPr/>
          <a:lstStyle/>
          <a:p>
            <a:fld id="{3DDD3555-B215-464D-97E5-215CAA13D40E}" type="slidenum">
              <a:rPr lang="en-US"/>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p:cNvSpPr>
            <a:spLocks noGrp="1" noRot="1" noChangeAspect="1" noTextEdit="1"/>
          </p:cNvSpPr>
          <p:nvPr>
            <p:ph type="sldImg"/>
          </p:nvPr>
        </p:nvSpPr>
        <p:spPr bwMode="auto">
          <a:noFill/>
          <a:ln>
            <a:solidFill>
              <a:srgbClr val="000000"/>
            </a:solidFill>
            <a:miter lim="800000"/>
            <a:headEnd/>
            <a:tailEnd/>
          </a:ln>
        </p:spPr>
      </p:sp>
      <p:sp>
        <p:nvSpPr>
          <p:cNvPr id="901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90115" name="Slide Number Placeholder 3"/>
          <p:cNvSpPr>
            <a:spLocks noGrp="1"/>
          </p:cNvSpPr>
          <p:nvPr>
            <p:ph type="sldNum" sz="quarter" idx="5"/>
          </p:nvPr>
        </p:nvSpPr>
        <p:spPr bwMode="auto">
          <a:noFill/>
          <a:ln>
            <a:miter lim="800000"/>
            <a:headEnd/>
            <a:tailEnd/>
          </a:ln>
        </p:spPr>
        <p:txBody>
          <a:bodyPr/>
          <a:lstStyle/>
          <a:p>
            <a:fld id="{072A92AF-E1FA-4407-BE8F-85127E897BD5}" type="slidenum">
              <a:rPr lang="en-US"/>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Image Placeholder 1"/>
          <p:cNvSpPr>
            <a:spLocks noGrp="1" noRot="1" noChangeAspect="1" noTextEdit="1"/>
          </p:cNvSpPr>
          <p:nvPr>
            <p:ph type="sldImg"/>
          </p:nvPr>
        </p:nvSpPr>
        <p:spPr bwMode="auto">
          <a:noFill/>
          <a:ln>
            <a:solidFill>
              <a:srgbClr val="000000"/>
            </a:solidFill>
            <a:miter lim="800000"/>
            <a:headEnd/>
            <a:tailEnd/>
          </a:ln>
        </p:spPr>
      </p:sp>
      <p:sp>
        <p:nvSpPr>
          <p:cNvPr id="921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92163" name="Slide Number Placeholder 3"/>
          <p:cNvSpPr>
            <a:spLocks noGrp="1"/>
          </p:cNvSpPr>
          <p:nvPr>
            <p:ph type="sldNum" sz="quarter" idx="5"/>
          </p:nvPr>
        </p:nvSpPr>
        <p:spPr bwMode="auto">
          <a:noFill/>
          <a:ln>
            <a:miter lim="800000"/>
            <a:headEnd/>
            <a:tailEnd/>
          </a:ln>
        </p:spPr>
        <p:txBody>
          <a:bodyPr/>
          <a:lstStyle/>
          <a:p>
            <a:fld id="{C9867A1F-E8DD-4E5C-AA19-68C5ACA0A319}" type="slidenum">
              <a:rPr lang="en-US"/>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noTextEdit="1"/>
          </p:cNvSpPr>
          <p:nvPr>
            <p:ph type="sldImg"/>
          </p:nvPr>
        </p:nvSpPr>
        <p:spPr bwMode="auto">
          <a:noFill/>
          <a:ln>
            <a:solidFill>
              <a:srgbClr val="000000"/>
            </a:solidFill>
            <a:miter lim="800000"/>
            <a:headEnd/>
            <a:tailEnd/>
          </a:ln>
        </p:spPr>
      </p:sp>
      <p:sp>
        <p:nvSpPr>
          <p:cNvPr id="942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94211" name="Slide Number Placeholder 3"/>
          <p:cNvSpPr>
            <a:spLocks noGrp="1"/>
          </p:cNvSpPr>
          <p:nvPr>
            <p:ph type="sldNum" sz="quarter" idx="5"/>
          </p:nvPr>
        </p:nvSpPr>
        <p:spPr bwMode="auto">
          <a:noFill/>
          <a:ln>
            <a:miter lim="800000"/>
            <a:headEnd/>
            <a:tailEnd/>
          </a:ln>
        </p:spPr>
        <p:txBody>
          <a:bodyPr/>
          <a:lstStyle/>
          <a:p>
            <a:fld id="{7B64BA73-B43D-4D0F-8359-90676103D226}" type="slidenum">
              <a:rPr lang="en-US"/>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Slide Image Placeholder 1"/>
          <p:cNvSpPr>
            <a:spLocks noGrp="1" noRot="1" noChangeAspect="1" noTextEdit="1"/>
          </p:cNvSpPr>
          <p:nvPr>
            <p:ph type="sldImg"/>
          </p:nvPr>
        </p:nvSpPr>
        <p:spPr bwMode="auto">
          <a:noFill/>
          <a:ln>
            <a:solidFill>
              <a:srgbClr val="000000"/>
            </a:solidFill>
            <a:miter lim="800000"/>
            <a:headEnd/>
            <a:tailEnd/>
          </a:ln>
        </p:spPr>
      </p:sp>
      <p:sp>
        <p:nvSpPr>
          <p:cNvPr id="962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96259" name="Slide Number Placeholder 3"/>
          <p:cNvSpPr>
            <a:spLocks noGrp="1"/>
          </p:cNvSpPr>
          <p:nvPr>
            <p:ph type="sldNum" sz="quarter" idx="5"/>
          </p:nvPr>
        </p:nvSpPr>
        <p:spPr bwMode="auto">
          <a:noFill/>
          <a:ln>
            <a:miter lim="800000"/>
            <a:headEnd/>
            <a:tailEnd/>
          </a:ln>
        </p:spPr>
        <p:txBody>
          <a:bodyPr/>
          <a:lstStyle/>
          <a:p>
            <a:fld id="{3EEB38C8-F3BA-494D-97DE-438F1A5F9D8C}" type="slidenum">
              <a:rPr lang="en-US"/>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24579" name="Slide Number Placeholder 3"/>
          <p:cNvSpPr>
            <a:spLocks noGrp="1"/>
          </p:cNvSpPr>
          <p:nvPr>
            <p:ph type="sldNum" sz="quarter" idx="5"/>
          </p:nvPr>
        </p:nvSpPr>
        <p:spPr bwMode="auto">
          <a:noFill/>
          <a:ln>
            <a:miter lim="800000"/>
            <a:headEnd/>
            <a:tailEnd/>
          </a:ln>
        </p:spPr>
        <p:txBody>
          <a:bodyPr/>
          <a:lstStyle/>
          <a:p>
            <a:pPr defTabSz="920750"/>
            <a:fld id="{D61F88E3-D46C-4BB6-B40B-19C455CE0E10}" type="slidenum">
              <a:rPr lang="en-US"/>
              <a:pPr defTabSz="920750"/>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Slide Image Placeholder 1"/>
          <p:cNvSpPr>
            <a:spLocks noGrp="1" noRot="1" noChangeAspect="1" noTextEdit="1"/>
          </p:cNvSpPr>
          <p:nvPr>
            <p:ph type="sldImg"/>
          </p:nvPr>
        </p:nvSpPr>
        <p:spPr bwMode="auto">
          <a:noFill/>
          <a:ln>
            <a:solidFill>
              <a:srgbClr val="000000"/>
            </a:solidFill>
            <a:miter lim="800000"/>
            <a:headEnd/>
            <a:tailEnd/>
          </a:ln>
        </p:spPr>
      </p:sp>
      <p:sp>
        <p:nvSpPr>
          <p:cNvPr id="983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98307" name="Slide Number Placeholder 3"/>
          <p:cNvSpPr>
            <a:spLocks noGrp="1"/>
          </p:cNvSpPr>
          <p:nvPr>
            <p:ph type="sldNum" sz="quarter" idx="5"/>
          </p:nvPr>
        </p:nvSpPr>
        <p:spPr bwMode="auto">
          <a:noFill/>
          <a:ln>
            <a:miter lim="800000"/>
            <a:headEnd/>
            <a:tailEnd/>
          </a:ln>
        </p:spPr>
        <p:txBody>
          <a:bodyPr/>
          <a:lstStyle/>
          <a:p>
            <a:fld id="{0E3C9368-3AEC-455C-9349-CB98E2B17EE5}" type="slidenum">
              <a:rPr lang="en-US"/>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110595" name="Slide Number Placeholder 3"/>
          <p:cNvSpPr>
            <a:spLocks noGrp="1"/>
          </p:cNvSpPr>
          <p:nvPr>
            <p:ph type="sldNum" sz="quarter" idx="5"/>
          </p:nvPr>
        </p:nvSpPr>
        <p:spPr bwMode="auto">
          <a:noFill/>
          <a:ln>
            <a:miter lim="800000"/>
            <a:headEnd/>
            <a:tailEnd/>
          </a:ln>
        </p:spPr>
        <p:txBody>
          <a:bodyPr/>
          <a:lstStyle/>
          <a:p>
            <a:fld id="{14B13435-FBB9-42D3-BC6E-D6D51C75FEF6}" type="slidenum">
              <a:rPr lang="en-US"/>
              <a:pPr/>
              <a:t>51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112643" name="Slide Number Placeholder 3"/>
          <p:cNvSpPr>
            <a:spLocks noGrp="1"/>
          </p:cNvSpPr>
          <p:nvPr>
            <p:ph type="sldNum" sz="quarter" idx="5"/>
          </p:nvPr>
        </p:nvSpPr>
        <p:spPr bwMode="auto">
          <a:noFill/>
          <a:ln>
            <a:miter lim="800000"/>
            <a:headEnd/>
            <a:tailEnd/>
          </a:ln>
        </p:spPr>
        <p:txBody>
          <a:bodyPr/>
          <a:lstStyle/>
          <a:p>
            <a:fld id="{73A5DA5D-C5A2-4D28-97D4-B9A6D69AF927}" type="slidenum">
              <a:rPr lang="en-US"/>
              <a:pPr/>
              <a:t>52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Slide Image Placeholder 1"/>
          <p:cNvSpPr>
            <a:spLocks noGrp="1" noRot="1" noChangeAspect="1" noTextEdit="1"/>
          </p:cNvSpPr>
          <p:nvPr>
            <p:ph type="sldImg"/>
          </p:nvPr>
        </p:nvSpPr>
        <p:spPr bwMode="auto">
          <a:noFill/>
          <a:ln>
            <a:solidFill>
              <a:srgbClr val="000000"/>
            </a:solidFill>
            <a:miter lim="800000"/>
            <a:headEnd/>
            <a:tailEnd/>
          </a:ln>
        </p:spPr>
      </p:sp>
      <p:sp>
        <p:nvSpPr>
          <p:cNvPr id="1146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114691" name="Slide Number Placeholder 3"/>
          <p:cNvSpPr>
            <a:spLocks noGrp="1"/>
          </p:cNvSpPr>
          <p:nvPr>
            <p:ph type="sldNum" sz="quarter" idx="5"/>
          </p:nvPr>
        </p:nvSpPr>
        <p:spPr bwMode="auto">
          <a:noFill/>
          <a:ln>
            <a:miter lim="800000"/>
            <a:headEnd/>
            <a:tailEnd/>
          </a:ln>
        </p:spPr>
        <p:txBody>
          <a:bodyPr/>
          <a:lstStyle/>
          <a:p>
            <a:fld id="{DEBB16C4-2931-4B11-8903-E1858B9FF254}" type="slidenum">
              <a:rPr lang="en-US"/>
              <a:pPr/>
              <a:t>53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Slide Image Placeholder 1"/>
          <p:cNvSpPr>
            <a:spLocks noGrp="1" noRot="1" noChangeAspect="1" noTextEdit="1"/>
          </p:cNvSpPr>
          <p:nvPr>
            <p:ph type="sldImg"/>
          </p:nvPr>
        </p:nvSpPr>
        <p:spPr bwMode="auto">
          <a:noFill/>
          <a:ln>
            <a:solidFill>
              <a:srgbClr val="000000"/>
            </a:solidFill>
            <a:miter lim="800000"/>
            <a:headEnd/>
            <a:tailEnd/>
          </a:ln>
        </p:spPr>
      </p:sp>
      <p:sp>
        <p:nvSpPr>
          <p:cNvPr id="1167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116739" name="Slide Number Placeholder 3"/>
          <p:cNvSpPr>
            <a:spLocks noGrp="1"/>
          </p:cNvSpPr>
          <p:nvPr>
            <p:ph type="sldNum" sz="quarter" idx="5"/>
          </p:nvPr>
        </p:nvSpPr>
        <p:spPr bwMode="auto">
          <a:noFill/>
          <a:ln>
            <a:miter lim="800000"/>
            <a:headEnd/>
            <a:tailEnd/>
          </a:ln>
        </p:spPr>
        <p:txBody>
          <a:bodyPr/>
          <a:lstStyle/>
          <a:p>
            <a:fld id="{C57F5DB4-026B-41EE-9CF8-01A85F185384}" type="slidenum">
              <a:rPr lang="en-US"/>
              <a:pPr/>
              <a:t>54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kumimoji="0" lang="en-US">
              <a:cs typeface="Arial" pitchFamily="34" charset="0"/>
            </a:endParaRPr>
          </a:p>
        </p:txBody>
      </p:sp>
      <p:sp>
        <p:nvSpPr>
          <p:cNvPr id="26627" name="Slide Number Placeholder 3"/>
          <p:cNvSpPr>
            <a:spLocks noGrp="1"/>
          </p:cNvSpPr>
          <p:nvPr>
            <p:ph type="sldNum" sz="quarter" idx="5"/>
          </p:nvPr>
        </p:nvSpPr>
        <p:spPr bwMode="auto">
          <a:noFill/>
          <a:ln>
            <a:miter lim="800000"/>
            <a:headEnd/>
            <a:tailEnd/>
          </a:ln>
        </p:spPr>
        <p:txBody>
          <a:bodyPr/>
          <a:lstStyle/>
          <a:p>
            <a:fld id="{8CF4BB55-F91B-4A2C-A7A7-D1B83F2C57D6}" type="slidenum">
              <a:rPr lang="en-US"/>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28675" name="Slide Number Placeholder 3"/>
          <p:cNvSpPr>
            <a:spLocks noGrp="1"/>
          </p:cNvSpPr>
          <p:nvPr>
            <p:ph type="sldNum" sz="quarter" idx="5"/>
          </p:nvPr>
        </p:nvSpPr>
        <p:spPr bwMode="auto">
          <a:noFill/>
          <a:ln>
            <a:miter lim="800000"/>
            <a:headEnd/>
            <a:tailEnd/>
          </a:ln>
        </p:spPr>
        <p:txBody>
          <a:bodyPr/>
          <a:lstStyle/>
          <a:p>
            <a:fld id="{FA3C63D6-C160-44E0-AD37-3CB98AE2C109}" type="slidenum">
              <a:rPr lang="en-US"/>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30723" name="Slide Number Placeholder 3"/>
          <p:cNvSpPr>
            <a:spLocks noGrp="1"/>
          </p:cNvSpPr>
          <p:nvPr>
            <p:ph type="sldNum" sz="quarter" idx="5"/>
          </p:nvPr>
        </p:nvSpPr>
        <p:spPr bwMode="auto">
          <a:noFill/>
          <a:ln>
            <a:miter lim="800000"/>
            <a:headEnd/>
            <a:tailEnd/>
          </a:ln>
        </p:spPr>
        <p:txBody>
          <a:bodyPr/>
          <a:lstStyle/>
          <a:p>
            <a:fld id="{D4BA4E2D-6FEA-4390-8925-BF6BC3884B1D}"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32771" name="Slide Number Placeholder 3"/>
          <p:cNvSpPr>
            <a:spLocks noGrp="1"/>
          </p:cNvSpPr>
          <p:nvPr>
            <p:ph type="sldNum" sz="quarter" idx="5"/>
          </p:nvPr>
        </p:nvSpPr>
        <p:spPr bwMode="auto">
          <a:noFill/>
          <a:ln>
            <a:miter lim="800000"/>
            <a:headEnd/>
            <a:tailEnd/>
          </a:ln>
        </p:spPr>
        <p:txBody>
          <a:bodyPr/>
          <a:lstStyle/>
          <a:p>
            <a:fld id="{DF16FCAC-86FB-4643-8F44-9090389B00FE}"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pitchFamily="34" charset="0"/>
            </a:endParaRPr>
          </a:p>
        </p:txBody>
      </p:sp>
      <p:sp>
        <p:nvSpPr>
          <p:cNvPr id="34819" name="Slide Number Placeholder 3"/>
          <p:cNvSpPr>
            <a:spLocks noGrp="1"/>
          </p:cNvSpPr>
          <p:nvPr>
            <p:ph type="sldNum" sz="quarter" idx="5"/>
          </p:nvPr>
        </p:nvSpPr>
        <p:spPr bwMode="auto">
          <a:noFill/>
          <a:ln>
            <a:miter lim="800000"/>
            <a:headEnd/>
            <a:tailEnd/>
          </a:ln>
        </p:spPr>
        <p:txBody>
          <a:bodyPr/>
          <a:lstStyle/>
          <a:p>
            <a:fld id="{B46E4F91-9C61-49AD-8123-7223C6D30CA3}"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spTree>
      <p:nvGrpSpPr>
        <p:cNvPr id="1" name=""/>
        <p:cNvGrpSpPr/>
        <p:nvPr/>
      </p:nvGrpSpPr>
      <p:grpSpPr>
        <a:xfrm>
          <a:off x="0" y="0"/>
          <a:ext cx="0" cy="0"/>
          <a:chOff x="0" y="0"/>
          <a:chExt cx="0" cy="0"/>
        </a:xfrm>
      </p:grpSpPr>
      <p:pic>
        <p:nvPicPr>
          <p:cNvPr id="1026" name="Picture 2" descr="G:\_Работа\Финконт\Шаблон уч. пособие\презентация.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0511" y="196850"/>
            <a:ext cx="11577639" cy="6532724"/>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ctrTitle" hasCustomPrompt="1"/>
          </p:nvPr>
        </p:nvSpPr>
        <p:spPr>
          <a:xfrm>
            <a:off x="838200" y="1845914"/>
            <a:ext cx="10515600" cy="2714003"/>
          </a:xfrm>
        </p:spPr>
        <p:txBody>
          <a:bodyPr anchor="ctr">
            <a:noAutofit/>
          </a:bodyPr>
          <a:lstStyle>
            <a:lvl1pPr algn="ctr">
              <a:defRPr sz="4000" b="1" cap="none" baseline="0">
                <a:solidFill>
                  <a:srgbClr val="007399"/>
                </a:solidFill>
                <a:latin typeface="Century Gothic" panose="020B0502020202020204" pitchFamily="34" charset="0"/>
              </a:defRPr>
            </a:lvl1pPr>
          </a:lstStyle>
          <a:p>
            <a:r>
              <a:rPr lang="ru-RU" dirty="0"/>
              <a:t>Название курса</a:t>
            </a:r>
          </a:p>
        </p:txBody>
      </p:sp>
    </p:spTree>
    <p:extLst>
      <p:ext uri="{BB962C8B-B14F-4D97-AF65-F5344CB8AC3E}">
        <p14:creationId xmlns:p14="http://schemas.microsoft.com/office/powerpoint/2010/main" val="1371657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477073"/>
            <a:ext cx="10515600" cy="1108227"/>
          </a:xfrm>
        </p:spPr>
        <p:txBody>
          <a:bodyPr>
            <a:normAutofit/>
          </a:bodyPr>
          <a:lstStyle>
            <a:lvl1pPr algn="ctr">
              <a:defRPr sz="3600" b="1">
                <a:solidFill>
                  <a:srgbClr val="037598"/>
                </a:solidFill>
                <a:latin typeface="Century Gothic" panose="020B0502020202020204" pitchFamily="34" charset="0"/>
              </a:defRPr>
            </a:lvl1pPr>
          </a:lstStyle>
          <a:p>
            <a:r>
              <a:rPr lang="ru-RU" dirty="0"/>
              <a:t>Образец заголовка</a:t>
            </a:r>
          </a:p>
        </p:txBody>
      </p:sp>
      <p:sp>
        <p:nvSpPr>
          <p:cNvPr id="3" name="Объект 2"/>
          <p:cNvSpPr>
            <a:spLocks noGrp="1"/>
          </p:cNvSpPr>
          <p:nvPr>
            <p:ph idx="1"/>
          </p:nvPr>
        </p:nvSpPr>
        <p:spPr>
          <a:xfrm>
            <a:off x="838200" y="2027287"/>
            <a:ext cx="10515600" cy="4030613"/>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pic>
        <p:nvPicPr>
          <p:cNvPr id="1026" name="Picture 2" descr="G:\_Работа\Финконт\Шаблон уч. пособие\презентация низ.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61275" y="6330950"/>
            <a:ext cx="4224337" cy="255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2399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694657"/>
            <a:ext cx="10515600" cy="832656"/>
          </a:xfrm>
        </p:spPr>
        <p:txBody>
          <a:bodyPr>
            <a:normAutofit/>
          </a:bodyPr>
          <a:lstStyle>
            <a:lvl1pPr algn="ctr">
              <a:defRPr sz="3600" b="1">
                <a:solidFill>
                  <a:srgbClr val="037598"/>
                </a:solidFill>
                <a:latin typeface="Century Gothic" panose="020B0502020202020204" pitchFamily="34" charset="0"/>
              </a:defRPr>
            </a:lvl1pPr>
          </a:lstStyle>
          <a:p>
            <a:r>
              <a:rPr lang="ru-RU" dirty="0"/>
              <a:t>Образец заголовка</a:t>
            </a:r>
          </a:p>
        </p:txBody>
      </p:sp>
      <p:sp>
        <p:nvSpPr>
          <p:cNvPr id="3" name="Объект 2"/>
          <p:cNvSpPr>
            <a:spLocks noGrp="1"/>
          </p:cNvSpPr>
          <p:nvPr>
            <p:ph sz="half" idx="1"/>
          </p:nvPr>
        </p:nvSpPr>
        <p:spPr>
          <a:xfrm>
            <a:off x="838200" y="1778798"/>
            <a:ext cx="5181600" cy="4355302"/>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4" name="Объект 3"/>
          <p:cNvSpPr>
            <a:spLocks noGrp="1"/>
          </p:cNvSpPr>
          <p:nvPr>
            <p:ph sz="half" idx="2"/>
          </p:nvPr>
        </p:nvSpPr>
        <p:spPr>
          <a:xfrm>
            <a:off x="6172200" y="1778798"/>
            <a:ext cx="5181600" cy="4355302"/>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pic>
        <p:nvPicPr>
          <p:cNvPr id="6" name="Picture 2" descr="G:\_Работа\Финконт\Шаблон уч. пособие\презентация низ.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61275" y="6330950"/>
            <a:ext cx="4224337" cy="255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2200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59817"/>
            <a:ext cx="10515600" cy="982000"/>
          </a:xfrm>
        </p:spPr>
        <p:txBody>
          <a:bodyPr>
            <a:normAutofit/>
          </a:bodyPr>
          <a:lstStyle>
            <a:lvl1pPr algn="ctr">
              <a:defRPr sz="3600" b="1">
                <a:solidFill>
                  <a:srgbClr val="037598"/>
                </a:solidFill>
                <a:latin typeface="Century Gothic" panose="020B0502020202020204" pitchFamily="34" charset="0"/>
              </a:defRPr>
            </a:lvl1pPr>
          </a:lstStyle>
          <a:p>
            <a:r>
              <a:rPr lang="ru-RU" dirty="0"/>
              <a:t>Образец заголовка</a:t>
            </a:r>
          </a:p>
        </p:txBody>
      </p:sp>
      <p:sp>
        <p:nvSpPr>
          <p:cNvPr id="8" name="Рисунок 2"/>
          <p:cNvSpPr>
            <a:spLocks noGrp="1"/>
          </p:cNvSpPr>
          <p:nvPr>
            <p:ph type="pic" idx="1"/>
          </p:nvPr>
        </p:nvSpPr>
        <p:spPr>
          <a:xfrm>
            <a:off x="838200" y="1693578"/>
            <a:ext cx="10515600" cy="449767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pic>
        <p:nvPicPr>
          <p:cNvPr id="5" name="Picture 2" descr="G:\_Работа\Финконт\Шаблон уч. пособие\презентация низ.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61275" y="6330950"/>
            <a:ext cx="4224337" cy="255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1140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576140"/>
            <a:ext cx="4219100" cy="1152395"/>
          </a:xfrm>
        </p:spPr>
        <p:txBody>
          <a:bodyPr anchor="t"/>
          <a:lstStyle>
            <a:lvl1pPr algn="ctr">
              <a:defRPr sz="3200" b="1">
                <a:solidFill>
                  <a:srgbClr val="037598"/>
                </a:solidFill>
                <a:latin typeface="Century Gothic" panose="020B0502020202020204" pitchFamily="34" charset="0"/>
              </a:defRPr>
            </a:lvl1pPr>
          </a:lstStyle>
          <a:p>
            <a:r>
              <a:rPr lang="ru-RU" dirty="0"/>
              <a:t>Образец заголовка</a:t>
            </a:r>
          </a:p>
        </p:txBody>
      </p:sp>
      <p:sp>
        <p:nvSpPr>
          <p:cNvPr id="3" name="Объект 2"/>
          <p:cNvSpPr>
            <a:spLocks noGrp="1"/>
          </p:cNvSpPr>
          <p:nvPr>
            <p:ph idx="1"/>
          </p:nvPr>
        </p:nvSpPr>
        <p:spPr>
          <a:xfrm>
            <a:off x="5183188" y="576140"/>
            <a:ext cx="6172200" cy="5577010"/>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10" name="Рисунок 2"/>
          <p:cNvSpPr>
            <a:spLocks noGrp="1"/>
          </p:cNvSpPr>
          <p:nvPr>
            <p:ph type="pic" idx="13"/>
          </p:nvPr>
        </p:nvSpPr>
        <p:spPr>
          <a:xfrm>
            <a:off x="838199" y="1891372"/>
            <a:ext cx="4220689" cy="428082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pic>
        <p:nvPicPr>
          <p:cNvPr id="6" name="Picture 2" descr="G:\_Работа\Финконт\Шаблон уч. пособие\презентация низ.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61275" y="6330950"/>
            <a:ext cx="4224337" cy="255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2311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575516"/>
            <a:ext cx="3932237" cy="1202499"/>
          </a:xfrm>
        </p:spPr>
        <p:txBody>
          <a:bodyPr anchor="t"/>
          <a:lstStyle>
            <a:lvl1pPr algn="ctr">
              <a:defRPr sz="3200" b="1">
                <a:solidFill>
                  <a:srgbClr val="037598"/>
                </a:solidFill>
                <a:latin typeface="Century Gothic" panose="020B0502020202020204" pitchFamily="34" charset="0"/>
              </a:defRPr>
            </a:lvl1pPr>
          </a:lstStyle>
          <a:p>
            <a:r>
              <a:rPr lang="ru-RU" dirty="0"/>
              <a:t>Образец заголовка</a:t>
            </a:r>
          </a:p>
        </p:txBody>
      </p:sp>
      <p:sp>
        <p:nvSpPr>
          <p:cNvPr id="3" name="Рисунок 2"/>
          <p:cNvSpPr>
            <a:spLocks noGrp="1"/>
          </p:cNvSpPr>
          <p:nvPr>
            <p:ph type="pic" idx="1"/>
          </p:nvPr>
        </p:nvSpPr>
        <p:spPr>
          <a:xfrm>
            <a:off x="5183188" y="575516"/>
            <a:ext cx="6172200" cy="55585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1978430"/>
            <a:ext cx="3932237" cy="4174720"/>
          </a:xfrm>
        </p:spPr>
        <p:txBody>
          <a:bodyPr>
            <a:normAutofit/>
          </a:bodyPr>
          <a:lstStyle>
            <a:lvl1pPr marL="0" indent="0">
              <a:buNone/>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dirty="0"/>
              <a:t>Образец текста</a:t>
            </a:r>
          </a:p>
        </p:txBody>
      </p:sp>
      <p:pic>
        <p:nvPicPr>
          <p:cNvPr id="6" name="Picture 2" descr="G:\_Работа\Финконт\Шаблон уч. пособие\презентация низ.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61275" y="6330950"/>
            <a:ext cx="4224337" cy="255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9312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ru-RU"/>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ru-RU"/>
          </a:p>
        </p:txBody>
      </p:sp>
      <p:sp>
        <p:nvSpPr>
          <p:cNvPr id="4" name="Rectangle 4"/>
          <p:cNvSpPr>
            <a:spLocks noGrp="1" noChangeArrowheads="1"/>
          </p:cNvSpPr>
          <p:nvPr>
            <p:ph type="dt" sz="half" idx="10"/>
          </p:nvPr>
        </p:nvSpPr>
        <p:spPr>
          <a:ln/>
        </p:spPr>
        <p:txBody>
          <a:bodyPr/>
          <a:lstStyle>
            <a:lvl1pPr>
              <a:defRPr/>
            </a:lvl1pPr>
          </a:lstStyle>
          <a:p>
            <a:fld id="{94DD7F8D-3DC4-4758-8F80-DCEA1D6A890B}" type="datetime1">
              <a:rPr lang="ru-RU"/>
              <a:pPr/>
              <a:t>24.12.2021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12822A0A-410B-4E4E-BA95-FD14C2F65FD5}"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3" name="Rectangle 4"/>
          <p:cNvSpPr>
            <a:spLocks noGrp="1" noChangeArrowheads="1"/>
          </p:cNvSpPr>
          <p:nvPr>
            <p:ph type="dt" sz="half" idx="10"/>
          </p:nvPr>
        </p:nvSpPr>
        <p:spPr>
          <a:ln/>
        </p:spPr>
        <p:txBody>
          <a:bodyPr/>
          <a:lstStyle>
            <a:lvl1pPr>
              <a:defRPr/>
            </a:lvl1pPr>
          </a:lstStyle>
          <a:p>
            <a:fld id="{DDE97B37-97F2-4462-8708-543EF3DFB384}" type="datetime1">
              <a:rPr lang="ru-RU"/>
              <a:pPr/>
              <a:t>24.12.2021</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fld id="{626AD7E7-CA98-41B5-8C29-5E4B84B3A640}"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B0DD3699-1786-4496-93A2-128CF2D35F63}" type="datetime1">
              <a:rPr lang="ru-RU"/>
              <a:pPr/>
              <a:t>24.12.2021</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fld id="{F6E0C491-BC8E-4521-90A2-23AD17096E8C}"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98244C-C202-4B7C-8287-BE589F9FD292}" type="datetimeFigureOut">
              <a:rPr lang="ru-RU" smtClean="0"/>
              <a:pPr/>
              <a:t>24.12.2021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4DA54B-6A0A-4826-9B19-BE9D8C2F2C82}" type="slidenum">
              <a:rPr lang="ru-RU" smtClean="0"/>
              <a:pPr/>
              <a:t>‹#›</a:t>
            </a:fld>
            <a:endParaRPr lang="ru-RU"/>
          </a:p>
        </p:txBody>
      </p:sp>
    </p:spTree>
    <p:extLst>
      <p:ext uri="{BB962C8B-B14F-4D97-AF65-F5344CB8AC3E}">
        <p14:creationId xmlns:p14="http://schemas.microsoft.com/office/powerpoint/2010/main" val="691119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6" r:id="rId5"/>
    <p:sldLayoutId id="2147483657" r:id="rId6"/>
    <p:sldLayoutId id="2147483658" r:id="rId7"/>
    <p:sldLayoutId id="2147483659" r:id="rId8"/>
    <p:sldLayoutId id="2147483660"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2" Type="http://schemas.openxmlformats.org/officeDocument/2006/relationships/hyperlink" Target="http://www.rosmintrud.ru/ministry/programms/gossluzhba/antikorr/1" TargetMode="External"/><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8.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6"/>
          <p:cNvSpPr>
            <a:spLocks noGrp="1" noChangeArrowheads="1"/>
          </p:cNvSpPr>
          <p:nvPr>
            <p:ph type="sldNum" sz="quarter" idx="12"/>
          </p:nvPr>
        </p:nvSpPr>
        <p:spPr>
          <a:noFill/>
        </p:spPr>
        <p:txBody>
          <a:bodyPr/>
          <a:lstStyle/>
          <a:p>
            <a:fld id="{67E25CA8-BE36-44C2-A0B9-BFD73C01B885}" type="slidenum">
              <a:rPr lang="ru-RU"/>
              <a:pPr/>
              <a:t>1</a:t>
            </a:fld>
            <a:endParaRPr lang="ru-RU"/>
          </a:p>
        </p:txBody>
      </p:sp>
      <p:sp>
        <p:nvSpPr>
          <p:cNvPr id="17410"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17411" name="Text Box 49"/>
          <p:cNvSpPr txBox="1">
            <a:spLocks noChangeArrowheads="1"/>
          </p:cNvSpPr>
          <p:nvPr/>
        </p:nvSpPr>
        <p:spPr bwMode="auto">
          <a:xfrm>
            <a:off x="624418" y="1412876"/>
            <a:ext cx="184731" cy="369332"/>
          </a:xfrm>
          <a:prstGeom prst="rect">
            <a:avLst/>
          </a:prstGeom>
          <a:noFill/>
          <a:ln w="9525">
            <a:noFill/>
            <a:miter lim="800000"/>
            <a:headEnd/>
            <a:tailEnd/>
          </a:ln>
        </p:spPr>
        <p:txBody>
          <a:bodyPr wrap="none">
            <a:spAutoFit/>
          </a:bodyPr>
          <a:lstStyle/>
          <a:p>
            <a:pPr eaLnBrk="1" hangingPunct="1"/>
            <a:endParaRPr lang="en-US"/>
          </a:p>
        </p:txBody>
      </p:sp>
      <p:sp>
        <p:nvSpPr>
          <p:cNvPr id="17412" name="Text Box 3"/>
          <p:cNvSpPr txBox="1">
            <a:spLocks noChangeArrowheads="1"/>
          </p:cNvSpPr>
          <p:nvPr/>
        </p:nvSpPr>
        <p:spPr bwMode="auto">
          <a:xfrm>
            <a:off x="239185" y="260351"/>
            <a:ext cx="11137900" cy="415498"/>
          </a:xfrm>
          <a:prstGeom prst="rect">
            <a:avLst/>
          </a:prstGeom>
          <a:noFill/>
          <a:ln w="9525">
            <a:noFill/>
            <a:miter lim="800000"/>
            <a:headEnd/>
            <a:tailEnd/>
          </a:ln>
        </p:spPr>
        <p:txBody>
          <a:bodyPr>
            <a:spAutoFit/>
          </a:bodyPr>
          <a:lstStyle/>
          <a:p>
            <a:pPr eaLnBrk="1" hangingPunct="1"/>
            <a:r>
              <a:rPr lang="ru-RU" sz="2100" b="1">
                <a:solidFill>
                  <a:srgbClr val="003399"/>
                </a:solidFill>
              </a:rPr>
              <a:t>Основные цели внедрения антикоррупционных запретов, ограничений, обязанностей</a:t>
            </a:r>
          </a:p>
        </p:txBody>
      </p:sp>
      <p:sp>
        <p:nvSpPr>
          <p:cNvPr id="17413" name="Rectangle 14"/>
          <p:cNvSpPr>
            <a:spLocks noChangeArrowheads="1"/>
          </p:cNvSpPr>
          <p:nvPr/>
        </p:nvSpPr>
        <p:spPr bwMode="auto">
          <a:xfrm>
            <a:off x="239185" y="1484313"/>
            <a:ext cx="11442700" cy="2850011"/>
          </a:xfrm>
          <a:prstGeom prst="rect">
            <a:avLst/>
          </a:prstGeom>
          <a:noFill/>
          <a:ln w="9525">
            <a:noFill/>
            <a:miter lim="800000"/>
            <a:headEnd/>
            <a:tailEnd/>
          </a:ln>
        </p:spPr>
        <p:txBody>
          <a:bodyPr>
            <a:spAutoFit/>
          </a:bodyPr>
          <a:lstStyle/>
          <a:p>
            <a:pPr marL="628650" lvl="1" indent="-357188" algn="just" eaLnBrk="1" hangingPunct="1">
              <a:lnSpc>
                <a:spcPct val="150000"/>
              </a:lnSpc>
              <a:spcBef>
                <a:spcPct val="20000"/>
              </a:spcBef>
              <a:spcAft>
                <a:spcPts val="600"/>
              </a:spcAft>
              <a:buClr>
                <a:srgbClr val="009900"/>
              </a:buClr>
              <a:buFont typeface="Wingdings" pitchFamily="2" charset="2"/>
              <a:buChar char="Ø"/>
            </a:pPr>
            <a:r>
              <a:rPr lang="ru-RU"/>
              <a:t>Более детальное регулирование отдельных типовых ситуаций конфликта интересов </a:t>
            </a:r>
            <a:r>
              <a:rPr lang="ru-RU" i="1"/>
              <a:t>(например, иная оплачиваемая работа, получение подарков и т.д.)</a:t>
            </a:r>
            <a:r>
              <a:rPr lang="ru-RU"/>
              <a:t>;</a:t>
            </a:r>
          </a:p>
          <a:p>
            <a:pPr marL="628650" lvl="1" indent="-357188" algn="just" eaLnBrk="1" hangingPunct="1">
              <a:lnSpc>
                <a:spcPct val="150000"/>
              </a:lnSpc>
              <a:spcBef>
                <a:spcPct val="20000"/>
              </a:spcBef>
              <a:spcAft>
                <a:spcPts val="600"/>
              </a:spcAft>
              <a:buClr>
                <a:srgbClr val="009900"/>
              </a:buClr>
              <a:buFont typeface="Wingdings" pitchFamily="2" charset="2"/>
              <a:buChar char="Ø"/>
            </a:pPr>
            <a:r>
              <a:rPr lang="ru-RU"/>
              <a:t>Затруднение коррупционных взаимодействий </a:t>
            </a:r>
            <a:r>
              <a:rPr lang="ru-RU" i="1"/>
              <a:t>(например, введение ограничений на трудоустройство после увольнения со службы, которое может быть использовано как «замаскированная взятка»)</a:t>
            </a:r>
            <a:r>
              <a:rPr lang="ru-RU"/>
              <a:t>;</a:t>
            </a:r>
          </a:p>
          <a:p>
            <a:pPr marL="628650" lvl="1" indent="-357188" algn="just" eaLnBrk="1" hangingPunct="1">
              <a:lnSpc>
                <a:spcPct val="150000"/>
              </a:lnSpc>
              <a:spcBef>
                <a:spcPct val="20000"/>
              </a:spcBef>
              <a:spcAft>
                <a:spcPts val="600"/>
              </a:spcAft>
              <a:buClr>
                <a:srgbClr val="009900"/>
              </a:buClr>
              <a:buFont typeface="Wingdings" pitchFamily="2" charset="2"/>
              <a:buChar char="Ø"/>
            </a:pPr>
            <a:r>
              <a:rPr lang="ru-RU"/>
              <a:t>Получение информации о возможных коррупционных правонарушениях и правонарушителях </a:t>
            </a:r>
            <a:r>
              <a:rPr lang="ru-RU" i="1"/>
              <a:t>(в первую очередь, с помощью получения сведений о доходах)</a:t>
            </a:r>
            <a:r>
              <a:rPr lang="ru-RU"/>
              <a:t>. </a:t>
            </a:r>
          </a:p>
        </p:txBody>
      </p:sp>
      <p:cxnSp>
        <p:nvCxnSpPr>
          <p:cNvPr id="4" name="Прямая соединительная линия 3"/>
          <p:cNvCxnSpPr/>
          <p:nvPr/>
        </p:nvCxnSpPr>
        <p:spPr>
          <a:xfrm>
            <a:off x="0" y="11969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6"/>
          <p:cNvSpPr>
            <a:spLocks noGrp="1" noChangeArrowheads="1"/>
          </p:cNvSpPr>
          <p:nvPr>
            <p:ph type="sldNum" sz="quarter" idx="12"/>
          </p:nvPr>
        </p:nvSpPr>
        <p:spPr>
          <a:noFill/>
        </p:spPr>
        <p:txBody>
          <a:bodyPr/>
          <a:lstStyle/>
          <a:p>
            <a:fld id="{96697877-ACE8-471E-94D4-C434777DE791}" type="slidenum">
              <a:rPr lang="ru-RU"/>
              <a:pPr/>
              <a:t>10</a:t>
            </a:fld>
            <a:endParaRPr lang="ru-RU"/>
          </a:p>
        </p:txBody>
      </p:sp>
      <p:sp>
        <p:nvSpPr>
          <p:cNvPr id="35842" name="Rectangle 48"/>
          <p:cNvSpPr>
            <a:spLocks noChangeArrowheads="1"/>
          </p:cNvSpPr>
          <p:nvPr/>
        </p:nvSpPr>
        <p:spPr bwMode="auto">
          <a:xfrm>
            <a:off x="4095751" y="5713190"/>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35843" name="Rectangle 4"/>
          <p:cNvSpPr>
            <a:spLocks noChangeArrowheads="1"/>
          </p:cNvSpPr>
          <p:nvPr/>
        </p:nvSpPr>
        <p:spPr bwMode="auto">
          <a:xfrm>
            <a:off x="527051" y="1052514"/>
            <a:ext cx="10795000" cy="5311775"/>
          </a:xfrm>
          <a:prstGeom prst="rect">
            <a:avLst/>
          </a:prstGeom>
          <a:noFill/>
          <a:ln w="9525">
            <a:noFill/>
            <a:miter lim="800000"/>
            <a:headEnd/>
            <a:tailEnd/>
          </a:ln>
        </p:spPr>
        <p:txBody>
          <a:bodyPr/>
          <a:lstStyle/>
          <a:p>
            <a:pPr eaLnBrk="1" hangingPunct="1">
              <a:spcAft>
                <a:spcPts val="600"/>
              </a:spcAft>
            </a:pPr>
            <a:r>
              <a:rPr lang="ru-RU" sz="2400" b="1"/>
              <a:t>Пример: США</a:t>
            </a:r>
          </a:p>
          <a:p>
            <a:pPr eaLnBrk="1" hangingPunct="1">
              <a:spcAft>
                <a:spcPts val="600"/>
              </a:spcAft>
            </a:pPr>
            <a:endParaRPr lang="ru-RU" sz="1200" b="1"/>
          </a:p>
          <a:p>
            <a:pPr eaLnBrk="1" hangingPunct="1">
              <a:spcAft>
                <a:spcPts val="600"/>
              </a:spcAft>
            </a:pPr>
            <a:r>
              <a:rPr lang="ru-RU" i="1"/>
              <a:t>«</a:t>
            </a:r>
            <a:r>
              <a:rPr lang="ru-RU"/>
              <a:t>Служащий имеет право принять подарки, которые он не требовал, имеющие общую рыночную стоимость 20 долл. и менее от одного источника за один раз, при условии, что общая рыночная стоимость единичных подарков, полученных от одного лица в соответствии с этим пунктом, не должна превышать 50 долл. за один календарный год. </a:t>
            </a:r>
            <a:endParaRPr lang="en-US"/>
          </a:p>
          <a:p>
            <a:pPr algn="just" eaLnBrk="1" hangingPunct="1"/>
            <a:endParaRPr lang="ru-RU" sz="1400"/>
          </a:p>
          <a:p>
            <a:pPr algn="just" eaLnBrk="1" hangingPunct="1"/>
            <a:r>
              <a:rPr lang="ru-RU"/>
              <a:t>Если рыночная стоимость подарка или общая рыночная стоимость подарков, предложенных за один раз, превышает 20 долл., служащий не может оплатить излишек стоимости, превышающий 20 долл., для того чтобы принять ту часть подарка или подарков, стоимость которых составляет 20 долл. </a:t>
            </a:r>
            <a:endParaRPr lang="en-US"/>
          </a:p>
          <a:p>
            <a:pPr algn="just" eaLnBrk="1" hangingPunct="1"/>
            <a:endParaRPr lang="ru-RU" sz="1600"/>
          </a:p>
          <a:p>
            <a:pPr algn="just" eaLnBrk="1" hangingPunct="1"/>
            <a:r>
              <a:rPr lang="ru-RU"/>
              <a:t>Если общая стоимость материальных предметов, предложенных за один раз, превышает 20 долл., служащий может отказаться от одного от­дельного предмета для того, чтобы принять предметы, общая стоимость которых 20 долл. или менее».</a:t>
            </a:r>
            <a:endParaRPr lang="ru-RU" sz="2400"/>
          </a:p>
        </p:txBody>
      </p:sp>
      <p:sp>
        <p:nvSpPr>
          <p:cNvPr id="35844" name="Text Box 3"/>
          <p:cNvSpPr txBox="1">
            <a:spLocks noChangeArrowheads="1"/>
          </p:cNvSpPr>
          <p:nvPr/>
        </p:nvSpPr>
        <p:spPr bwMode="auto">
          <a:xfrm>
            <a:off x="239184" y="260350"/>
            <a:ext cx="4319772"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Исключения по стоимости: пример</a:t>
            </a:r>
          </a:p>
        </p:txBody>
      </p:sp>
      <p:cxnSp>
        <p:nvCxnSpPr>
          <p:cNvPr id="4" name="Прямая соединительная линия 3"/>
          <p:cNvCxnSpPr/>
          <p:nvPr/>
        </p:nvCxnSpPr>
        <p:spPr>
          <a:xfrm>
            <a:off x="0" y="836613"/>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6"/>
          <p:cNvSpPr>
            <a:spLocks noGrp="1" noChangeArrowheads="1"/>
          </p:cNvSpPr>
          <p:nvPr>
            <p:ph type="sldNum" sz="quarter" idx="12"/>
          </p:nvPr>
        </p:nvSpPr>
        <p:spPr>
          <a:noFill/>
        </p:spPr>
        <p:txBody>
          <a:bodyPr/>
          <a:lstStyle/>
          <a:p>
            <a:fld id="{F2582F78-170E-47D7-B48A-820CAB47B6FF}" type="slidenum">
              <a:rPr lang="ru-RU"/>
              <a:pPr/>
              <a:t>11</a:t>
            </a:fld>
            <a:endParaRPr lang="ru-RU"/>
          </a:p>
        </p:txBody>
      </p:sp>
      <p:sp>
        <p:nvSpPr>
          <p:cNvPr id="37890"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37891" name="Text Box 3"/>
          <p:cNvSpPr txBox="1">
            <a:spLocks noChangeArrowheads="1"/>
          </p:cNvSpPr>
          <p:nvPr/>
        </p:nvSpPr>
        <p:spPr bwMode="auto">
          <a:xfrm>
            <a:off x="239184" y="188913"/>
            <a:ext cx="3712170"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Получение подарков в России</a:t>
            </a:r>
          </a:p>
        </p:txBody>
      </p:sp>
      <p:sp>
        <p:nvSpPr>
          <p:cNvPr id="37892" name="Прямоугольник 1"/>
          <p:cNvSpPr>
            <a:spLocks noChangeArrowheads="1"/>
          </p:cNvSpPr>
          <p:nvPr/>
        </p:nvSpPr>
        <p:spPr bwMode="auto">
          <a:xfrm>
            <a:off x="431800" y="1052514"/>
            <a:ext cx="11328400" cy="3585597"/>
          </a:xfrm>
          <a:prstGeom prst="rect">
            <a:avLst/>
          </a:prstGeom>
          <a:noFill/>
          <a:ln w="9525">
            <a:noFill/>
            <a:miter lim="800000"/>
            <a:headEnd/>
            <a:tailEnd/>
          </a:ln>
        </p:spPr>
        <p:txBody>
          <a:bodyPr>
            <a:spAutoFit/>
          </a:bodyPr>
          <a:lstStyle/>
          <a:p>
            <a:pPr marL="285750" indent="-285750" algn="just" eaLnBrk="1" hangingPunct="1">
              <a:spcAft>
                <a:spcPts val="600"/>
              </a:spcAft>
              <a:buFont typeface="Wingdings" pitchFamily="2" charset="2"/>
              <a:buChar char="Ø"/>
            </a:pPr>
            <a:r>
              <a:rPr lang="ru-RU"/>
              <a:t>П. 6 ч. 1 ст. 17 Федерального закона «О государственной гражданской службе»: </a:t>
            </a:r>
            <a:r>
              <a:rPr lang="ru-RU" b="1" u="sng"/>
              <a:t>В связи с прохождением гражданской службы</a:t>
            </a:r>
            <a:r>
              <a:rPr lang="ru-RU"/>
              <a:t> гражданскому служащему запрещается получать в связи с исполнением должностных обязанностей вознаграждения от физических и юридических лиц (подарки, денежное вознаграждение, ссуды, услуги, оплату развлечений, отдыха, транспортных расходов и иные вознаграждения). </a:t>
            </a:r>
          </a:p>
          <a:p>
            <a:pPr marL="285750" indent="-285750" algn="just" eaLnBrk="1" hangingPunct="1">
              <a:spcAft>
                <a:spcPts val="600"/>
              </a:spcAft>
              <a:buFont typeface="Wingdings" pitchFamily="2" charset="2"/>
              <a:buChar char="Ø"/>
            </a:pPr>
            <a:endParaRPr lang="ru-RU" sz="1200"/>
          </a:p>
          <a:p>
            <a:pPr marL="285750" indent="-285750" algn="just" eaLnBrk="1" hangingPunct="1">
              <a:spcAft>
                <a:spcPts val="600"/>
              </a:spcAft>
            </a:pPr>
            <a:r>
              <a:rPr lang="ru-RU"/>
              <a:t>Подарки, полученные гражданским служащим </a:t>
            </a:r>
            <a:r>
              <a:rPr lang="ru-RU" b="1" u="sng"/>
              <a:t>в связи с протокольными мероприятиями, со служебными командировками и с другими официальными мероприятиями</a:t>
            </a:r>
            <a:r>
              <a:rPr lang="ru-RU"/>
              <a:t>, признаются федеральной собственностью и передаются гражданским служащим по акту в государственный орган, в котором он замещает должность гражданской службы, за исключением случаев, установленных Гражданским кодексом РФ. </a:t>
            </a:r>
          </a:p>
          <a:p>
            <a:pPr marL="285750" indent="-285750" algn="just" eaLnBrk="1" hangingPunct="1">
              <a:spcAft>
                <a:spcPts val="600"/>
              </a:spcAft>
            </a:pPr>
            <a:r>
              <a:rPr lang="ru-RU"/>
              <a:t>Гражданский служащий, сдавший подарок, полученный им в связи с протокольным мероприятием, служебной командировкой или другим официальным мероприятием, может его выкупить в порядке, устанавливаемом нормативными правовыми актами РФ</a:t>
            </a:r>
            <a:r>
              <a:rPr lang="ru-RU" sz="2000"/>
              <a:t>.</a:t>
            </a:r>
            <a:endParaRPr lang="en-US" sz="2000"/>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6"/>
          <p:cNvSpPr>
            <a:spLocks noGrp="1" noChangeArrowheads="1"/>
          </p:cNvSpPr>
          <p:nvPr>
            <p:ph type="sldNum" sz="quarter" idx="12"/>
          </p:nvPr>
        </p:nvSpPr>
        <p:spPr>
          <a:noFill/>
        </p:spPr>
        <p:txBody>
          <a:bodyPr/>
          <a:lstStyle/>
          <a:p>
            <a:fld id="{ABD8197A-CFB5-47A5-822F-23D5A04E3A4A}" type="slidenum">
              <a:rPr lang="ru-RU"/>
              <a:pPr/>
              <a:t>12</a:t>
            </a:fld>
            <a:endParaRPr lang="ru-RU"/>
          </a:p>
        </p:txBody>
      </p:sp>
      <p:sp>
        <p:nvSpPr>
          <p:cNvPr id="39938"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39939" name="Text Box 3"/>
          <p:cNvSpPr txBox="1">
            <a:spLocks noChangeArrowheads="1"/>
          </p:cNvSpPr>
          <p:nvPr/>
        </p:nvSpPr>
        <p:spPr bwMode="auto">
          <a:xfrm>
            <a:off x="241300" y="222250"/>
            <a:ext cx="3712170"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Получение подарков в России</a:t>
            </a:r>
          </a:p>
        </p:txBody>
      </p:sp>
      <p:sp>
        <p:nvSpPr>
          <p:cNvPr id="39940" name="Прямоугольник 1"/>
          <p:cNvSpPr>
            <a:spLocks noChangeArrowheads="1"/>
          </p:cNvSpPr>
          <p:nvPr/>
        </p:nvSpPr>
        <p:spPr bwMode="auto">
          <a:xfrm>
            <a:off x="239184" y="1052513"/>
            <a:ext cx="11521016" cy="4416594"/>
          </a:xfrm>
          <a:prstGeom prst="rect">
            <a:avLst/>
          </a:prstGeom>
          <a:noFill/>
          <a:ln w="9525">
            <a:noFill/>
            <a:miter lim="800000"/>
            <a:headEnd/>
            <a:tailEnd/>
          </a:ln>
        </p:spPr>
        <p:txBody>
          <a:bodyPr>
            <a:spAutoFit/>
          </a:bodyPr>
          <a:lstStyle/>
          <a:p>
            <a:pPr marL="285750" indent="-285750" algn="just" eaLnBrk="1" hangingPunct="1">
              <a:spcAft>
                <a:spcPts val="600"/>
              </a:spcAft>
              <a:buFont typeface="Wingdings" pitchFamily="2" charset="2"/>
              <a:buChar char="Ø"/>
            </a:pPr>
            <a:r>
              <a:rPr lang="ru-RU" sz="1600"/>
              <a:t>П. 3 ч. 1 ст. 575 Гражданского кодекса РФ - Не допускается дарение, за исключением обычных подарков, стоимость которых не превышает трех тысяч рублей государственным служащим в связи с их должностным положением или в связи с исполнением ими служебных обязанностей.</a:t>
            </a:r>
          </a:p>
          <a:p>
            <a:pPr marL="285750" indent="-285750" algn="just" eaLnBrk="1" hangingPunct="1">
              <a:spcAft>
                <a:spcPts val="600"/>
              </a:spcAft>
              <a:buFont typeface="Wingdings" pitchFamily="2" charset="2"/>
              <a:buChar char="Ø"/>
            </a:pPr>
            <a:endParaRPr lang="ru-RU" sz="1600"/>
          </a:p>
          <a:p>
            <a:pPr marL="285750" indent="-285750" algn="just" eaLnBrk="1" hangingPunct="1">
              <a:spcAft>
                <a:spcPts val="600"/>
              </a:spcAft>
              <a:buFont typeface="Wingdings" pitchFamily="2" charset="2"/>
              <a:buChar char="Ø"/>
            </a:pPr>
            <a:r>
              <a:rPr lang="ru-RU" sz="1600"/>
              <a:t>Ч. 2. ст. 575 Гражданского кодекса РФ - Запрет на дарение государственным служащим, установленный пунктом 1 настоящей статьи, не распространяется на случаи дарения в связи с протокольными мероприятиями, служебными командировками и другими официальными мероприятиями. Подарки, которые получены государственными служащими и стоимость которых превышает три тысячи рублей, признаются соответственно федеральной собственностью, собственностью субъекта Российской Федерации или муниципальной собственностью и передаются служащим по акту в орган, в котором указанное лицо замещает должность.</a:t>
            </a:r>
          </a:p>
          <a:p>
            <a:pPr marL="285750" indent="-285750" algn="just" eaLnBrk="1" hangingPunct="1">
              <a:spcAft>
                <a:spcPts val="600"/>
              </a:spcAft>
              <a:buFont typeface="Wingdings" pitchFamily="2" charset="2"/>
              <a:buChar char="Ø"/>
            </a:pPr>
            <a:endParaRPr lang="ru-RU" sz="1600"/>
          </a:p>
          <a:p>
            <a:pPr marL="285750" indent="-285750" algn="just" eaLnBrk="1" hangingPunct="1">
              <a:spcAft>
                <a:spcPts val="600"/>
              </a:spcAft>
              <a:buFont typeface="Wingdings" pitchFamily="2" charset="2"/>
              <a:buChar char="Ø"/>
            </a:pPr>
            <a:r>
              <a:rPr lang="ru-RU" sz="1600"/>
              <a:t>Постановление Правительства Российской Федерации от 9 января 2014 г. № 10 «О порядке сообщения отдельными категориями лиц о получении подарка в связи с их должностным положением или исполнением ими служебных (должностных) обязанностей, сдачи и оценки подарка, реализации (выкупа) и зачисления средств, вырученных от его реализации»</a:t>
            </a:r>
          </a:p>
          <a:p>
            <a:pPr marL="285750" indent="-285750" algn="just" eaLnBrk="1" hangingPunct="1">
              <a:spcAft>
                <a:spcPts val="600"/>
              </a:spcAft>
              <a:buFont typeface="Wingdings" pitchFamily="2" charset="2"/>
              <a:buChar char="Ø"/>
            </a:pPr>
            <a:endParaRPr lang="ru-RU" sz="1600"/>
          </a:p>
        </p:txBody>
      </p:sp>
      <p:cxnSp>
        <p:nvCxnSpPr>
          <p:cNvPr id="4" name="Прямая соединительная линия 3"/>
          <p:cNvCxnSpPr/>
          <p:nvPr/>
        </p:nvCxnSpPr>
        <p:spPr>
          <a:xfrm>
            <a:off x="0" y="846138"/>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6"/>
          <p:cNvSpPr>
            <a:spLocks noGrp="1" noChangeArrowheads="1"/>
          </p:cNvSpPr>
          <p:nvPr>
            <p:ph type="sldNum" sz="quarter" idx="12"/>
          </p:nvPr>
        </p:nvSpPr>
        <p:spPr>
          <a:noFill/>
        </p:spPr>
        <p:txBody>
          <a:bodyPr/>
          <a:lstStyle/>
          <a:p>
            <a:fld id="{3B571D5D-3EE8-4242-9F57-76E699430F98}" type="slidenum">
              <a:rPr lang="ru-RU"/>
              <a:pPr/>
              <a:t>13</a:t>
            </a:fld>
            <a:endParaRPr lang="ru-RU"/>
          </a:p>
        </p:txBody>
      </p:sp>
      <p:sp>
        <p:nvSpPr>
          <p:cNvPr id="41986"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41987" name="Text Box 3"/>
          <p:cNvSpPr txBox="1">
            <a:spLocks noChangeArrowheads="1"/>
          </p:cNvSpPr>
          <p:nvPr/>
        </p:nvSpPr>
        <p:spPr bwMode="auto">
          <a:xfrm>
            <a:off x="234951" y="150813"/>
            <a:ext cx="8968316" cy="412750"/>
          </a:xfrm>
          <a:prstGeom prst="rect">
            <a:avLst/>
          </a:prstGeom>
          <a:noFill/>
          <a:ln w="9525">
            <a:noFill/>
            <a:miter lim="800000"/>
            <a:headEnd/>
            <a:tailEnd/>
          </a:ln>
        </p:spPr>
        <p:txBody>
          <a:bodyPr>
            <a:spAutoFit/>
          </a:bodyPr>
          <a:lstStyle/>
          <a:p>
            <a:pPr eaLnBrk="1" hangingPunct="1"/>
            <a:r>
              <a:rPr lang="ru-RU" sz="2100" b="1">
                <a:solidFill>
                  <a:srgbClr val="003399"/>
                </a:solidFill>
              </a:rPr>
              <a:t>Получение подарков и иных вознаграждений</a:t>
            </a:r>
          </a:p>
        </p:txBody>
      </p:sp>
      <p:sp>
        <p:nvSpPr>
          <p:cNvPr id="3" name="Скругленный прямоугольник 2"/>
          <p:cNvSpPr/>
          <p:nvPr/>
        </p:nvSpPr>
        <p:spPr>
          <a:xfrm>
            <a:off x="431801" y="4354513"/>
            <a:ext cx="2688167" cy="8636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ru-RU" sz="1100">
                <a:solidFill>
                  <a:schemeClr val="tx1"/>
                </a:solidFill>
                <a:cs typeface="Arial" pitchFamily="34" charset="0"/>
              </a:rPr>
              <a:t>Подарок от физического или юридического лица</a:t>
            </a:r>
          </a:p>
          <a:p>
            <a:pPr algn="ctr"/>
            <a:r>
              <a:rPr lang="ru-RU" sz="1100">
                <a:solidFill>
                  <a:schemeClr val="tx1"/>
                </a:solidFill>
                <a:cs typeface="Arial" pitchFamily="34" charset="0"/>
              </a:rPr>
              <a:t>(ссуда, услуга, оплата развлечений, отдых, иное вознаграждение)</a:t>
            </a:r>
          </a:p>
        </p:txBody>
      </p:sp>
      <p:cxnSp>
        <p:nvCxnSpPr>
          <p:cNvPr id="5" name="Прямая со стрелкой 4"/>
          <p:cNvCxnSpPr/>
          <p:nvPr/>
        </p:nvCxnSpPr>
        <p:spPr>
          <a:xfrm flipV="1">
            <a:off x="1856317" y="3892550"/>
            <a:ext cx="254000" cy="2413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a:off x="1775884" y="5360988"/>
            <a:ext cx="575733" cy="4492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991" name="TextBox 10"/>
          <p:cNvSpPr txBox="1">
            <a:spLocks noChangeArrowheads="1"/>
          </p:cNvSpPr>
          <p:nvPr/>
        </p:nvSpPr>
        <p:spPr bwMode="auto">
          <a:xfrm>
            <a:off x="1195917" y="3332163"/>
            <a:ext cx="2819400" cy="430212"/>
          </a:xfrm>
          <a:prstGeom prst="rect">
            <a:avLst/>
          </a:prstGeom>
          <a:noFill/>
          <a:ln w="9525">
            <a:noFill/>
            <a:miter lim="800000"/>
            <a:headEnd/>
            <a:tailEnd/>
          </a:ln>
        </p:spPr>
        <p:txBody>
          <a:bodyPr>
            <a:spAutoFit/>
          </a:bodyPr>
          <a:lstStyle/>
          <a:p>
            <a:r>
              <a:rPr lang="ru-RU" sz="1100"/>
              <a:t>Связан с исполнением трудовых обязанностей</a:t>
            </a:r>
          </a:p>
        </p:txBody>
      </p:sp>
      <p:sp>
        <p:nvSpPr>
          <p:cNvPr id="41992" name="TextBox 14"/>
          <p:cNvSpPr txBox="1">
            <a:spLocks noChangeArrowheads="1"/>
          </p:cNvSpPr>
          <p:nvPr/>
        </p:nvSpPr>
        <p:spPr bwMode="auto">
          <a:xfrm>
            <a:off x="1098551" y="5853113"/>
            <a:ext cx="2817283" cy="431800"/>
          </a:xfrm>
          <a:prstGeom prst="rect">
            <a:avLst/>
          </a:prstGeom>
          <a:noFill/>
          <a:ln w="9525">
            <a:noFill/>
            <a:miter lim="800000"/>
            <a:headEnd/>
            <a:tailEnd/>
          </a:ln>
        </p:spPr>
        <p:txBody>
          <a:bodyPr>
            <a:spAutoFit/>
          </a:bodyPr>
          <a:lstStyle/>
          <a:p>
            <a:r>
              <a:rPr lang="ru-RU" sz="1100"/>
              <a:t>Не связан с исполнением трудовых обязанностей</a:t>
            </a:r>
          </a:p>
        </p:txBody>
      </p:sp>
      <p:sp>
        <p:nvSpPr>
          <p:cNvPr id="41993" name="TextBox 16"/>
          <p:cNvSpPr txBox="1">
            <a:spLocks noChangeArrowheads="1"/>
          </p:cNvSpPr>
          <p:nvPr/>
        </p:nvSpPr>
        <p:spPr bwMode="auto">
          <a:xfrm>
            <a:off x="4679951" y="5865813"/>
            <a:ext cx="2288116" cy="430212"/>
          </a:xfrm>
          <a:prstGeom prst="rect">
            <a:avLst/>
          </a:prstGeom>
          <a:noFill/>
          <a:ln w="9525">
            <a:noFill/>
            <a:miter lim="800000"/>
            <a:headEnd/>
            <a:tailEnd/>
          </a:ln>
        </p:spPr>
        <p:txBody>
          <a:bodyPr>
            <a:spAutoFit/>
          </a:bodyPr>
          <a:lstStyle/>
          <a:p>
            <a:r>
              <a:rPr lang="ru-RU" sz="1100">
                <a:solidFill>
                  <a:srgbClr val="00CC00"/>
                </a:solidFill>
              </a:rPr>
              <a:t>Служащий может получить подарок</a:t>
            </a:r>
          </a:p>
        </p:txBody>
      </p:sp>
      <p:cxnSp>
        <p:nvCxnSpPr>
          <p:cNvPr id="13" name="Прямая со стрелкой 12"/>
          <p:cNvCxnSpPr>
            <a:stCxn id="41992" idx="3"/>
          </p:cNvCxnSpPr>
          <p:nvPr/>
        </p:nvCxnSpPr>
        <p:spPr>
          <a:xfrm>
            <a:off x="3915834" y="6069013"/>
            <a:ext cx="548217" cy="127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p:nvPr/>
        </p:nvCxnSpPr>
        <p:spPr>
          <a:xfrm flipV="1">
            <a:off x="7509934" y="1719263"/>
            <a:ext cx="251884" cy="2413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996" name="TextBox 21"/>
          <p:cNvSpPr txBox="1">
            <a:spLocks noChangeArrowheads="1"/>
          </p:cNvSpPr>
          <p:nvPr/>
        </p:nvSpPr>
        <p:spPr bwMode="auto">
          <a:xfrm>
            <a:off x="1856318" y="2393951"/>
            <a:ext cx="3456516" cy="430887"/>
          </a:xfrm>
          <a:prstGeom prst="rect">
            <a:avLst/>
          </a:prstGeom>
          <a:noFill/>
          <a:ln w="9525">
            <a:noFill/>
            <a:miter lim="800000"/>
            <a:headEnd/>
            <a:tailEnd/>
          </a:ln>
        </p:spPr>
        <p:txBody>
          <a:bodyPr>
            <a:spAutoFit/>
          </a:bodyPr>
          <a:lstStyle/>
          <a:p>
            <a:r>
              <a:rPr lang="ru-RU" sz="1100"/>
              <a:t>Получен в ходе служебной командировки, протокольного или иного официального мероприятия</a:t>
            </a:r>
          </a:p>
        </p:txBody>
      </p:sp>
      <p:cxnSp>
        <p:nvCxnSpPr>
          <p:cNvPr id="20" name="Прямая со стрелкой 19"/>
          <p:cNvCxnSpPr/>
          <p:nvPr/>
        </p:nvCxnSpPr>
        <p:spPr>
          <a:xfrm>
            <a:off x="3458633" y="3789364"/>
            <a:ext cx="254000" cy="2063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998" name="TextBox 24"/>
          <p:cNvSpPr txBox="1">
            <a:spLocks noChangeArrowheads="1"/>
          </p:cNvSpPr>
          <p:nvPr/>
        </p:nvSpPr>
        <p:spPr bwMode="auto">
          <a:xfrm>
            <a:off x="3361267" y="4324351"/>
            <a:ext cx="3456517" cy="430887"/>
          </a:xfrm>
          <a:prstGeom prst="rect">
            <a:avLst/>
          </a:prstGeom>
          <a:noFill/>
          <a:ln w="9525">
            <a:noFill/>
            <a:miter lim="800000"/>
            <a:headEnd/>
            <a:tailEnd/>
          </a:ln>
        </p:spPr>
        <p:txBody>
          <a:bodyPr>
            <a:spAutoFit/>
          </a:bodyPr>
          <a:lstStyle/>
          <a:p>
            <a:r>
              <a:rPr lang="ru-RU" sz="1100"/>
              <a:t>Получен НЕ в ходе служебной командировки, протокольного или иного официального мероприятия</a:t>
            </a:r>
          </a:p>
        </p:txBody>
      </p:sp>
      <p:cxnSp>
        <p:nvCxnSpPr>
          <p:cNvPr id="26" name="Прямая со стрелкой 25"/>
          <p:cNvCxnSpPr/>
          <p:nvPr/>
        </p:nvCxnSpPr>
        <p:spPr>
          <a:xfrm flipV="1">
            <a:off x="6834718" y="4565650"/>
            <a:ext cx="84031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000" name="TextBox 26"/>
          <p:cNvSpPr txBox="1">
            <a:spLocks noChangeArrowheads="1"/>
          </p:cNvSpPr>
          <p:nvPr/>
        </p:nvSpPr>
        <p:spPr bwMode="auto">
          <a:xfrm>
            <a:off x="7761817" y="4402138"/>
            <a:ext cx="2819400" cy="261610"/>
          </a:xfrm>
          <a:prstGeom prst="rect">
            <a:avLst/>
          </a:prstGeom>
          <a:noFill/>
          <a:ln w="9525">
            <a:noFill/>
            <a:miter lim="800000"/>
            <a:headEnd/>
            <a:tailEnd/>
          </a:ln>
        </p:spPr>
        <p:txBody>
          <a:bodyPr>
            <a:spAutoFit/>
          </a:bodyPr>
          <a:lstStyle/>
          <a:p>
            <a:r>
              <a:rPr lang="ru-RU" sz="1100">
                <a:solidFill>
                  <a:srgbClr val="FF0000"/>
                </a:solidFill>
              </a:rPr>
              <a:t>Служащий НЕ может получить подарок</a:t>
            </a:r>
          </a:p>
        </p:txBody>
      </p:sp>
      <p:sp>
        <p:nvSpPr>
          <p:cNvPr id="42001" name="TextBox 30"/>
          <p:cNvSpPr txBox="1">
            <a:spLocks noChangeArrowheads="1"/>
          </p:cNvSpPr>
          <p:nvPr/>
        </p:nvSpPr>
        <p:spPr bwMode="auto">
          <a:xfrm>
            <a:off x="5367868" y="1936751"/>
            <a:ext cx="2366433" cy="1184940"/>
          </a:xfrm>
          <a:prstGeom prst="rect">
            <a:avLst/>
          </a:prstGeom>
          <a:noFill/>
          <a:ln w="9525">
            <a:noFill/>
            <a:miter lim="800000"/>
            <a:headEnd/>
            <a:tailEnd/>
          </a:ln>
        </p:spPr>
        <p:txBody>
          <a:bodyPr>
            <a:spAutoFit/>
          </a:bodyPr>
          <a:lstStyle/>
          <a:p>
            <a:pPr>
              <a:spcAft>
                <a:spcPts val="300"/>
              </a:spcAft>
            </a:pPr>
            <a:r>
              <a:rPr lang="ru-RU" sz="1100" b="1"/>
              <a:t>Служащий должен уведомить о получении подарка.</a:t>
            </a:r>
          </a:p>
          <a:p>
            <a:pPr>
              <a:spcAft>
                <a:spcPts val="300"/>
              </a:spcAft>
            </a:pPr>
            <a:r>
              <a:rPr lang="ru-RU" sz="1100"/>
              <a:t>Подарок сдается на хранение в государственный или орган МСУ.</a:t>
            </a:r>
          </a:p>
          <a:p>
            <a:r>
              <a:rPr lang="ru-RU" sz="1100"/>
              <a:t>Проводится оценка стоимости подарка.</a:t>
            </a:r>
          </a:p>
        </p:txBody>
      </p:sp>
      <p:cxnSp>
        <p:nvCxnSpPr>
          <p:cNvPr id="33" name="Прямая со стрелкой 32"/>
          <p:cNvCxnSpPr/>
          <p:nvPr/>
        </p:nvCxnSpPr>
        <p:spPr>
          <a:xfrm flipV="1">
            <a:off x="5050367" y="2732088"/>
            <a:ext cx="2921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003" name="TextBox 33"/>
          <p:cNvSpPr txBox="1">
            <a:spLocks noChangeArrowheads="1"/>
          </p:cNvSpPr>
          <p:nvPr/>
        </p:nvSpPr>
        <p:spPr bwMode="auto">
          <a:xfrm>
            <a:off x="6989233" y="1431925"/>
            <a:ext cx="2819400" cy="261938"/>
          </a:xfrm>
          <a:prstGeom prst="rect">
            <a:avLst/>
          </a:prstGeom>
          <a:noFill/>
          <a:ln w="9525">
            <a:noFill/>
            <a:miter lim="800000"/>
            <a:headEnd/>
            <a:tailEnd/>
          </a:ln>
        </p:spPr>
        <p:txBody>
          <a:bodyPr>
            <a:spAutoFit/>
          </a:bodyPr>
          <a:lstStyle/>
          <a:p>
            <a:r>
              <a:rPr lang="ru-RU" sz="1100"/>
              <a:t>Стоимость более 3000 р.</a:t>
            </a:r>
          </a:p>
        </p:txBody>
      </p:sp>
      <p:cxnSp>
        <p:nvCxnSpPr>
          <p:cNvPr id="35" name="Прямая со стрелкой 34"/>
          <p:cNvCxnSpPr/>
          <p:nvPr/>
        </p:nvCxnSpPr>
        <p:spPr>
          <a:xfrm>
            <a:off x="7255933" y="3275014"/>
            <a:ext cx="254000" cy="2063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005" name="TextBox 35"/>
          <p:cNvSpPr txBox="1">
            <a:spLocks noChangeArrowheads="1"/>
          </p:cNvSpPr>
          <p:nvPr/>
        </p:nvSpPr>
        <p:spPr bwMode="auto">
          <a:xfrm>
            <a:off x="7031567" y="3589339"/>
            <a:ext cx="2455333" cy="261937"/>
          </a:xfrm>
          <a:prstGeom prst="rect">
            <a:avLst/>
          </a:prstGeom>
          <a:noFill/>
          <a:ln w="9525">
            <a:noFill/>
            <a:miter lim="800000"/>
            <a:headEnd/>
            <a:tailEnd/>
          </a:ln>
        </p:spPr>
        <p:txBody>
          <a:bodyPr>
            <a:spAutoFit/>
          </a:bodyPr>
          <a:lstStyle/>
          <a:p>
            <a:r>
              <a:rPr lang="ru-RU" sz="1100"/>
              <a:t>Стоимость менее 3000 р.</a:t>
            </a:r>
          </a:p>
        </p:txBody>
      </p:sp>
      <p:cxnSp>
        <p:nvCxnSpPr>
          <p:cNvPr id="37" name="Прямая со стрелкой 36"/>
          <p:cNvCxnSpPr/>
          <p:nvPr/>
        </p:nvCxnSpPr>
        <p:spPr>
          <a:xfrm flipV="1">
            <a:off x="9412818" y="1570038"/>
            <a:ext cx="4191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007" name="TextBox 38"/>
          <p:cNvSpPr txBox="1">
            <a:spLocks noChangeArrowheads="1"/>
          </p:cNvSpPr>
          <p:nvPr/>
        </p:nvSpPr>
        <p:spPr bwMode="auto">
          <a:xfrm>
            <a:off x="9948333" y="1104900"/>
            <a:ext cx="2243667" cy="1354217"/>
          </a:xfrm>
          <a:prstGeom prst="rect">
            <a:avLst/>
          </a:prstGeom>
          <a:noFill/>
          <a:ln w="9525">
            <a:noFill/>
            <a:miter lim="800000"/>
            <a:headEnd/>
            <a:tailEnd/>
          </a:ln>
        </p:spPr>
        <p:txBody>
          <a:bodyPr>
            <a:spAutoFit/>
          </a:bodyPr>
          <a:lstStyle/>
          <a:p>
            <a:pPr>
              <a:spcAft>
                <a:spcPts val="300"/>
              </a:spcAft>
            </a:pPr>
            <a:r>
              <a:rPr lang="ru-RU" sz="1100">
                <a:solidFill>
                  <a:srgbClr val="FF0000"/>
                </a:solidFill>
              </a:rPr>
              <a:t>Служащий НЕ может получить подарок.</a:t>
            </a:r>
          </a:p>
          <a:p>
            <a:pPr>
              <a:spcAft>
                <a:spcPts val="300"/>
              </a:spcAft>
            </a:pPr>
            <a:r>
              <a:rPr lang="ru-RU" sz="1100"/>
              <a:t>Подарок передается в собственность государственного или органа МСУ.</a:t>
            </a:r>
          </a:p>
          <a:p>
            <a:pPr>
              <a:spcAft>
                <a:spcPts val="300"/>
              </a:spcAft>
            </a:pPr>
            <a:r>
              <a:rPr lang="ru-RU" sz="1100">
                <a:solidFill>
                  <a:srgbClr val="00CC00"/>
                </a:solidFill>
              </a:rPr>
              <a:t>Служащий может выкупить подарок.</a:t>
            </a:r>
          </a:p>
        </p:txBody>
      </p:sp>
      <p:cxnSp>
        <p:nvCxnSpPr>
          <p:cNvPr id="40" name="Прямая со стрелкой 39"/>
          <p:cNvCxnSpPr/>
          <p:nvPr/>
        </p:nvCxnSpPr>
        <p:spPr>
          <a:xfrm flipV="1">
            <a:off x="9529234" y="3695700"/>
            <a:ext cx="4191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Прямая со стрелкой 40"/>
          <p:cNvCxnSpPr/>
          <p:nvPr/>
        </p:nvCxnSpPr>
        <p:spPr>
          <a:xfrm flipV="1">
            <a:off x="2671233" y="3033713"/>
            <a:ext cx="254000" cy="2413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010" name="TextBox 41"/>
          <p:cNvSpPr txBox="1">
            <a:spLocks noChangeArrowheads="1"/>
          </p:cNvSpPr>
          <p:nvPr/>
        </p:nvSpPr>
        <p:spPr bwMode="auto">
          <a:xfrm>
            <a:off x="10024533" y="3206750"/>
            <a:ext cx="2245784" cy="808038"/>
          </a:xfrm>
          <a:prstGeom prst="rect">
            <a:avLst/>
          </a:prstGeom>
          <a:noFill/>
          <a:ln w="9525">
            <a:noFill/>
            <a:miter lim="800000"/>
            <a:headEnd/>
            <a:tailEnd/>
          </a:ln>
        </p:spPr>
        <p:txBody>
          <a:bodyPr>
            <a:spAutoFit/>
          </a:bodyPr>
          <a:lstStyle/>
          <a:p>
            <a:pPr>
              <a:spcAft>
                <a:spcPts val="300"/>
              </a:spcAft>
            </a:pPr>
            <a:r>
              <a:rPr lang="ru-RU" sz="1100">
                <a:solidFill>
                  <a:srgbClr val="00CC00"/>
                </a:solidFill>
              </a:rPr>
              <a:t>Служащий может получить подарок.</a:t>
            </a:r>
          </a:p>
          <a:p>
            <a:pPr>
              <a:spcAft>
                <a:spcPts val="300"/>
              </a:spcAft>
            </a:pPr>
            <a:r>
              <a:rPr lang="ru-RU" sz="1100"/>
              <a:t>Подарок возвращается служащему.</a:t>
            </a:r>
          </a:p>
        </p:txBody>
      </p:sp>
      <p:cxnSp>
        <p:nvCxnSpPr>
          <p:cNvPr id="4" name="Прямая соединительная линия 3"/>
          <p:cNvCxnSpPr/>
          <p:nvPr/>
        </p:nvCxnSpPr>
        <p:spPr>
          <a:xfrm>
            <a:off x="0" y="692150"/>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6"/>
          <p:cNvSpPr>
            <a:spLocks noGrp="1" noChangeArrowheads="1"/>
          </p:cNvSpPr>
          <p:nvPr>
            <p:ph type="sldNum" sz="quarter" idx="12"/>
          </p:nvPr>
        </p:nvSpPr>
        <p:spPr>
          <a:noFill/>
        </p:spPr>
        <p:txBody>
          <a:bodyPr/>
          <a:lstStyle/>
          <a:p>
            <a:fld id="{9B2E54BB-F8D4-44EF-BCF9-E2023A6360B3}" type="slidenum">
              <a:rPr lang="ru-RU"/>
              <a:pPr/>
              <a:t>14</a:t>
            </a:fld>
            <a:endParaRPr lang="ru-RU"/>
          </a:p>
        </p:txBody>
      </p:sp>
      <p:sp>
        <p:nvSpPr>
          <p:cNvPr id="44034"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2" name="Прямоугольник 1"/>
          <p:cNvSpPr/>
          <p:nvPr/>
        </p:nvSpPr>
        <p:spPr>
          <a:xfrm>
            <a:off x="431800" y="1341438"/>
            <a:ext cx="11328400" cy="908050"/>
          </a:xfrm>
          <a:prstGeom prst="rect">
            <a:avLst/>
          </a:prstGeom>
        </p:spPr>
        <p:txBody>
          <a:bodyPr>
            <a:spAutoFit/>
          </a:bodyPr>
          <a:lstStyle/>
          <a:p>
            <a:pPr eaLnBrk="1" hangingPunct="1">
              <a:defRPr/>
            </a:pPr>
            <a:endParaRPr lang="en-US" sz="1200" dirty="0">
              <a:cs typeface="+mn-cs"/>
            </a:endParaRPr>
          </a:p>
          <a:p>
            <a:pPr marL="285750" indent="-285750" algn="just" eaLnBrk="1" hangingPunct="1">
              <a:buFont typeface="Wingdings" pitchFamily="2" charset="2"/>
              <a:buChar char="Ø"/>
              <a:defRPr/>
            </a:pPr>
            <a:endParaRPr lang="ru-RU" sz="1400" dirty="0">
              <a:latin typeface="Arial" charset="0"/>
              <a:cs typeface="+mn-cs"/>
            </a:endParaRPr>
          </a:p>
          <a:p>
            <a:pPr marL="285750" indent="-285750" algn="just" eaLnBrk="1" hangingPunct="1">
              <a:buFont typeface="Wingdings" pitchFamily="2" charset="2"/>
              <a:buChar char="Ø"/>
              <a:defRPr/>
            </a:pPr>
            <a:endParaRPr lang="ru-RU" sz="1400" dirty="0">
              <a:latin typeface="Arial" charset="0"/>
              <a:cs typeface="+mn-cs"/>
            </a:endParaRPr>
          </a:p>
          <a:p>
            <a:pPr marL="171450" indent="-171450" algn="just" eaLnBrk="1" hangingPunct="1">
              <a:spcAft>
                <a:spcPts val="1200"/>
              </a:spcAft>
              <a:buFont typeface="Wingdings" pitchFamily="2" charset="2"/>
              <a:buChar char="Ø"/>
              <a:defRPr/>
            </a:pPr>
            <a:endParaRPr lang="en-US" sz="1300" dirty="0">
              <a:cs typeface="+mn-cs"/>
            </a:endParaRPr>
          </a:p>
        </p:txBody>
      </p:sp>
      <p:sp>
        <p:nvSpPr>
          <p:cNvPr id="44036" name="Text Box 3"/>
          <p:cNvSpPr txBox="1">
            <a:spLocks noChangeArrowheads="1"/>
          </p:cNvSpPr>
          <p:nvPr/>
        </p:nvSpPr>
        <p:spPr bwMode="auto">
          <a:xfrm>
            <a:off x="239184" y="139700"/>
            <a:ext cx="8449733" cy="412750"/>
          </a:xfrm>
          <a:prstGeom prst="rect">
            <a:avLst/>
          </a:prstGeom>
          <a:noFill/>
          <a:ln w="9525">
            <a:noFill/>
            <a:miter lim="800000"/>
            <a:headEnd/>
            <a:tailEnd/>
          </a:ln>
        </p:spPr>
        <p:txBody>
          <a:bodyPr>
            <a:spAutoFit/>
          </a:bodyPr>
          <a:lstStyle/>
          <a:p>
            <a:pPr eaLnBrk="1" hangingPunct="1"/>
            <a:r>
              <a:rPr lang="ru-RU" sz="2100" b="1">
                <a:solidFill>
                  <a:srgbClr val="003399"/>
                </a:solidFill>
              </a:rPr>
              <a:t>Получение подарков и иных вознаграждений</a:t>
            </a:r>
          </a:p>
        </p:txBody>
      </p:sp>
      <p:sp>
        <p:nvSpPr>
          <p:cNvPr id="44037" name="Прямоугольник 2"/>
          <p:cNvSpPr>
            <a:spLocks noChangeArrowheads="1"/>
          </p:cNvSpPr>
          <p:nvPr/>
        </p:nvSpPr>
        <p:spPr bwMode="auto">
          <a:xfrm>
            <a:off x="232834" y="836613"/>
            <a:ext cx="11713633" cy="4448013"/>
          </a:xfrm>
          <a:prstGeom prst="rect">
            <a:avLst/>
          </a:prstGeom>
          <a:noFill/>
          <a:ln w="9525">
            <a:noFill/>
            <a:miter lim="800000"/>
            <a:headEnd/>
            <a:tailEnd/>
          </a:ln>
        </p:spPr>
        <p:txBody>
          <a:bodyPr>
            <a:spAutoFit/>
          </a:bodyPr>
          <a:lstStyle/>
          <a:p>
            <a:pPr eaLnBrk="1" hangingPunct="1">
              <a:lnSpc>
                <a:spcPct val="107000"/>
              </a:lnSpc>
              <a:spcAft>
                <a:spcPts val="600"/>
              </a:spcAft>
            </a:pPr>
            <a:r>
              <a:rPr lang="ru-RU" sz="1600" b="1"/>
              <a:t>Порядок действий – выкуп подарка</a:t>
            </a:r>
          </a:p>
          <a:p>
            <a:pPr eaLnBrk="1" hangingPunct="1">
              <a:lnSpc>
                <a:spcPct val="107000"/>
              </a:lnSpc>
              <a:spcAft>
                <a:spcPts val="600"/>
              </a:spcAft>
            </a:pPr>
            <a:r>
              <a:rPr lang="ru-RU" sz="1600" i="1"/>
              <a:t>(в соответствии с Постановлением Правительства РФ от 09.01.2014 N 10):</a:t>
            </a:r>
          </a:p>
          <a:p>
            <a:pPr>
              <a:spcAft>
                <a:spcPts val="600"/>
              </a:spcAft>
              <a:buFont typeface="Wingdings" pitchFamily="2" charset="2"/>
              <a:buChar char="Ø"/>
            </a:pPr>
            <a:r>
              <a:rPr lang="ru-RU" sz="1400"/>
              <a:t> Служащий, сдавший подарок, может его выкупить. </a:t>
            </a:r>
          </a:p>
          <a:p>
            <a:pPr>
              <a:spcAft>
                <a:spcPts val="600"/>
              </a:spcAft>
            </a:pPr>
            <a:r>
              <a:rPr lang="ru-RU" sz="1400"/>
              <a:t>Для этого он должен направить представителю нанимателя соответствующее заявление не позднее двух месяцев со дня сдачи подарка.</a:t>
            </a:r>
          </a:p>
          <a:p>
            <a:pPr>
              <a:spcAft>
                <a:spcPts val="600"/>
              </a:spcAft>
              <a:buFont typeface="Wingdings" pitchFamily="2" charset="2"/>
              <a:buChar char="Ø"/>
            </a:pPr>
            <a:r>
              <a:rPr lang="ru-RU" sz="1400"/>
              <a:t> Уполномоченное структурное подразделение государственного органа или органа МСУ в течение 3 месяцев со дня поступления заявления организует оценку стоимости подарка для выкупа и уведомляет служащего в письменной форме о результатах оценки. </a:t>
            </a:r>
          </a:p>
          <a:p>
            <a:pPr>
              <a:spcAft>
                <a:spcPts val="600"/>
              </a:spcAft>
              <a:buFont typeface="Wingdings" pitchFamily="2" charset="2"/>
              <a:buChar char="Ø"/>
            </a:pPr>
            <a:r>
              <a:rPr lang="ru-RU" sz="1400"/>
              <a:t> В течение месяца после получения информации о результатах оценки заявитель выкупает подарок по установленной в результате оценки стоимости или отказывается от выкупа.</a:t>
            </a:r>
          </a:p>
          <a:p>
            <a:pPr>
              <a:spcAft>
                <a:spcPts val="600"/>
              </a:spcAft>
              <a:buFont typeface="Wingdings" pitchFamily="2" charset="2"/>
              <a:buChar char="Ø"/>
            </a:pPr>
            <a:r>
              <a:rPr lang="ru-RU" sz="1400"/>
              <a:t> Если заявление о выкупе подарка не поступило, уполномоченное подразделение государственного органа или органа МСУ принимает решение о целесообразности использования подарка для обеспечения его деятельности.</a:t>
            </a:r>
          </a:p>
          <a:p>
            <a:pPr>
              <a:spcAft>
                <a:spcPts val="600"/>
              </a:spcAft>
              <a:buFont typeface="Wingdings" pitchFamily="2" charset="2"/>
              <a:buChar char="Ø"/>
            </a:pPr>
            <a:r>
              <a:rPr lang="ru-RU" sz="1400"/>
              <a:t> Если использование подарка признано нецелесообразным, руководитель государственного органа или органа МСУ принимает решение о реализации подарка и проведении оценки его стоимости для реализации посредством проведения торгов.</a:t>
            </a:r>
          </a:p>
          <a:p>
            <a:pPr>
              <a:spcAft>
                <a:spcPts val="600"/>
              </a:spcAft>
              <a:buFont typeface="Wingdings" pitchFamily="2" charset="2"/>
              <a:buChar char="Ø"/>
            </a:pPr>
            <a:r>
              <a:rPr lang="ru-RU" sz="1400"/>
              <a:t> Оценка стоимости подарка для реализации осуществляется субъектами оценочной деятельности.</a:t>
            </a:r>
          </a:p>
          <a:p>
            <a:pPr>
              <a:spcAft>
                <a:spcPts val="600"/>
              </a:spcAft>
              <a:buFont typeface="Wingdings" pitchFamily="2" charset="2"/>
              <a:buChar char="Ø"/>
            </a:pPr>
            <a:r>
              <a:rPr lang="ru-RU" sz="1400"/>
              <a:t> Если подарок не выкуплен или не реализован, руководитель государственного органа или органа МСУ принимает решение о повторной реализации подарка, либо о его безвозмездной передаче на баланс благотворительной организации, либо о его уничтожении.</a:t>
            </a:r>
          </a:p>
          <a:p>
            <a:pPr>
              <a:spcBef>
                <a:spcPct val="20000"/>
              </a:spcBef>
              <a:spcAft>
                <a:spcPts val="600"/>
              </a:spcAft>
              <a:buFont typeface="Wingdings" pitchFamily="2" charset="2"/>
              <a:buChar char="Ø"/>
            </a:pPr>
            <a:endParaRPr lang="ru-RU" sz="1400"/>
          </a:p>
        </p:txBody>
      </p:sp>
      <p:cxnSp>
        <p:nvCxnSpPr>
          <p:cNvPr id="4" name="Прямая соединительная линия 3"/>
          <p:cNvCxnSpPr/>
          <p:nvPr/>
        </p:nvCxnSpPr>
        <p:spPr>
          <a:xfrm>
            <a:off x="0" y="692150"/>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6"/>
          <p:cNvSpPr>
            <a:spLocks noGrp="1" noChangeArrowheads="1"/>
          </p:cNvSpPr>
          <p:nvPr>
            <p:ph type="sldNum" sz="quarter" idx="12"/>
          </p:nvPr>
        </p:nvSpPr>
        <p:spPr>
          <a:noFill/>
        </p:spPr>
        <p:txBody>
          <a:bodyPr/>
          <a:lstStyle/>
          <a:p>
            <a:fld id="{AB0ED385-3EAD-47FF-B3A5-00EF42944EFF}" type="slidenum">
              <a:rPr lang="ru-RU"/>
              <a:pPr/>
              <a:t>15</a:t>
            </a:fld>
            <a:endParaRPr lang="ru-RU"/>
          </a:p>
        </p:txBody>
      </p:sp>
      <p:sp>
        <p:nvSpPr>
          <p:cNvPr id="46082"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2" name="Прямоугольник 1"/>
          <p:cNvSpPr/>
          <p:nvPr/>
        </p:nvSpPr>
        <p:spPr>
          <a:xfrm>
            <a:off x="431800" y="1341438"/>
            <a:ext cx="11328400" cy="908050"/>
          </a:xfrm>
          <a:prstGeom prst="rect">
            <a:avLst/>
          </a:prstGeom>
        </p:spPr>
        <p:txBody>
          <a:bodyPr>
            <a:spAutoFit/>
          </a:bodyPr>
          <a:lstStyle/>
          <a:p>
            <a:pPr eaLnBrk="1" hangingPunct="1">
              <a:defRPr/>
            </a:pPr>
            <a:endParaRPr lang="en-US" sz="1200" dirty="0">
              <a:cs typeface="+mn-cs"/>
            </a:endParaRPr>
          </a:p>
          <a:p>
            <a:pPr marL="285750" indent="-285750" algn="just" eaLnBrk="1" hangingPunct="1">
              <a:buFont typeface="Wingdings" pitchFamily="2" charset="2"/>
              <a:buChar char="Ø"/>
              <a:defRPr/>
            </a:pPr>
            <a:endParaRPr lang="ru-RU" sz="1400" dirty="0">
              <a:latin typeface="Arial" charset="0"/>
              <a:cs typeface="+mn-cs"/>
            </a:endParaRPr>
          </a:p>
          <a:p>
            <a:pPr marL="285750" indent="-285750" algn="just" eaLnBrk="1" hangingPunct="1">
              <a:buFont typeface="Wingdings" pitchFamily="2" charset="2"/>
              <a:buChar char="Ø"/>
              <a:defRPr/>
            </a:pPr>
            <a:endParaRPr lang="ru-RU" sz="1400" dirty="0">
              <a:latin typeface="Arial" charset="0"/>
              <a:cs typeface="+mn-cs"/>
            </a:endParaRPr>
          </a:p>
          <a:p>
            <a:pPr marL="171450" indent="-171450" algn="just" eaLnBrk="1" hangingPunct="1">
              <a:spcAft>
                <a:spcPts val="1200"/>
              </a:spcAft>
              <a:buFont typeface="Wingdings" pitchFamily="2" charset="2"/>
              <a:buChar char="Ø"/>
              <a:defRPr/>
            </a:pPr>
            <a:endParaRPr lang="en-US" sz="1300" dirty="0">
              <a:cs typeface="+mn-cs"/>
            </a:endParaRPr>
          </a:p>
        </p:txBody>
      </p:sp>
      <p:sp>
        <p:nvSpPr>
          <p:cNvPr id="46084" name="Text Box 3"/>
          <p:cNvSpPr txBox="1">
            <a:spLocks noChangeArrowheads="1"/>
          </p:cNvSpPr>
          <p:nvPr/>
        </p:nvSpPr>
        <p:spPr bwMode="auto">
          <a:xfrm>
            <a:off x="239184" y="139700"/>
            <a:ext cx="8449733" cy="412750"/>
          </a:xfrm>
          <a:prstGeom prst="rect">
            <a:avLst/>
          </a:prstGeom>
          <a:noFill/>
          <a:ln w="9525">
            <a:noFill/>
            <a:miter lim="800000"/>
            <a:headEnd/>
            <a:tailEnd/>
          </a:ln>
        </p:spPr>
        <p:txBody>
          <a:bodyPr>
            <a:spAutoFit/>
          </a:bodyPr>
          <a:lstStyle/>
          <a:p>
            <a:pPr eaLnBrk="1" hangingPunct="1"/>
            <a:r>
              <a:rPr lang="ru-RU" sz="2100" b="1">
                <a:solidFill>
                  <a:srgbClr val="003399"/>
                </a:solidFill>
              </a:rPr>
              <a:t>Получение подарков и иных вознаграждений</a:t>
            </a:r>
          </a:p>
        </p:txBody>
      </p:sp>
      <p:sp>
        <p:nvSpPr>
          <p:cNvPr id="46085" name="Прямоугольник 2"/>
          <p:cNvSpPr>
            <a:spLocks noChangeArrowheads="1"/>
          </p:cNvSpPr>
          <p:nvPr/>
        </p:nvSpPr>
        <p:spPr bwMode="auto">
          <a:xfrm>
            <a:off x="232834" y="836614"/>
            <a:ext cx="11713633" cy="4279954"/>
          </a:xfrm>
          <a:prstGeom prst="rect">
            <a:avLst/>
          </a:prstGeom>
          <a:noFill/>
          <a:ln w="9525">
            <a:noFill/>
            <a:miter lim="800000"/>
            <a:headEnd/>
            <a:tailEnd/>
          </a:ln>
        </p:spPr>
        <p:txBody>
          <a:bodyPr>
            <a:spAutoFit/>
          </a:bodyPr>
          <a:lstStyle/>
          <a:p>
            <a:pPr eaLnBrk="1" hangingPunct="1">
              <a:lnSpc>
                <a:spcPct val="107000"/>
              </a:lnSpc>
              <a:spcAft>
                <a:spcPts val="600"/>
              </a:spcAft>
            </a:pPr>
            <a:r>
              <a:rPr lang="ru-RU" sz="1600" b="1"/>
              <a:t>Моменты, на которые следует обращать внимание:</a:t>
            </a:r>
          </a:p>
          <a:p>
            <a:pPr eaLnBrk="1" hangingPunct="1">
              <a:spcAft>
                <a:spcPts val="600"/>
              </a:spcAft>
              <a:buFont typeface="Wingdings" pitchFamily="2" charset="2"/>
              <a:buChar char="Ø"/>
            </a:pPr>
            <a:r>
              <a:rPr lang="ru-RU" sz="1400"/>
              <a:t> Запрет распространяется не на все подарки, а лишь на те, которые получены в связи с исполнением должностных обязанностей.</a:t>
            </a:r>
          </a:p>
          <a:p>
            <a:pPr eaLnBrk="1" hangingPunct="1">
              <a:spcAft>
                <a:spcPts val="600"/>
              </a:spcAft>
            </a:pPr>
            <a:r>
              <a:rPr lang="ru-RU" sz="1400"/>
              <a:t>При принятии служащим решения о том, связано ли дарение ему подарка с исполнением им должностных обязанностей, рекомендуется, прежде всего, ответить на следующие вопросы:</a:t>
            </a:r>
          </a:p>
          <a:p>
            <a:pPr marL="444500" lvl="1" indent="-171450" eaLnBrk="1" hangingPunct="1">
              <a:spcAft>
                <a:spcPts val="600"/>
              </a:spcAft>
              <a:buFont typeface="Arial" pitchFamily="34" charset="0"/>
              <a:buChar char="•"/>
            </a:pPr>
            <a:r>
              <a:rPr lang="ru-RU" sz="1400"/>
              <a:t>Знает ли даритель о том, что получатель подарка является государственным или муниципальным служащим?</a:t>
            </a:r>
          </a:p>
          <a:p>
            <a:pPr marL="444500" lvl="1" indent="-171450" eaLnBrk="1" hangingPunct="1">
              <a:spcAft>
                <a:spcPts val="600"/>
              </a:spcAft>
              <a:buFont typeface="Arial" pitchFamily="34" charset="0"/>
              <a:buChar char="•"/>
            </a:pPr>
            <a:r>
              <a:rPr lang="ru-RU" sz="1400"/>
              <a:t>Участвует ли получатель подарка в принятии или подготовке решений, которые могут принести выгоду или нанести ущерб дарителю?</a:t>
            </a:r>
          </a:p>
          <a:p>
            <a:pPr marL="444500" lvl="1" indent="-171450" eaLnBrk="1" hangingPunct="1">
              <a:spcAft>
                <a:spcPts val="600"/>
              </a:spcAft>
            </a:pPr>
            <a:r>
              <a:rPr lang="ru-RU" sz="1400"/>
              <a:t>Если даритель знает, что получатель подарка является государственным или муниципальным служащим, и при этом указанный служащий участвует в принятии или подготовке решений, которые могут принести выгоду или нанести ущерб дарителю, такой подарок следует считать полученным в связи с исполнением должностных обязанностей.</a:t>
            </a:r>
          </a:p>
          <a:p>
            <a:pPr marL="444500" lvl="1" indent="-171450" eaLnBrk="1" hangingPunct="1">
              <a:spcAft>
                <a:spcPts val="1200"/>
              </a:spcAft>
            </a:pPr>
            <a:r>
              <a:rPr lang="ru-RU" sz="1400" b="1"/>
              <a:t>При этом не имеет значения в какое время подарен подарок, получен ли подарок на служебном месте, приурочен ли подарок к какому-либо празднику.</a:t>
            </a:r>
          </a:p>
          <a:p>
            <a:pPr eaLnBrk="1" hangingPunct="1">
              <a:spcAft>
                <a:spcPts val="600"/>
              </a:spcAft>
              <a:buFont typeface="Wingdings" pitchFamily="2" charset="2"/>
              <a:buChar char="Ø"/>
            </a:pPr>
            <a:r>
              <a:rPr lang="ru-RU" sz="1400"/>
              <a:t> Даже если подарок получен в ходе служебной командировки или иного официального мероприятия и стоимость его не превышает трех тысяч рублей, в отдельных случаях служащим рекомендуется отказаться от такого подарка.</a:t>
            </a:r>
          </a:p>
          <a:p>
            <a:pPr eaLnBrk="1" hangingPunct="1">
              <a:spcAft>
                <a:spcPts val="600"/>
              </a:spcAft>
            </a:pPr>
            <a:r>
              <a:rPr lang="ru-RU" sz="1400"/>
              <a:t>Это, в первую очередь, относится к ситуациям, когда получатель подарка участвует в принятии или подготовке решений, которые могут принести выгоду или нанести ущерб дарителю. Например, когда получатель подарка в рамках служебной командировки осуществляет проверку деятельности дарителя.</a:t>
            </a:r>
          </a:p>
        </p:txBody>
      </p:sp>
      <p:cxnSp>
        <p:nvCxnSpPr>
          <p:cNvPr id="4" name="Прямая соединительная линия 3"/>
          <p:cNvCxnSpPr/>
          <p:nvPr/>
        </p:nvCxnSpPr>
        <p:spPr>
          <a:xfrm>
            <a:off x="0" y="692150"/>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6"/>
          <p:cNvSpPr>
            <a:spLocks noGrp="1" noChangeArrowheads="1"/>
          </p:cNvSpPr>
          <p:nvPr>
            <p:ph type="sldNum" sz="quarter" idx="12"/>
          </p:nvPr>
        </p:nvSpPr>
        <p:spPr>
          <a:noFill/>
        </p:spPr>
        <p:txBody>
          <a:bodyPr/>
          <a:lstStyle/>
          <a:p>
            <a:fld id="{EB2B18AA-B9B0-49AE-A370-A70CBD9015D5}" type="slidenum">
              <a:rPr lang="ru-RU"/>
              <a:pPr/>
              <a:t>16</a:t>
            </a:fld>
            <a:endParaRPr lang="ru-RU"/>
          </a:p>
        </p:txBody>
      </p:sp>
      <p:sp>
        <p:nvSpPr>
          <p:cNvPr id="48130"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2" name="Прямоугольник 1"/>
          <p:cNvSpPr/>
          <p:nvPr/>
        </p:nvSpPr>
        <p:spPr>
          <a:xfrm>
            <a:off x="431800" y="1341438"/>
            <a:ext cx="11328400" cy="908050"/>
          </a:xfrm>
          <a:prstGeom prst="rect">
            <a:avLst/>
          </a:prstGeom>
        </p:spPr>
        <p:txBody>
          <a:bodyPr>
            <a:spAutoFit/>
          </a:bodyPr>
          <a:lstStyle/>
          <a:p>
            <a:pPr eaLnBrk="1" hangingPunct="1">
              <a:defRPr/>
            </a:pPr>
            <a:endParaRPr lang="en-US" sz="1200" dirty="0">
              <a:cs typeface="+mn-cs"/>
            </a:endParaRPr>
          </a:p>
          <a:p>
            <a:pPr marL="285750" indent="-285750" algn="just" eaLnBrk="1" hangingPunct="1">
              <a:buFont typeface="Wingdings" pitchFamily="2" charset="2"/>
              <a:buChar char="Ø"/>
              <a:defRPr/>
            </a:pPr>
            <a:endParaRPr lang="ru-RU" sz="1400" dirty="0">
              <a:latin typeface="Arial" charset="0"/>
              <a:cs typeface="+mn-cs"/>
            </a:endParaRPr>
          </a:p>
          <a:p>
            <a:pPr marL="285750" indent="-285750" algn="just" eaLnBrk="1" hangingPunct="1">
              <a:buFont typeface="Wingdings" pitchFamily="2" charset="2"/>
              <a:buChar char="Ø"/>
              <a:defRPr/>
            </a:pPr>
            <a:endParaRPr lang="ru-RU" sz="1400" dirty="0">
              <a:latin typeface="Arial" charset="0"/>
              <a:cs typeface="+mn-cs"/>
            </a:endParaRPr>
          </a:p>
          <a:p>
            <a:pPr marL="171450" indent="-171450" algn="just" eaLnBrk="1" hangingPunct="1">
              <a:spcAft>
                <a:spcPts val="1200"/>
              </a:spcAft>
              <a:buFont typeface="Wingdings" pitchFamily="2" charset="2"/>
              <a:buChar char="Ø"/>
              <a:defRPr/>
            </a:pPr>
            <a:endParaRPr lang="en-US" sz="1300" dirty="0">
              <a:cs typeface="+mn-cs"/>
            </a:endParaRPr>
          </a:p>
        </p:txBody>
      </p:sp>
      <p:sp>
        <p:nvSpPr>
          <p:cNvPr id="48132" name="Text Box 3"/>
          <p:cNvSpPr txBox="1">
            <a:spLocks noChangeArrowheads="1"/>
          </p:cNvSpPr>
          <p:nvPr/>
        </p:nvSpPr>
        <p:spPr bwMode="auto">
          <a:xfrm>
            <a:off x="239185" y="139700"/>
            <a:ext cx="9063567" cy="412750"/>
          </a:xfrm>
          <a:prstGeom prst="rect">
            <a:avLst/>
          </a:prstGeom>
          <a:noFill/>
          <a:ln w="9525">
            <a:noFill/>
            <a:miter lim="800000"/>
            <a:headEnd/>
            <a:tailEnd/>
          </a:ln>
        </p:spPr>
        <p:txBody>
          <a:bodyPr>
            <a:spAutoFit/>
          </a:bodyPr>
          <a:lstStyle/>
          <a:p>
            <a:pPr eaLnBrk="1" hangingPunct="1"/>
            <a:r>
              <a:rPr lang="ru-RU" sz="2100" b="1">
                <a:solidFill>
                  <a:srgbClr val="003399"/>
                </a:solidFill>
              </a:rPr>
              <a:t>Получение подарков и иных вознаграждений</a:t>
            </a:r>
          </a:p>
        </p:txBody>
      </p:sp>
      <p:sp>
        <p:nvSpPr>
          <p:cNvPr id="48133" name="Прямоугольник 2"/>
          <p:cNvSpPr>
            <a:spLocks noChangeArrowheads="1"/>
          </p:cNvSpPr>
          <p:nvPr/>
        </p:nvSpPr>
        <p:spPr bwMode="auto">
          <a:xfrm>
            <a:off x="527051" y="836613"/>
            <a:ext cx="11137900" cy="2171685"/>
          </a:xfrm>
          <a:prstGeom prst="rect">
            <a:avLst/>
          </a:prstGeom>
          <a:noFill/>
          <a:ln w="9525">
            <a:noFill/>
            <a:miter lim="800000"/>
            <a:headEnd/>
            <a:tailEnd/>
          </a:ln>
        </p:spPr>
        <p:txBody>
          <a:bodyPr>
            <a:spAutoFit/>
          </a:bodyPr>
          <a:lstStyle/>
          <a:p>
            <a:pPr eaLnBrk="1" hangingPunct="1">
              <a:lnSpc>
                <a:spcPct val="107000"/>
              </a:lnSpc>
              <a:spcAft>
                <a:spcPts val="600"/>
              </a:spcAft>
            </a:pPr>
            <a:r>
              <a:rPr lang="ru-RU" sz="1600" b="1"/>
              <a:t>Получение подарков родственниками служащих:</a:t>
            </a:r>
          </a:p>
          <a:p>
            <a:pPr eaLnBrk="1" hangingPunct="1">
              <a:spcAft>
                <a:spcPts val="600"/>
              </a:spcAft>
              <a:buFont typeface="Wingdings" pitchFamily="2" charset="2"/>
              <a:buChar char="Ø"/>
            </a:pPr>
            <a:r>
              <a:rPr lang="ru-RU" sz="1400"/>
              <a:t> Действующее законодательство не содержит никаких запретов на получение подарков и иных вознаграждений родственниками служащего.</a:t>
            </a:r>
          </a:p>
          <a:p>
            <a:pPr algn="just" eaLnBrk="1" hangingPunct="1">
              <a:spcAft>
                <a:spcPts val="600"/>
              </a:spcAft>
            </a:pPr>
            <a:r>
              <a:rPr lang="ru-RU" sz="1400"/>
              <a:t>Вместе с тем, следует учитывать, что получение родственниками служащего подарков и иных вознаграждений может приводить к конфликту интересов и наносить ущерб репутации государственному органу или органу.</a:t>
            </a:r>
          </a:p>
          <a:p>
            <a:pPr algn="just" eaLnBrk="1" hangingPunct="1">
              <a:spcAft>
                <a:spcPts val="600"/>
              </a:spcAft>
            </a:pPr>
            <a:r>
              <a:rPr lang="ru-RU" sz="1400"/>
              <a:t>Речь идет, прежде всего, о ситуациях, когда даритель зависит от действий и решений служащего, в частности, когда служащий участвует в принятии или подготовке решений, которые могут принести выгоду или нанести ущерб дарителю.</a:t>
            </a:r>
          </a:p>
          <a:p>
            <a:pPr algn="just" eaLnBrk="1" hangingPunct="1">
              <a:spcAft>
                <a:spcPts val="600"/>
              </a:spcAft>
            </a:pPr>
            <a:r>
              <a:rPr lang="ru-RU" sz="1400"/>
              <a:t>В этом случае родственникам служащего рекомендуется воздержаться от получения подарка вне зависимости от повода его дарения и размера.</a:t>
            </a:r>
          </a:p>
        </p:txBody>
      </p:sp>
      <p:cxnSp>
        <p:nvCxnSpPr>
          <p:cNvPr id="4" name="Прямая соединительная линия 3"/>
          <p:cNvCxnSpPr/>
          <p:nvPr/>
        </p:nvCxnSpPr>
        <p:spPr>
          <a:xfrm>
            <a:off x="0" y="692150"/>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AutoShape 255"/>
          <p:cNvSpPr>
            <a:spLocks noChangeArrowheads="1"/>
          </p:cNvSpPr>
          <p:nvPr/>
        </p:nvSpPr>
        <p:spPr bwMode="auto">
          <a:xfrm>
            <a:off x="1295401" y="1916113"/>
            <a:ext cx="3263900" cy="1873250"/>
          </a:xfrm>
          <a:prstGeom prst="flowChartOnlineStorage">
            <a:avLst/>
          </a:prstGeom>
          <a:noFill/>
          <a:ln w="9525">
            <a:noFill/>
            <a:miter lim="800000"/>
            <a:headEnd/>
            <a:tailEnd/>
          </a:ln>
        </p:spPr>
        <p:txBody>
          <a:bodyPr wrap="none" anchor="ctr"/>
          <a:lstStyle/>
          <a:p>
            <a:pPr eaLnBrk="1" hangingPunct="1"/>
            <a:endParaRPr lang="en-US"/>
          </a:p>
        </p:txBody>
      </p:sp>
      <p:sp>
        <p:nvSpPr>
          <p:cNvPr id="50178" name="Text Box 247"/>
          <p:cNvSpPr txBox="1">
            <a:spLocks noChangeArrowheads="1"/>
          </p:cNvSpPr>
          <p:nvPr/>
        </p:nvSpPr>
        <p:spPr bwMode="auto">
          <a:xfrm>
            <a:off x="912284" y="2160589"/>
            <a:ext cx="10657416" cy="523220"/>
          </a:xfrm>
          <a:prstGeom prst="rect">
            <a:avLst/>
          </a:prstGeom>
          <a:noFill/>
          <a:ln w="9525">
            <a:noFill/>
            <a:miter lim="800000"/>
            <a:headEnd/>
            <a:tailEnd/>
          </a:ln>
        </p:spPr>
        <p:txBody>
          <a:bodyPr>
            <a:spAutoFit/>
          </a:bodyPr>
          <a:lstStyle/>
          <a:p>
            <a:pPr algn="ctr" eaLnBrk="1" hangingPunct="1">
              <a:spcBef>
                <a:spcPct val="50000"/>
              </a:spcBef>
            </a:pPr>
            <a:r>
              <a:rPr lang="ru-RU" sz="2800" b="1"/>
              <a:t>Ограничения на иную оплачиваемую деятельность</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6"/>
          <p:cNvSpPr>
            <a:spLocks noGrp="1" noChangeArrowheads="1"/>
          </p:cNvSpPr>
          <p:nvPr>
            <p:ph type="sldNum" sz="quarter" idx="12"/>
          </p:nvPr>
        </p:nvSpPr>
        <p:spPr>
          <a:noFill/>
        </p:spPr>
        <p:txBody>
          <a:bodyPr/>
          <a:lstStyle/>
          <a:p>
            <a:fld id="{4A2D9976-8172-4E02-ABE6-933895A17A68}" type="slidenum">
              <a:rPr lang="ru-RU"/>
              <a:pPr/>
              <a:t>18</a:t>
            </a:fld>
            <a:endParaRPr lang="ru-RU"/>
          </a:p>
        </p:txBody>
      </p:sp>
      <p:sp>
        <p:nvSpPr>
          <p:cNvPr id="52226" name="Rectangle 48"/>
          <p:cNvSpPr>
            <a:spLocks noChangeArrowheads="1"/>
          </p:cNvSpPr>
          <p:nvPr/>
        </p:nvSpPr>
        <p:spPr bwMode="auto">
          <a:xfrm>
            <a:off x="4095751" y="5713190"/>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52227" name="Text Box 49"/>
          <p:cNvSpPr txBox="1">
            <a:spLocks noChangeArrowheads="1"/>
          </p:cNvSpPr>
          <p:nvPr/>
        </p:nvSpPr>
        <p:spPr bwMode="auto">
          <a:xfrm>
            <a:off x="381001" y="1500188"/>
            <a:ext cx="5619751" cy="1508105"/>
          </a:xfrm>
          <a:prstGeom prst="rect">
            <a:avLst/>
          </a:prstGeom>
          <a:noFill/>
          <a:ln w="9525">
            <a:noFill/>
            <a:miter lim="800000"/>
            <a:headEnd/>
            <a:tailEnd/>
          </a:ln>
        </p:spPr>
        <p:txBody>
          <a:bodyPr>
            <a:spAutoFit/>
          </a:bodyPr>
          <a:lstStyle/>
          <a:p>
            <a:pPr marL="273050" indent="-273050" algn="ctr" eaLnBrk="1" hangingPunct="1">
              <a:spcAft>
                <a:spcPts val="1200"/>
              </a:spcAft>
            </a:pPr>
            <a:r>
              <a:rPr lang="ru-RU" b="1"/>
              <a:t>Почему нужно ограничивать?</a:t>
            </a:r>
          </a:p>
          <a:p>
            <a:pPr marL="273050" indent="-273050" eaLnBrk="1" hangingPunct="1">
              <a:buFont typeface="Wingdings" pitchFamily="2" charset="2"/>
              <a:buChar char="Ø"/>
            </a:pPr>
            <a:r>
              <a:rPr lang="ru-RU" sz="1600" b="1"/>
              <a:t>Конфликт приверженности</a:t>
            </a:r>
            <a:r>
              <a:rPr lang="ru-RU" sz="1600"/>
              <a:t> - ситуация, при которой служащий, имеющий работу по совместительству, не может уделять достаточного времени, внимания, сил своей основной работе.</a:t>
            </a:r>
            <a:endParaRPr lang="en-US" sz="1600"/>
          </a:p>
        </p:txBody>
      </p:sp>
      <p:sp>
        <p:nvSpPr>
          <p:cNvPr id="52228" name="Text Box 3"/>
          <p:cNvSpPr txBox="1">
            <a:spLocks noChangeArrowheads="1"/>
          </p:cNvSpPr>
          <p:nvPr/>
        </p:nvSpPr>
        <p:spPr bwMode="auto">
          <a:xfrm>
            <a:off x="239185" y="333375"/>
            <a:ext cx="3403560"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Иная оплачиваемая работа</a:t>
            </a:r>
          </a:p>
        </p:txBody>
      </p:sp>
      <p:sp>
        <p:nvSpPr>
          <p:cNvPr id="52229" name="Rectangle 10"/>
          <p:cNvSpPr>
            <a:spLocks noChangeArrowheads="1"/>
          </p:cNvSpPr>
          <p:nvPr/>
        </p:nvSpPr>
        <p:spPr bwMode="auto">
          <a:xfrm>
            <a:off x="381000" y="3643314"/>
            <a:ext cx="5715000" cy="1569660"/>
          </a:xfrm>
          <a:prstGeom prst="rect">
            <a:avLst/>
          </a:prstGeom>
          <a:noFill/>
          <a:ln w="9525">
            <a:noFill/>
            <a:miter lim="800000"/>
            <a:headEnd/>
            <a:tailEnd/>
          </a:ln>
        </p:spPr>
        <p:txBody>
          <a:bodyPr>
            <a:spAutoFit/>
          </a:bodyPr>
          <a:lstStyle/>
          <a:p>
            <a:pPr marL="228600" indent="-228600" eaLnBrk="1" hangingPunct="1">
              <a:buFont typeface="Wingdings" pitchFamily="2" charset="2"/>
              <a:buChar char="Ø"/>
            </a:pPr>
            <a:r>
              <a:rPr lang="ru-RU" sz="1600" b="1"/>
              <a:t>Конфликт интересов – </a:t>
            </a:r>
            <a:r>
              <a:rPr lang="ru-RU" sz="1600"/>
              <a:t>реальное или мнимое противоречие между</a:t>
            </a:r>
            <a:r>
              <a:rPr lang="ru-RU" sz="1600" b="1"/>
              <a:t> </a:t>
            </a:r>
            <a:r>
              <a:rPr lang="ru-RU" sz="1600"/>
              <a:t>интересами служащего, обусловленными работой по совместительству, и его должностными обязанностями. </a:t>
            </a:r>
          </a:p>
          <a:p>
            <a:pPr marL="228600" indent="-228600" eaLnBrk="1" hangingPunct="1"/>
            <a:endParaRPr lang="ru-RU" sz="1600"/>
          </a:p>
          <a:p>
            <a:pPr marL="228600" indent="-228600" eaLnBrk="1" hangingPunct="1">
              <a:buFont typeface="Wingdings" pitchFamily="2" charset="2"/>
              <a:buChar char="Ø"/>
            </a:pPr>
            <a:r>
              <a:rPr lang="ru-RU" sz="1600"/>
              <a:t>Появление дополнительных </a:t>
            </a:r>
            <a:r>
              <a:rPr lang="ru-RU" sz="1600" b="1"/>
              <a:t>возможностей для коррупционных правонарушений</a:t>
            </a:r>
            <a:r>
              <a:rPr lang="ru-RU" sz="1600"/>
              <a:t>.</a:t>
            </a:r>
            <a:endParaRPr lang="en-US" sz="1600"/>
          </a:p>
        </p:txBody>
      </p:sp>
      <p:sp>
        <p:nvSpPr>
          <p:cNvPr id="52230" name="TextBox 11"/>
          <p:cNvSpPr txBox="1">
            <a:spLocks noChangeArrowheads="1"/>
          </p:cNvSpPr>
          <p:nvPr/>
        </p:nvSpPr>
        <p:spPr bwMode="auto">
          <a:xfrm>
            <a:off x="6477000" y="1500189"/>
            <a:ext cx="4953000" cy="2000548"/>
          </a:xfrm>
          <a:prstGeom prst="rect">
            <a:avLst/>
          </a:prstGeom>
          <a:noFill/>
          <a:ln w="9525">
            <a:noFill/>
            <a:miter lim="800000"/>
            <a:headEnd/>
            <a:tailEnd/>
          </a:ln>
        </p:spPr>
        <p:txBody>
          <a:bodyPr>
            <a:spAutoFit/>
          </a:bodyPr>
          <a:lstStyle/>
          <a:p>
            <a:pPr marL="177800" indent="-177800" algn="ctr" eaLnBrk="1" hangingPunct="1">
              <a:spcAft>
                <a:spcPts val="1200"/>
              </a:spcAft>
            </a:pPr>
            <a:r>
              <a:rPr lang="ru-RU" b="1"/>
              <a:t>Почему нужно проявлять осторожность?</a:t>
            </a:r>
          </a:p>
          <a:p>
            <a:pPr marL="177800" indent="-177800" eaLnBrk="1" hangingPunct="1">
              <a:buFont typeface="Wingdings" pitchFamily="2" charset="2"/>
              <a:buChar char="Ø"/>
            </a:pPr>
            <a:r>
              <a:rPr lang="ru-RU" sz="1600"/>
              <a:t>Работа по совместительству является источником </a:t>
            </a:r>
            <a:r>
              <a:rPr lang="ru-RU" sz="1600" b="1"/>
              <a:t>дополнительного заработка</a:t>
            </a:r>
            <a:r>
              <a:rPr lang="en-US" sz="1600" b="1"/>
              <a:t> </a:t>
            </a:r>
            <a:r>
              <a:rPr lang="ru-RU" sz="1600" b="1"/>
              <a:t>и </a:t>
            </a:r>
            <a:r>
              <a:rPr lang="ru-RU" sz="1600"/>
              <a:t>дает дополнительные возможности</a:t>
            </a:r>
            <a:r>
              <a:rPr lang="ru-RU" sz="1600" b="1"/>
              <a:t> самореализации;</a:t>
            </a:r>
            <a:endParaRPr lang="ru-RU" sz="1600"/>
          </a:p>
          <a:p>
            <a:pPr marL="177800" indent="-177800" eaLnBrk="1" hangingPunct="1">
              <a:buFont typeface="Wingdings" pitchFamily="2" charset="2"/>
              <a:buChar char="Ø"/>
            </a:pPr>
            <a:endParaRPr lang="ru-RU" sz="1600"/>
          </a:p>
          <a:p>
            <a:pPr marL="177800" indent="-177800" eaLnBrk="1" hangingPunct="1">
              <a:buFont typeface="Wingdings" pitchFamily="2" charset="2"/>
              <a:buChar char="Ø"/>
            </a:pPr>
            <a:r>
              <a:rPr lang="ru-RU" sz="1600"/>
              <a:t>Отдельные виды работ </a:t>
            </a:r>
            <a:r>
              <a:rPr lang="ru-RU" sz="1600" b="1"/>
              <a:t>более эффективно</a:t>
            </a:r>
            <a:r>
              <a:rPr lang="ru-RU" sz="1600"/>
              <a:t> выполняются госслужащими.</a:t>
            </a:r>
            <a:endParaRPr lang="en-US" sz="1600"/>
          </a:p>
        </p:txBody>
      </p:sp>
      <p:cxnSp>
        <p:nvCxnSpPr>
          <p:cNvPr id="4" name="Прямая соединительная линия 3"/>
          <p:cNvCxnSpPr/>
          <p:nvPr/>
        </p:nvCxnSpPr>
        <p:spPr>
          <a:xfrm>
            <a:off x="0" y="846138"/>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6"/>
          <p:cNvSpPr>
            <a:spLocks noGrp="1" noChangeArrowheads="1"/>
          </p:cNvSpPr>
          <p:nvPr>
            <p:ph type="sldNum" sz="quarter" idx="12"/>
          </p:nvPr>
        </p:nvSpPr>
        <p:spPr>
          <a:noFill/>
        </p:spPr>
        <p:txBody>
          <a:bodyPr/>
          <a:lstStyle/>
          <a:p>
            <a:fld id="{ECDB8C6D-1054-44E3-82D5-F6BDE9576016}" type="slidenum">
              <a:rPr lang="ru-RU"/>
              <a:pPr/>
              <a:t>19</a:t>
            </a:fld>
            <a:endParaRPr lang="ru-RU"/>
          </a:p>
        </p:txBody>
      </p:sp>
      <p:sp>
        <p:nvSpPr>
          <p:cNvPr id="54274" name="Rectangle 48"/>
          <p:cNvSpPr>
            <a:spLocks noChangeArrowheads="1"/>
          </p:cNvSpPr>
          <p:nvPr/>
        </p:nvSpPr>
        <p:spPr bwMode="auto">
          <a:xfrm>
            <a:off x="4095751" y="5713190"/>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54275" name="Text Box 49"/>
          <p:cNvSpPr txBox="1">
            <a:spLocks noChangeArrowheads="1"/>
          </p:cNvSpPr>
          <p:nvPr/>
        </p:nvSpPr>
        <p:spPr bwMode="auto">
          <a:xfrm>
            <a:off x="624418" y="1412876"/>
            <a:ext cx="184731" cy="369332"/>
          </a:xfrm>
          <a:prstGeom prst="rect">
            <a:avLst/>
          </a:prstGeom>
          <a:noFill/>
          <a:ln w="9525">
            <a:noFill/>
            <a:miter lim="800000"/>
            <a:headEnd/>
            <a:tailEnd/>
          </a:ln>
        </p:spPr>
        <p:txBody>
          <a:bodyPr wrap="none">
            <a:spAutoFit/>
          </a:bodyPr>
          <a:lstStyle/>
          <a:p>
            <a:pPr eaLnBrk="1" hangingPunct="1"/>
            <a:endParaRPr lang="en-US"/>
          </a:p>
        </p:txBody>
      </p:sp>
      <p:sp>
        <p:nvSpPr>
          <p:cNvPr id="54276" name="Text Box 3"/>
          <p:cNvSpPr txBox="1">
            <a:spLocks noChangeArrowheads="1"/>
          </p:cNvSpPr>
          <p:nvPr/>
        </p:nvSpPr>
        <p:spPr bwMode="auto">
          <a:xfrm>
            <a:off x="239185" y="188914"/>
            <a:ext cx="9696449" cy="415498"/>
          </a:xfrm>
          <a:prstGeom prst="rect">
            <a:avLst/>
          </a:prstGeom>
          <a:noFill/>
          <a:ln w="9525">
            <a:noFill/>
            <a:miter lim="800000"/>
            <a:headEnd/>
            <a:tailEnd/>
          </a:ln>
        </p:spPr>
        <p:txBody>
          <a:bodyPr>
            <a:spAutoFit/>
          </a:bodyPr>
          <a:lstStyle/>
          <a:p>
            <a:pPr eaLnBrk="1" hangingPunct="1"/>
            <a:r>
              <a:rPr lang="ru-RU" sz="2100" b="1">
                <a:solidFill>
                  <a:srgbClr val="003399"/>
                </a:solidFill>
              </a:rPr>
              <a:t>Иная оплачиваемая работа: возможные подходы к регулированию </a:t>
            </a:r>
          </a:p>
        </p:txBody>
      </p:sp>
      <p:sp>
        <p:nvSpPr>
          <p:cNvPr id="54277" name="Rectangle 4"/>
          <p:cNvSpPr>
            <a:spLocks noChangeArrowheads="1"/>
          </p:cNvSpPr>
          <p:nvPr/>
        </p:nvSpPr>
        <p:spPr bwMode="auto">
          <a:xfrm>
            <a:off x="334434" y="1087438"/>
            <a:ext cx="10847917" cy="5294312"/>
          </a:xfrm>
          <a:prstGeom prst="rect">
            <a:avLst/>
          </a:prstGeom>
          <a:noFill/>
          <a:ln w="9525">
            <a:noFill/>
            <a:miter lim="800000"/>
            <a:headEnd/>
            <a:tailEnd/>
          </a:ln>
        </p:spPr>
        <p:txBody>
          <a:bodyPr/>
          <a:lstStyle/>
          <a:p>
            <a:pPr marL="549275" lvl="1" indent="-457200" algn="just" eaLnBrk="1" hangingPunct="1">
              <a:spcAft>
                <a:spcPts val="1200"/>
              </a:spcAft>
              <a:buFont typeface="Arial" pitchFamily="34" charset="0"/>
              <a:buAutoNum type="arabicPeriod"/>
            </a:pPr>
            <a:r>
              <a:rPr lang="ru-RU" sz="1400"/>
              <a:t>Запрет на получение дополнительного вознаграждения за исполнение служебных обязанностей;</a:t>
            </a:r>
          </a:p>
          <a:p>
            <a:pPr marL="549275" lvl="1" indent="-457200" algn="just" eaLnBrk="1" hangingPunct="1">
              <a:spcAft>
                <a:spcPts val="1200"/>
              </a:spcAft>
              <a:buFont typeface="Arial" pitchFamily="34" charset="0"/>
              <a:buAutoNum type="arabicPeriod"/>
            </a:pPr>
            <a:r>
              <a:rPr lang="ru-RU" sz="1400"/>
              <a:t>Полный запрет на выполнение иной оплачиваемой работы;</a:t>
            </a:r>
          </a:p>
          <a:p>
            <a:pPr marL="549275" lvl="1" indent="-457200" algn="just" eaLnBrk="1" hangingPunct="1">
              <a:spcAft>
                <a:spcPts val="1200"/>
              </a:spcAft>
              <a:buFont typeface="Arial" pitchFamily="34" charset="0"/>
              <a:buAutoNum type="arabicPeriod"/>
            </a:pPr>
            <a:r>
              <a:rPr lang="ru-RU" sz="1400"/>
              <a:t>Запрет большинства видов работы за исключением некоторых;</a:t>
            </a:r>
          </a:p>
          <a:p>
            <a:pPr marL="549275" lvl="1" indent="-457200" algn="just" eaLnBrk="1" hangingPunct="1">
              <a:spcAft>
                <a:spcPts val="1200"/>
              </a:spcAft>
              <a:buFont typeface="Arial" pitchFamily="34" charset="0"/>
              <a:buAutoNum type="arabicPeriod"/>
            </a:pPr>
            <a:r>
              <a:rPr lang="ru-RU" sz="1400"/>
              <a:t>Запрет конкретных видов работы;</a:t>
            </a:r>
          </a:p>
          <a:p>
            <a:pPr marL="549275" lvl="1" indent="-457200" algn="just" eaLnBrk="1" hangingPunct="1">
              <a:spcAft>
                <a:spcPts val="1200"/>
              </a:spcAft>
              <a:buFont typeface="Arial" pitchFamily="34" charset="0"/>
              <a:buAutoNum type="arabicPeriod"/>
            </a:pPr>
            <a:r>
              <a:rPr lang="ru-RU" sz="1400"/>
              <a:t>Запрет конкретных видов дохода;</a:t>
            </a:r>
          </a:p>
          <a:p>
            <a:pPr marL="549275" lvl="1" indent="-457200" algn="just" eaLnBrk="1" hangingPunct="1">
              <a:spcAft>
                <a:spcPts val="1200"/>
              </a:spcAft>
              <a:buFont typeface="Arial" pitchFamily="34" charset="0"/>
              <a:buAutoNum type="arabicPeriod"/>
            </a:pPr>
            <a:r>
              <a:rPr lang="ru-RU" sz="1400"/>
              <a:t>Детальное регулирование отдельных видов работы;</a:t>
            </a:r>
          </a:p>
          <a:p>
            <a:pPr marL="549275" lvl="1" indent="-457200" algn="just" eaLnBrk="1" hangingPunct="1">
              <a:spcAft>
                <a:spcPts val="1200"/>
              </a:spcAft>
              <a:buFont typeface="Arial" pitchFamily="34" charset="0"/>
              <a:buAutoNum type="arabicPeriod"/>
            </a:pPr>
            <a:r>
              <a:rPr lang="ru-RU" sz="1400"/>
              <a:t>Запрет на работу по совместительству, создающую конфликт интересов, или на работу требующую отстранения должностного лица от его основных обязанностей.</a:t>
            </a:r>
            <a:endParaRPr lang="en-US" sz="1400"/>
          </a:p>
          <a:p>
            <a:pPr marL="549275" lvl="1" indent="-457200" algn="just" eaLnBrk="1" hangingPunct="1">
              <a:spcAft>
                <a:spcPts val="1200"/>
              </a:spcAft>
              <a:buFont typeface="Arial" pitchFamily="34" charset="0"/>
              <a:buAutoNum type="arabicPeriod"/>
            </a:pPr>
            <a:r>
              <a:rPr lang="ru-RU" sz="1400"/>
              <a:t> Косвенное регулирование</a:t>
            </a:r>
          </a:p>
          <a:p>
            <a:pPr marL="803275" lvl="2" indent="-254000" algn="just" eaLnBrk="1" hangingPunct="1">
              <a:spcAft>
                <a:spcPts val="1200"/>
              </a:spcAft>
              <a:buFontTx/>
              <a:buChar char="•"/>
            </a:pPr>
            <a:r>
              <a:rPr lang="ru-RU" sz="1400"/>
              <a:t>Ограничение времени, которое может быть затрачено на иную оплачиваемую деятельность;</a:t>
            </a:r>
          </a:p>
          <a:p>
            <a:pPr marL="803275" lvl="2" indent="-254000" algn="just" eaLnBrk="1" hangingPunct="1">
              <a:spcAft>
                <a:spcPts val="1200"/>
              </a:spcAft>
              <a:buFontTx/>
              <a:buChar char="•"/>
            </a:pPr>
            <a:r>
              <a:rPr lang="ru-RU" sz="1400"/>
              <a:t>Ограничение дохода от иной оплачиваемой деятельности.</a:t>
            </a:r>
          </a:p>
          <a:p>
            <a:pPr marL="549275" lvl="1" indent="-457200" algn="just" eaLnBrk="1" hangingPunct="1">
              <a:spcAft>
                <a:spcPts val="1200"/>
              </a:spcAft>
              <a:buFont typeface="Arial" pitchFamily="34" charset="0"/>
              <a:buAutoNum type="arabicPeriod"/>
            </a:pPr>
            <a:r>
              <a:rPr lang="ru-RU" sz="1400"/>
              <a:t>Декларирование;</a:t>
            </a:r>
          </a:p>
          <a:p>
            <a:pPr marL="549275" lvl="1" indent="-457200" algn="just" eaLnBrk="1" hangingPunct="1">
              <a:spcAft>
                <a:spcPts val="1200"/>
              </a:spcAft>
              <a:buFont typeface="Arial" pitchFamily="34" charset="0"/>
              <a:buAutoNum type="arabicPeriod"/>
            </a:pPr>
            <a:r>
              <a:rPr lang="ru-RU" sz="1400"/>
              <a:t>Получение разрешений.</a:t>
            </a:r>
            <a:endParaRPr lang="en-US" sz="1400"/>
          </a:p>
          <a:p>
            <a:pPr marL="803275" lvl="2" indent="-254000" eaLnBrk="1" hangingPunct="1">
              <a:spcAft>
                <a:spcPts val="600"/>
              </a:spcAft>
              <a:buFontTx/>
              <a:buChar char="•"/>
            </a:pPr>
            <a:endParaRPr lang="en-US"/>
          </a:p>
          <a:p>
            <a:pPr marL="549275" lvl="1" indent="-457200" eaLnBrk="1" hangingPunct="1">
              <a:spcAft>
                <a:spcPts val="600"/>
              </a:spcAft>
              <a:buFont typeface="Arial" pitchFamily="34" charset="0"/>
              <a:buAutoNum type="arabicPeriod"/>
            </a:pPr>
            <a:endParaRPr lang="en-US"/>
          </a:p>
          <a:p>
            <a:pPr marL="549275" lvl="1" indent="-457200" eaLnBrk="1" hangingPunct="1">
              <a:spcAft>
                <a:spcPts val="600"/>
              </a:spcAft>
              <a:buFont typeface="Arial" pitchFamily="34" charset="0"/>
              <a:buAutoNum type="arabicPeriod"/>
            </a:pPr>
            <a:endParaRPr lang="ru-RU"/>
          </a:p>
        </p:txBody>
      </p:sp>
      <p:sp>
        <p:nvSpPr>
          <p:cNvPr id="54278" name="Номер слайда 1"/>
          <p:cNvSpPr txBox="1">
            <a:spLocks noGrp="1"/>
          </p:cNvSpPr>
          <p:nvPr/>
        </p:nvSpPr>
        <p:spPr bwMode="auto">
          <a:xfrm>
            <a:off x="8737600" y="6245225"/>
            <a:ext cx="2844800" cy="476250"/>
          </a:xfrm>
          <a:prstGeom prst="rect">
            <a:avLst/>
          </a:prstGeom>
          <a:noFill/>
          <a:ln w="9525">
            <a:noFill/>
            <a:miter lim="800000"/>
            <a:headEnd/>
            <a:tailEnd/>
          </a:ln>
        </p:spPr>
        <p:txBody>
          <a:bodyPr/>
          <a:lstStyle/>
          <a:p>
            <a:pPr algn="r" eaLnBrk="1" hangingPunct="1"/>
            <a:fld id="{32DE8C4E-E210-4267-80CA-AE96A7A3949F}" type="slidenum">
              <a:rPr lang="ru-RU" sz="1400"/>
              <a:pPr algn="r" eaLnBrk="1" hangingPunct="1"/>
              <a:t>19</a:t>
            </a:fld>
            <a:endParaRPr lang="ru-RU" sz="1400"/>
          </a:p>
        </p:txBody>
      </p:sp>
      <p:cxnSp>
        <p:nvCxnSpPr>
          <p:cNvPr id="4" name="Прямая соединительная линия 3"/>
          <p:cNvCxnSpPr/>
          <p:nvPr/>
        </p:nvCxnSpPr>
        <p:spPr>
          <a:xfrm>
            <a:off x="0" y="9810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6"/>
          <p:cNvSpPr>
            <a:spLocks noGrp="1" noChangeArrowheads="1"/>
          </p:cNvSpPr>
          <p:nvPr>
            <p:ph type="sldNum" sz="quarter" idx="12"/>
          </p:nvPr>
        </p:nvSpPr>
        <p:spPr>
          <a:noFill/>
        </p:spPr>
        <p:txBody>
          <a:bodyPr/>
          <a:lstStyle/>
          <a:p>
            <a:fld id="{64B17ADC-E1C9-40A7-A10C-52D60884739D}" type="slidenum">
              <a:rPr lang="ru-RU"/>
              <a:pPr/>
              <a:t>2</a:t>
            </a:fld>
            <a:endParaRPr lang="ru-RU"/>
          </a:p>
        </p:txBody>
      </p:sp>
      <p:sp>
        <p:nvSpPr>
          <p:cNvPr id="19458"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19459" name="Text Box 3"/>
          <p:cNvSpPr txBox="1">
            <a:spLocks noChangeArrowheads="1"/>
          </p:cNvSpPr>
          <p:nvPr/>
        </p:nvSpPr>
        <p:spPr bwMode="auto">
          <a:xfrm>
            <a:off x="239185" y="115888"/>
            <a:ext cx="6205225"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Нормативная правовая база: федеральные законы</a:t>
            </a:r>
          </a:p>
        </p:txBody>
      </p:sp>
      <p:sp>
        <p:nvSpPr>
          <p:cNvPr id="19460" name="Прямоугольник 1"/>
          <p:cNvSpPr>
            <a:spLocks noChangeArrowheads="1"/>
          </p:cNvSpPr>
          <p:nvPr/>
        </p:nvSpPr>
        <p:spPr bwMode="auto">
          <a:xfrm>
            <a:off x="245533" y="855664"/>
            <a:ext cx="11618384" cy="3323987"/>
          </a:xfrm>
          <a:prstGeom prst="rect">
            <a:avLst/>
          </a:prstGeom>
          <a:noFill/>
          <a:ln w="9525">
            <a:noFill/>
            <a:miter lim="800000"/>
            <a:headEnd/>
            <a:tailEnd/>
          </a:ln>
        </p:spPr>
        <p:txBody>
          <a:bodyPr>
            <a:spAutoFit/>
          </a:bodyPr>
          <a:lstStyle/>
          <a:p>
            <a:pPr marL="444500" indent="-258763" algn="just" eaLnBrk="1" hangingPunct="1">
              <a:spcAft>
                <a:spcPts val="1200"/>
              </a:spcAft>
              <a:buFont typeface="Wingdings" pitchFamily="2" charset="2"/>
              <a:buChar char="Ø"/>
            </a:pPr>
            <a:r>
              <a:rPr lang="ru-RU" sz="1600"/>
              <a:t>ФЗ от 22.12.2014 № 431-ФЗ «О внесении изменений в отдельные законодательные акты Российской Федерации по вопросам противодействия коррупции»;</a:t>
            </a:r>
          </a:p>
          <a:p>
            <a:pPr marL="444500" indent="-258763" algn="just" eaLnBrk="1" hangingPunct="1">
              <a:spcAft>
                <a:spcPts val="1200"/>
              </a:spcAft>
              <a:buFont typeface="Wingdings" pitchFamily="2" charset="2"/>
              <a:buChar char="Ø"/>
            </a:pPr>
            <a:r>
              <a:rPr lang="ru-RU" sz="1600"/>
              <a:t>ФЗ от 25.12.2008 №273-ФЗ «О противодействии коррупции»;</a:t>
            </a:r>
            <a:endParaRPr lang="en-US" sz="1600"/>
          </a:p>
          <a:p>
            <a:pPr marL="444500" indent="-258763" algn="just" eaLnBrk="1" hangingPunct="1">
              <a:spcAft>
                <a:spcPts val="1200"/>
              </a:spcAft>
              <a:buFont typeface="Wingdings" pitchFamily="2" charset="2"/>
              <a:buChar char="Ø"/>
            </a:pPr>
            <a:r>
              <a:rPr lang="ru-RU" sz="1600"/>
              <a:t>ФЗ от 27.07.2004 № 79-ФЗ «О государственной гражданской службе РФ» ;</a:t>
            </a:r>
          </a:p>
          <a:p>
            <a:pPr marL="444500" indent="-258763" algn="just" eaLnBrk="1" hangingPunct="1">
              <a:spcAft>
                <a:spcPts val="1200"/>
              </a:spcAft>
              <a:buFont typeface="Wingdings" pitchFamily="2" charset="2"/>
              <a:buChar char="Ø"/>
            </a:pPr>
            <a:r>
              <a:rPr lang="ru-RU" sz="1600"/>
              <a:t>ФЗ от 02.03.2007 № 25-ФЗ «О муниципальной службе в РФ» ;</a:t>
            </a:r>
          </a:p>
          <a:p>
            <a:pPr marL="444500" indent="-258763" algn="just" eaLnBrk="1" hangingPunct="1">
              <a:spcAft>
                <a:spcPts val="1200"/>
              </a:spcAft>
              <a:buFont typeface="Wingdings" pitchFamily="2" charset="2"/>
              <a:buChar char="Ø"/>
            </a:pPr>
            <a:r>
              <a:rPr lang="ru-RU" sz="1600"/>
              <a:t>ФЗ от 03.12.2012 N 230-ФЗ «О контроле за соответствием расходов лиц, замещающих государственные должности, и иных лиц их доходам»;</a:t>
            </a:r>
          </a:p>
          <a:p>
            <a:pPr marL="444500" indent="-258763" algn="just" eaLnBrk="1" hangingPunct="1">
              <a:spcAft>
                <a:spcPts val="1200"/>
              </a:spcAft>
              <a:buFont typeface="Wingdings" pitchFamily="2" charset="2"/>
              <a:buChar char="Ø"/>
            </a:pPr>
            <a:r>
              <a:rPr lang="ru-RU" sz="1600"/>
              <a:t>ФЗ от 07.05.2013 N 79-ФЗ «О запрете отдельным категориям лиц открывать и иметь счета (вклады), хранить наличные денежные средства и ценности в иностранных банках, расположенных за пределами территории Российской Федерации, владеть и (или) пользоваться иностранными финансовыми инструментами».</a:t>
            </a:r>
          </a:p>
        </p:txBody>
      </p:sp>
      <p:sp>
        <p:nvSpPr>
          <p:cNvPr id="5126" name="Rectangle 6"/>
          <p:cNvSpPr>
            <a:spLocks noChangeArrowheads="1"/>
          </p:cNvSpPr>
          <p:nvPr/>
        </p:nvSpPr>
        <p:spPr bwMode="auto">
          <a:xfrm>
            <a:off x="0" y="-184666"/>
            <a:ext cx="184731" cy="369332"/>
          </a:xfrm>
          <a:prstGeom prst="rect">
            <a:avLst/>
          </a:prstGeom>
          <a:noFill/>
          <a:ln>
            <a:noFill/>
          </a:ln>
          <a:effectLst/>
        </p:spPr>
        <p:txBody>
          <a:bodyPr wrap="none" anchor="ctr">
            <a:spAutoFit/>
          </a:bodyPr>
          <a:lstStyle/>
          <a:p>
            <a:pPr>
              <a:defRPr/>
            </a:pPr>
            <a:endParaRPr lang="ru-RU">
              <a:latin typeface="Arial" charset="0"/>
              <a:ea typeface="Arial" charset="0"/>
              <a:cs typeface="+mn-cs"/>
            </a:endParaRPr>
          </a:p>
        </p:txBody>
      </p:sp>
      <p:sp>
        <p:nvSpPr>
          <p:cNvPr id="2" name="Скругленный прямоугольник 1"/>
          <p:cNvSpPr/>
          <p:nvPr/>
        </p:nvSpPr>
        <p:spPr>
          <a:xfrm>
            <a:off x="2063751" y="4724401"/>
            <a:ext cx="8544983" cy="1368425"/>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r>
              <a:rPr lang="ru-RU" sz="1600">
                <a:solidFill>
                  <a:srgbClr val="000000"/>
                </a:solidFill>
                <a:cs typeface="Arial" pitchFamily="34" charset="0"/>
              </a:rPr>
              <a:t>Положения федеральных законов раскрываются и конкретизируются в большом числе подзаконных нормативных правовых актов.</a:t>
            </a:r>
          </a:p>
        </p:txBody>
      </p:sp>
      <p:cxnSp>
        <p:nvCxnSpPr>
          <p:cNvPr id="4" name="Прямая соединительная линия 3"/>
          <p:cNvCxnSpPr/>
          <p:nvPr/>
        </p:nvCxnSpPr>
        <p:spPr>
          <a:xfrm>
            <a:off x="0" y="620713"/>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6"/>
          <p:cNvSpPr>
            <a:spLocks noGrp="1" noChangeArrowheads="1"/>
          </p:cNvSpPr>
          <p:nvPr>
            <p:ph type="sldNum" sz="quarter" idx="12"/>
          </p:nvPr>
        </p:nvSpPr>
        <p:spPr>
          <a:noFill/>
        </p:spPr>
        <p:txBody>
          <a:bodyPr/>
          <a:lstStyle/>
          <a:p>
            <a:fld id="{B66F481F-3000-4823-B750-3D53B16323AB}" type="slidenum">
              <a:rPr lang="ru-RU"/>
              <a:pPr/>
              <a:t>20</a:t>
            </a:fld>
            <a:endParaRPr lang="ru-RU"/>
          </a:p>
        </p:txBody>
      </p:sp>
      <p:sp>
        <p:nvSpPr>
          <p:cNvPr id="56322"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14" name="Text Box 3"/>
          <p:cNvSpPr txBox="1">
            <a:spLocks noChangeArrowheads="1"/>
          </p:cNvSpPr>
          <p:nvPr/>
        </p:nvSpPr>
        <p:spPr bwMode="auto">
          <a:xfrm>
            <a:off x="239184" y="188913"/>
            <a:ext cx="6583982" cy="461665"/>
          </a:xfrm>
          <a:prstGeom prst="rect">
            <a:avLst/>
          </a:prstGeom>
          <a:noFill/>
          <a:ln w="9525">
            <a:noFill/>
            <a:miter lim="800000"/>
            <a:headEnd/>
            <a:tailEnd/>
          </a:ln>
          <a:effectLst/>
        </p:spPr>
        <p:txBody>
          <a:bodyPr wrap="none">
            <a:spAutoFit/>
          </a:bodyPr>
          <a:lstStyle/>
          <a:p>
            <a:pPr eaLnBrk="1" hangingPunct="1"/>
            <a:r>
              <a:rPr lang="ru-RU" sz="2100" b="1">
                <a:solidFill>
                  <a:srgbClr val="003399"/>
                </a:solidFill>
              </a:rPr>
              <a:t>Осуществление иной оплачиваемой работы в России</a:t>
            </a:r>
            <a:r>
              <a:rPr lang="ru-RU" sz="2400" b="1">
                <a:solidFill>
                  <a:srgbClr val="003399"/>
                </a:solidFill>
                <a:effectLst>
                  <a:outerShdw blurRad="38100" dist="38100" dir="2700000" algn="tl">
                    <a:srgbClr val="C0C0C0"/>
                  </a:outerShdw>
                </a:effectLst>
              </a:rPr>
              <a:t>  </a:t>
            </a:r>
          </a:p>
        </p:txBody>
      </p:sp>
      <p:sp>
        <p:nvSpPr>
          <p:cNvPr id="56324" name="Прямоугольник 1"/>
          <p:cNvSpPr>
            <a:spLocks noChangeArrowheads="1"/>
          </p:cNvSpPr>
          <p:nvPr/>
        </p:nvSpPr>
        <p:spPr bwMode="auto">
          <a:xfrm>
            <a:off x="334433" y="836613"/>
            <a:ext cx="11328400" cy="4031873"/>
          </a:xfrm>
          <a:prstGeom prst="rect">
            <a:avLst/>
          </a:prstGeom>
          <a:noFill/>
          <a:ln w="9525">
            <a:noFill/>
            <a:miter lim="800000"/>
            <a:headEnd/>
            <a:tailEnd/>
          </a:ln>
        </p:spPr>
        <p:txBody>
          <a:bodyPr>
            <a:spAutoFit/>
          </a:bodyPr>
          <a:lstStyle/>
          <a:p>
            <a:pPr eaLnBrk="1" hangingPunct="1"/>
            <a:endParaRPr lang="en-US" sz="1200"/>
          </a:p>
          <a:p>
            <a:pPr algn="just" eaLnBrk="1" hangingPunct="1">
              <a:spcAft>
                <a:spcPts val="1200"/>
              </a:spcAft>
              <a:buFont typeface="Wingdings" pitchFamily="2" charset="2"/>
              <a:buChar char="Ø"/>
            </a:pPr>
            <a:r>
              <a:rPr lang="ru-RU" sz="1200"/>
              <a:t> Ч. 2 ст. 14 Федерального закона «О государственной гражданской службе» - Гражданский служащий вправе с предварительным уведомлением представителя нанимателя выполнять иную оплачиваемую работу, если это не повлечет за собой конфликт интересов.</a:t>
            </a:r>
          </a:p>
          <a:p>
            <a:pPr algn="just" eaLnBrk="1" hangingPunct="1">
              <a:spcAft>
                <a:spcPts val="1200"/>
              </a:spcAft>
              <a:buFont typeface="Wingdings" pitchFamily="2" charset="2"/>
              <a:buChar char="Ø"/>
            </a:pPr>
            <a:r>
              <a:rPr lang="ru-RU" sz="1200"/>
              <a:t> П. 3 ч. 1 ст. 17 Федерального закона «О государственной гражданской службе»:  В связи с прохождением гражданской службы государственному служащему запрещается заниматься предпринимательской деятельностью лично или через доверенных лиц, а также участвовать в управлении хозяйствующим субъектом (за исключением жилищного, жилищно-строительного, гаражного кооперативов, садоводческого, огороднического, дачного потребительских кооперативов, товарищества собственников недвижимости и профсоюза, зарегистрированного в установленном порядке), если иное не предусмотрено федеральными законами или если в порядке, установленном нормативным правовым актом Российской Федерации или субъекта Российской Федерации в соответствии с федеральными законами или законами субъекта Российской Федерации, ему не поручено участвовать в управлении этой организацией.</a:t>
            </a:r>
          </a:p>
          <a:p>
            <a:pPr algn="just" eaLnBrk="1" hangingPunct="1">
              <a:spcAft>
                <a:spcPts val="1200"/>
              </a:spcAft>
              <a:buFont typeface="Wingdings" pitchFamily="2" charset="2"/>
              <a:buChar char="Ø"/>
            </a:pPr>
            <a:r>
              <a:rPr lang="ru-RU" sz="1200"/>
              <a:t> П. 5 ч. 1 ст. 17 Федерального закона «О государственной гражданской службе» - В связи с прохождением гражданской службы гражданскому служащему запрещается быть поверенным или представителем по делам третьих лиц в государственном органе, в котором он замещает должность гражданской службы.</a:t>
            </a:r>
          </a:p>
          <a:p>
            <a:pPr algn="just" eaLnBrk="1" hangingPunct="1">
              <a:spcAft>
                <a:spcPts val="1200"/>
              </a:spcAft>
              <a:buFont typeface="Wingdings" pitchFamily="2" charset="2"/>
              <a:buChar char="Ø"/>
            </a:pPr>
            <a:r>
              <a:rPr lang="ru-RU" sz="1200"/>
              <a:t> П. 16 ч. 1 ст. 17 Федерального закона «О государственной гражданской службе» - В связи с прохождением гражданской службы гражданскому служащему запрещается входить в состав органов управления, попечительских или наблюдательных советов, иных органов иностранных некоммерческих неправительственных организаций и действующих на территории РФ их структурных подразделений, если иное не предусмотрено международным договором РФ или законодательством РФ.</a:t>
            </a:r>
          </a:p>
          <a:p>
            <a:pPr algn="just" eaLnBrk="1" hangingPunct="1">
              <a:spcAft>
                <a:spcPts val="1200"/>
              </a:spcAft>
              <a:buFont typeface="Wingdings" pitchFamily="2" charset="2"/>
              <a:buChar char="Ø"/>
            </a:pPr>
            <a:r>
              <a:rPr lang="ru-RU" sz="1200"/>
              <a:t> П. 17 ч. 1 ст. 17 Федерального закона «О государственной гражданской службе» - В связи с прохождением гражданской службы гражданскому служащему запрещается заниматься без письменного разрешения представителя нанимателя оплачиваемой деятельностью, финансируемой исключительно за счет средств иностранных государств, международных и иностранных организаций, иностранных граждан и лиц без гражданства, если иное не предусмотрено международным договором РФ или законодательством РФ.</a:t>
            </a:r>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6"/>
          <p:cNvSpPr>
            <a:spLocks noGrp="1" noChangeArrowheads="1"/>
          </p:cNvSpPr>
          <p:nvPr>
            <p:ph type="sldNum" sz="quarter" idx="12"/>
          </p:nvPr>
        </p:nvSpPr>
        <p:spPr>
          <a:noFill/>
        </p:spPr>
        <p:txBody>
          <a:bodyPr/>
          <a:lstStyle/>
          <a:p>
            <a:fld id="{349384B0-D32D-4705-A30D-88065A4CA687}" type="slidenum">
              <a:rPr lang="ru-RU"/>
              <a:pPr/>
              <a:t>21</a:t>
            </a:fld>
            <a:endParaRPr lang="ru-RU"/>
          </a:p>
        </p:txBody>
      </p:sp>
      <p:sp>
        <p:nvSpPr>
          <p:cNvPr id="58370"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58371" name="Text Box 3"/>
          <p:cNvSpPr txBox="1">
            <a:spLocks noChangeArrowheads="1"/>
          </p:cNvSpPr>
          <p:nvPr/>
        </p:nvSpPr>
        <p:spPr bwMode="auto">
          <a:xfrm>
            <a:off x="239185" y="115888"/>
            <a:ext cx="8352367" cy="415498"/>
          </a:xfrm>
          <a:prstGeom prst="rect">
            <a:avLst/>
          </a:prstGeom>
          <a:noFill/>
          <a:ln w="9525">
            <a:noFill/>
            <a:miter lim="800000"/>
            <a:headEnd/>
            <a:tailEnd/>
          </a:ln>
        </p:spPr>
        <p:txBody>
          <a:bodyPr>
            <a:spAutoFit/>
          </a:bodyPr>
          <a:lstStyle/>
          <a:p>
            <a:pPr eaLnBrk="1" hangingPunct="1"/>
            <a:r>
              <a:rPr lang="ru-RU" sz="2100" b="1">
                <a:solidFill>
                  <a:srgbClr val="003399"/>
                </a:solidFill>
              </a:rPr>
              <a:t>Занятие иной оплачиваемой деятельностью: основные проблемы</a:t>
            </a:r>
          </a:p>
        </p:txBody>
      </p:sp>
      <p:sp>
        <p:nvSpPr>
          <p:cNvPr id="58372" name="Прямоугольник 1"/>
          <p:cNvSpPr>
            <a:spLocks noChangeArrowheads="1"/>
          </p:cNvSpPr>
          <p:nvPr/>
        </p:nvSpPr>
        <p:spPr bwMode="auto">
          <a:xfrm>
            <a:off x="239185" y="908051"/>
            <a:ext cx="11525249" cy="5224507"/>
          </a:xfrm>
          <a:prstGeom prst="rect">
            <a:avLst/>
          </a:prstGeom>
          <a:noFill/>
          <a:ln w="9525">
            <a:noFill/>
            <a:miter lim="800000"/>
            <a:headEnd/>
            <a:tailEnd/>
          </a:ln>
        </p:spPr>
        <p:txBody>
          <a:bodyPr>
            <a:spAutoFit/>
          </a:bodyPr>
          <a:lstStyle/>
          <a:p>
            <a:pPr algn="just" eaLnBrk="1" hangingPunct="1">
              <a:spcAft>
                <a:spcPts val="1200"/>
              </a:spcAft>
            </a:pPr>
            <a:r>
              <a:rPr lang="ru-RU" b="1">
                <a:latin typeface="Times New Roman" pitchFamily="18" charset="0"/>
                <a:cs typeface="Times New Roman" pitchFamily="18" charset="0"/>
              </a:rPr>
              <a:t>Несоответствие ограничений для разных видов государственной службы и муниципальной службы:</a:t>
            </a:r>
          </a:p>
          <a:p>
            <a:pPr algn="just" eaLnBrk="1" hangingPunct="1">
              <a:spcAft>
                <a:spcPts val="1200"/>
              </a:spcAft>
              <a:buFont typeface="Wingdings" pitchFamily="2" charset="2"/>
              <a:buChar char="Ø"/>
            </a:pPr>
            <a:r>
              <a:rPr lang="ru-RU" sz="1400" b="1">
                <a:latin typeface="Times New Roman" pitchFamily="18" charset="0"/>
                <a:cs typeface="Times New Roman" pitchFamily="18" charset="0"/>
              </a:rPr>
              <a:t> Государственная гражданская служба:</a:t>
            </a:r>
            <a:r>
              <a:rPr lang="ru-RU" sz="1400">
                <a:latin typeface="Times New Roman" pitchFamily="18" charset="0"/>
                <a:cs typeface="Times New Roman" pitchFamily="18" charset="0"/>
              </a:rPr>
              <a:t> разрешена оплачиваемая работа с предварительным уведомлением представителя нанимателя, если она не создает конфликт интересов</a:t>
            </a:r>
          </a:p>
          <a:p>
            <a:pPr algn="ctr" eaLnBrk="1" hangingPunct="1">
              <a:spcAft>
                <a:spcPts val="1200"/>
              </a:spcAft>
            </a:pPr>
            <a:r>
              <a:rPr lang="en-US" sz="1400" b="1">
                <a:latin typeface="Times New Roman" pitchFamily="18" charset="0"/>
                <a:cs typeface="Times New Roman" pitchFamily="18" charset="0"/>
              </a:rPr>
              <a:t>VS</a:t>
            </a:r>
            <a:endParaRPr lang="ru-RU" sz="1400" b="1">
              <a:latin typeface="Times New Roman" pitchFamily="18" charset="0"/>
              <a:cs typeface="Times New Roman" pitchFamily="18" charset="0"/>
            </a:endParaRPr>
          </a:p>
          <a:p>
            <a:pPr algn="just" eaLnBrk="1" hangingPunct="1">
              <a:spcAft>
                <a:spcPts val="300"/>
              </a:spcAft>
              <a:buFont typeface="Wingdings" pitchFamily="2" charset="2"/>
              <a:buChar char="Ø"/>
            </a:pPr>
            <a:r>
              <a:rPr lang="ru-RU" sz="1400">
                <a:latin typeface="Times New Roman" pitchFamily="18" charset="0"/>
                <a:cs typeface="Times New Roman" pitchFamily="18" charset="0"/>
              </a:rPr>
              <a:t> Ч. 4 ст. 34 Федерального закона от 30.11.2011 N 342-ФЗ «</a:t>
            </a:r>
            <a:r>
              <a:rPr lang="ru-RU" sz="1400" b="1">
                <a:latin typeface="Times New Roman" pitchFamily="18" charset="0"/>
                <a:cs typeface="Times New Roman" pitchFamily="18" charset="0"/>
              </a:rPr>
              <a:t>О службе в органах внутренних дел</a:t>
            </a:r>
            <a:r>
              <a:rPr lang="ru-RU" sz="1400">
                <a:latin typeface="Times New Roman" pitchFamily="18" charset="0"/>
                <a:cs typeface="Times New Roman" pitchFamily="18" charset="0"/>
              </a:rPr>
              <a:t> Российской Федерации и внесении изменений в отдельные законодательные акты Российской Федерации»:</a:t>
            </a:r>
          </a:p>
          <a:p>
            <a:pPr algn="just" eaLnBrk="1" hangingPunct="1">
              <a:spcAft>
                <a:spcPts val="1200"/>
              </a:spcAft>
            </a:pPr>
            <a:r>
              <a:rPr lang="ru-RU" sz="1400">
                <a:latin typeface="Times New Roman" pitchFamily="18" charset="0"/>
                <a:cs typeface="Times New Roman" pitchFamily="18" charset="0"/>
              </a:rPr>
              <a:t>Работа сотрудников органов внутренних дел по совместительству не допускается, за исключением педагогической, научной и иной творческой деятельности, которая не приводит к возникновению конфликта интересов и не влечет за собой ухудшение выполнения сотрудником обязанностей по замещаемой должности в органах внутренних дел. </a:t>
            </a:r>
            <a:r>
              <a:rPr lang="en-US" sz="1400">
                <a:latin typeface="Times New Roman" pitchFamily="18" charset="0"/>
                <a:cs typeface="Times New Roman" pitchFamily="18" charset="0"/>
              </a:rPr>
              <a:t>&lt;…&gt; </a:t>
            </a:r>
            <a:r>
              <a:rPr lang="ru-RU" sz="1400">
                <a:latin typeface="Times New Roman" pitchFamily="18" charset="0"/>
                <a:cs typeface="Times New Roman" pitchFamily="18" charset="0"/>
              </a:rPr>
              <a:t>Об осуществлении такой деятельности сотрудник обязан уведомить непосредственного руководителя (начальника).</a:t>
            </a:r>
            <a:endParaRPr lang="en-US" sz="1400">
              <a:latin typeface="Times New Roman" pitchFamily="18" charset="0"/>
              <a:cs typeface="Times New Roman" pitchFamily="18" charset="0"/>
            </a:endParaRPr>
          </a:p>
          <a:p>
            <a:pPr algn="ctr" eaLnBrk="1" hangingPunct="1">
              <a:spcAft>
                <a:spcPts val="1200"/>
              </a:spcAft>
            </a:pPr>
            <a:r>
              <a:rPr lang="en-US" sz="1400" b="1">
                <a:latin typeface="Times New Roman" pitchFamily="18" charset="0"/>
                <a:cs typeface="Times New Roman" pitchFamily="18" charset="0"/>
              </a:rPr>
              <a:t>VS </a:t>
            </a:r>
            <a:endParaRPr lang="ru-RU" sz="1400" b="1">
              <a:latin typeface="Times New Roman" pitchFamily="18" charset="0"/>
              <a:cs typeface="Times New Roman" pitchFamily="18" charset="0"/>
            </a:endParaRPr>
          </a:p>
          <a:p>
            <a:pPr eaLnBrk="1" hangingPunct="1">
              <a:spcAft>
                <a:spcPts val="300"/>
              </a:spcAft>
              <a:buFont typeface="Wingdings" pitchFamily="2" charset="2"/>
              <a:buChar char="Ø"/>
            </a:pPr>
            <a:r>
              <a:rPr lang="ru-RU" sz="1400">
                <a:latin typeface="Times New Roman" pitchFamily="18" charset="0"/>
                <a:cs typeface="Times New Roman" pitchFamily="18" charset="0"/>
              </a:rPr>
              <a:t> Ч. 2 ст. 14 Федерального закона от 02.03.2005 N 25-ФЗ «</a:t>
            </a:r>
            <a:r>
              <a:rPr lang="ru-RU" sz="1400" b="1">
                <a:solidFill>
                  <a:srgbClr val="000000"/>
                </a:solidFill>
                <a:latin typeface="Times New Roman" pitchFamily="18" charset="0"/>
                <a:cs typeface="Times New Roman" pitchFamily="18" charset="0"/>
              </a:rPr>
              <a:t>О муниципальной службе</a:t>
            </a:r>
            <a:r>
              <a:rPr lang="ru-RU" sz="1400">
                <a:solidFill>
                  <a:srgbClr val="000000"/>
                </a:solidFill>
                <a:latin typeface="Times New Roman" pitchFamily="18" charset="0"/>
                <a:cs typeface="Times New Roman" pitchFamily="18" charset="0"/>
              </a:rPr>
              <a:t> в </a:t>
            </a:r>
            <a:r>
              <a:rPr lang="ru-RU" sz="1400">
                <a:latin typeface="Times New Roman" pitchFamily="18" charset="0"/>
                <a:cs typeface="Times New Roman" pitchFamily="18" charset="0"/>
              </a:rPr>
              <a:t>Российской Федерации»:</a:t>
            </a:r>
          </a:p>
          <a:p>
            <a:pPr algn="just" eaLnBrk="1" hangingPunct="1">
              <a:spcAft>
                <a:spcPts val="1200"/>
              </a:spcAft>
            </a:pPr>
            <a:r>
              <a:rPr lang="ru-RU" sz="1400">
                <a:latin typeface="Times New Roman" pitchFamily="18" charset="0"/>
                <a:cs typeface="Times New Roman" pitchFamily="18" charset="0"/>
              </a:rPr>
              <a:t>Муниципальный служащий не вправе совмещать свою основную деятельность с иной деятельностью на возмездной основе, кроме педагогической, научной и иной творческой деятельности.</a:t>
            </a:r>
            <a:endParaRPr lang="en-US" sz="1400">
              <a:latin typeface="Times New Roman" pitchFamily="18" charset="0"/>
              <a:cs typeface="Times New Roman" pitchFamily="18" charset="0"/>
            </a:endParaRPr>
          </a:p>
          <a:p>
            <a:pPr algn="ctr" eaLnBrk="1" hangingPunct="1">
              <a:spcAft>
                <a:spcPts val="1200"/>
              </a:spcAft>
            </a:pPr>
            <a:r>
              <a:rPr lang="en-US" sz="1400" b="1">
                <a:latin typeface="Times New Roman" pitchFamily="18" charset="0"/>
                <a:cs typeface="Times New Roman" pitchFamily="18" charset="0"/>
              </a:rPr>
              <a:t>VS </a:t>
            </a:r>
            <a:r>
              <a:rPr lang="ru-RU" sz="1400" b="1">
                <a:latin typeface="Times New Roman" pitchFamily="18" charset="0"/>
                <a:cs typeface="Times New Roman" pitchFamily="18" charset="0"/>
              </a:rPr>
              <a:t> </a:t>
            </a:r>
          </a:p>
          <a:p>
            <a:pPr eaLnBrk="1" hangingPunct="1">
              <a:spcAft>
                <a:spcPts val="300"/>
              </a:spcAft>
              <a:buFont typeface="Wingdings" pitchFamily="2" charset="2"/>
              <a:buChar char="Ø"/>
            </a:pPr>
            <a:r>
              <a:rPr lang="ru-RU" sz="1400">
                <a:latin typeface="Times New Roman" pitchFamily="18" charset="0"/>
                <a:cs typeface="Times New Roman" pitchFamily="18" charset="0"/>
              </a:rPr>
              <a:t> Ч. 5 ст. 4  от 21.07.2014 Федерального закона «</a:t>
            </a:r>
            <a:r>
              <a:rPr lang="ru-RU" sz="1400" b="1">
                <a:latin typeface="Times New Roman" pitchFamily="18" charset="0"/>
                <a:cs typeface="Times New Roman" pitchFamily="18" charset="0"/>
              </a:rPr>
              <a:t>О прокуратуре</a:t>
            </a:r>
            <a:r>
              <a:rPr lang="ru-RU" sz="1400">
                <a:latin typeface="Times New Roman" pitchFamily="18" charset="0"/>
                <a:cs typeface="Times New Roman" pitchFamily="18" charset="0"/>
              </a:rPr>
              <a:t> Российской Федерации»:</a:t>
            </a:r>
          </a:p>
          <a:p>
            <a:pPr algn="just" eaLnBrk="1" hangingPunct="1">
              <a:spcAft>
                <a:spcPts val="1200"/>
              </a:spcAft>
            </a:pPr>
            <a:r>
              <a:rPr lang="ru-RU" sz="1400">
                <a:latin typeface="Times New Roman" pitchFamily="18" charset="0"/>
                <a:cs typeface="Times New Roman" pitchFamily="18" charset="0"/>
              </a:rPr>
              <a:t>Прокурорские работники не вправе совмещать свою основную деятельность с иной оплачиваемой или безвозмездной деятельностью, кроме педагогической, научной и иной творческой деятельности. </a:t>
            </a:r>
          </a:p>
        </p:txBody>
      </p:sp>
      <p:cxnSp>
        <p:nvCxnSpPr>
          <p:cNvPr id="4" name="Прямая соединительная линия 3"/>
          <p:cNvCxnSpPr/>
          <p:nvPr/>
        </p:nvCxnSpPr>
        <p:spPr>
          <a:xfrm>
            <a:off x="0" y="846138"/>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6"/>
          <p:cNvSpPr>
            <a:spLocks noGrp="1" noChangeArrowheads="1"/>
          </p:cNvSpPr>
          <p:nvPr>
            <p:ph type="sldNum" sz="quarter" idx="12"/>
          </p:nvPr>
        </p:nvSpPr>
        <p:spPr>
          <a:noFill/>
        </p:spPr>
        <p:txBody>
          <a:bodyPr/>
          <a:lstStyle/>
          <a:p>
            <a:fld id="{1D26C565-6B90-4DAD-95A4-653C6A28ED47}" type="slidenum">
              <a:rPr lang="ru-RU"/>
              <a:pPr/>
              <a:t>22</a:t>
            </a:fld>
            <a:endParaRPr lang="ru-RU"/>
          </a:p>
        </p:txBody>
      </p:sp>
      <p:sp>
        <p:nvSpPr>
          <p:cNvPr id="60418"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60419" name="Text Box 3"/>
          <p:cNvSpPr txBox="1">
            <a:spLocks noChangeArrowheads="1"/>
          </p:cNvSpPr>
          <p:nvPr/>
        </p:nvSpPr>
        <p:spPr bwMode="auto">
          <a:xfrm>
            <a:off x="239185" y="188913"/>
            <a:ext cx="6413487"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Осуществление предпринимательской деятельности</a:t>
            </a:r>
          </a:p>
        </p:txBody>
      </p:sp>
      <p:sp>
        <p:nvSpPr>
          <p:cNvPr id="60420" name="TextBox 1"/>
          <p:cNvSpPr txBox="1">
            <a:spLocks noChangeArrowheads="1"/>
          </p:cNvSpPr>
          <p:nvPr/>
        </p:nvSpPr>
        <p:spPr bwMode="auto">
          <a:xfrm>
            <a:off x="239184" y="765175"/>
            <a:ext cx="11808883" cy="4401205"/>
          </a:xfrm>
          <a:prstGeom prst="rect">
            <a:avLst/>
          </a:prstGeom>
          <a:noFill/>
          <a:ln w="9525">
            <a:noFill/>
            <a:miter lim="800000"/>
            <a:headEnd/>
            <a:tailEnd/>
          </a:ln>
        </p:spPr>
        <p:txBody>
          <a:bodyPr>
            <a:spAutoFit/>
          </a:bodyPr>
          <a:lstStyle/>
          <a:p>
            <a:pPr algn="just">
              <a:spcAft>
                <a:spcPts val="600"/>
              </a:spcAft>
            </a:pPr>
            <a:r>
              <a:rPr lang="ru-RU" b="1"/>
              <a:t>Участие в советах директоров и наблюдательных советах - зарубежный опыт:</a:t>
            </a:r>
          </a:p>
          <a:p>
            <a:pPr algn="just"/>
            <a:r>
              <a:rPr lang="ru-RU" sz="1600"/>
              <a:t>В большинстве случаев используются следующие подходы:</a:t>
            </a:r>
          </a:p>
          <a:p>
            <a:pPr algn="just"/>
            <a:endParaRPr lang="ru-RU" sz="1000"/>
          </a:p>
          <a:p>
            <a:pPr algn="just">
              <a:buFontTx/>
              <a:buChar char="•"/>
            </a:pPr>
            <a:r>
              <a:rPr lang="ru-RU" sz="1600"/>
              <a:t> разрешение государственному служащему быть членом совета директоров, однако, без получения вознаграждения за такую деятельность;</a:t>
            </a:r>
          </a:p>
          <a:p>
            <a:pPr algn="just">
              <a:buFontTx/>
              <a:buChar char="•"/>
            </a:pPr>
            <a:r>
              <a:rPr lang="ru-RU" sz="1600"/>
              <a:t> запрет государственному служащему быть членом совета директоров коммерческих компаний, за исключением компаний, чей мажоритарный пакет акций принадлежит государству. </a:t>
            </a:r>
          </a:p>
          <a:p>
            <a:pPr algn="just">
              <a:buFontTx/>
              <a:buChar char="•"/>
            </a:pPr>
            <a:endParaRPr lang="ru-RU" sz="1400"/>
          </a:p>
          <a:p>
            <a:pPr algn="just">
              <a:spcAft>
                <a:spcPts val="600"/>
              </a:spcAft>
            </a:pPr>
            <a:r>
              <a:rPr lang="ru-RU" b="1"/>
              <a:t>Пример:</a:t>
            </a:r>
          </a:p>
          <a:p>
            <a:pPr algn="just"/>
            <a:r>
              <a:rPr lang="ru-RU"/>
              <a:t>Хорватия:</a:t>
            </a:r>
          </a:p>
          <a:p>
            <a:pPr algn="just"/>
            <a:r>
              <a:rPr lang="ru-RU" sz="1400" i="1"/>
              <a:t>Государственный служащий не может быть членом совета директоров или наблюдательного совета компаний, за исключением компаний, мажоритарный пакет акций которых принадлежит государству и компаний, в деятельности которых заинтересовано государство (список таких компаний определяется Постановлением  Правительства). Должностное лицо, являясь членом наблюдательного совета такой компании, не имеет право на получение вознаграждения, за исключением оплаты дорожных и иных схожих расходов. </a:t>
            </a:r>
          </a:p>
          <a:p>
            <a:pPr algn="just"/>
            <a:endParaRPr lang="ru-RU" sz="1400" i="1"/>
          </a:p>
          <a:p>
            <a:pPr algn="just"/>
            <a:r>
              <a:rPr lang="ru-RU" sz="1400" i="1"/>
              <a:t>Государственный служащий вправе быть членом совета директоров или наблюдательного совета некоммерческих организаций, таких как фонды, ассоциации и иные организации, занимающиеся научной, филантропической, культурной, спортивной и иной деятельностью. Однако он не имеет права на получение вознаграждения за членство в таких организациях, за исключением оплаты дорожных и иных схожих расходов. </a:t>
            </a:r>
            <a:endParaRPr lang="ru-RU" i="1"/>
          </a:p>
        </p:txBody>
      </p:sp>
      <p:cxnSp>
        <p:nvCxnSpPr>
          <p:cNvPr id="4" name="Прямая соединительная линия 3"/>
          <p:cNvCxnSpPr/>
          <p:nvPr/>
        </p:nvCxnSpPr>
        <p:spPr>
          <a:xfrm>
            <a:off x="0" y="692150"/>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6"/>
          <p:cNvSpPr>
            <a:spLocks noGrp="1" noChangeArrowheads="1"/>
          </p:cNvSpPr>
          <p:nvPr>
            <p:ph type="sldNum" sz="quarter" idx="12"/>
          </p:nvPr>
        </p:nvSpPr>
        <p:spPr>
          <a:noFill/>
        </p:spPr>
        <p:txBody>
          <a:bodyPr/>
          <a:lstStyle/>
          <a:p>
            <a:fld id="{6681A11F-251B-458E-A747-F052D2DBB0AA}" type="slidenum">
              <a:rPr lang="ru-RU"/>
              <a:pPr/>
              <a:t>23</a:t>
            </a:fld>
            <a:endParaRPr lang="ru-RU"/>
          </a:p>
        </p:txBody>
      </p:sp>
      <p:sp>
        <p:nvSpPr>
          <p:cNvPr id="62466"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62467" name="Text Box 3"/>
          <p:cNvSpPr txBox="1">
            <a:spLocks noChangeArrowheads="1"/>
          </p:cNvSpPr>
          <p:nvPr/>
        </p:nvSpPr>
        <p:spPr bwMode="auto">
          <a:xfrm>
            <a:off x="239185" y="188913"/>
            <a:ext cx="6413487"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Осуществление предпринимательской деятельности</a:t>
            </a:r>
          </a:p>
        </p:txBody>
      </p:sp>
      <p:sp>
        <p:nvSpPr>
          <p:cNvPr id="62468" name="Прямоугольник 1"/>
          <p:cNvSpPr>
            <a:spLocks noChangeArrowheads="1"/>
          </p:cNvSpPr>
          <p:nvPr/>
        </p:nvSpPr>
        <p:spPr bwMode="auto">
          <a:xfrm>
            <a:off x="436034" y="846139"/>
            <a:ext cx="11228917" cy="3505447"/>
          </a:xfrm>
          <a:prstGeom prst="rect">
            <a:avLst/>
          </a:prstGeom>
          <a:noFill/>
          <a:ln w="9525">
            <a:noFill/>
            <a:miter lim="800000"/>
            <a:headEnd/>
            <a:tailEnd/>
          </a:ln>
        </p:spPr>
        <p:txBody>
          <a:bodyPr>
            <a:spAutoFit/>
          </a:bodyPr>
          <a:lstStyle/>
          <a:p>
            <a:pPr algn="just" eaLnBrk="1" hangingPunct="1">
              <a:spcAft>
                <a:spcPts val="1200"/>
              </a:spcAft>
            </a:pPr>
            <a:r>
              <a:rPr lang="ru-RU" b="1"/>
              <a:t>Основные проблемы ограничения:</a:t>
            </a:r>
            <a:r>
              <a:rPr lang="ru-RU" sz="3200"/>
              <a:t> </a:t>
            </a:r>
            <a:endParaRPr lang="ru-RU" sz="2000" b="1">
              <a:cs typeface="Times New Roman" pitchFamily="18" charset="0"/>
            </a:endParaRPr>
          </a:p>
          <a:p>
            <a:pPr algn="just" eaLnBrk="1" hangingPunct="1">
              <a:spcAft>
                <a:spcPts val="1200"/>
              </a:spcAft>
              <a:buFont typeface="Wingdings" pitchFamily="2" charset="2"/>
              <a:buChar char="Ø"/>
            </a:pPr>
            <a:r>
              <a:rPr lang="ru-RU" sz="2000" b="1">
                <a:cs typeface="Times New Roman" pitchFamily="18" charset="0"/>
              </a:rPr>
              <a:t> </a:t>
            </a:r>
            <a:r>
              <a:rPr lang="ru-RU" b="1"/>
              <a:t>Что такое предпринимательская деятельность?</a:t>
            </a:r>
            <a:r>
              <a:rPr lang="ru-RU" sz="3200"/>
              <a:t> </a:t>
            </a:r>
            <a:endParaRPr lang="ru-RU" sz="2000" b="1">
              <a:cs typeface="Times New Roman" pitchFamily="18" charset="0"/>
            </a:endParaRPr>
          </a:p>
          <a:p>
            <a:pPr algn="just" eaLnBrk="1" hangingPunct="1">
              <a:lnSpc>
                <a:spcPct val="114000"/>
              </a:lnSpc>
              <a:spcAft>
                <a:spcPts val="1200"/>
              </a:spcAft>
            </a:pPr>
            <a:r>
              <a:rPr lang="ru-RU" sz="1400" i="1"/>
              <a:t>Часть 1 статьи 2 ГК РФ:</a:t>
            </a:r>
            <a:r>
              <a:rPr lang="ru-RU" sz="1400"/>
              <a:t> Предпринимательской является самостоятельная, осуществляемая на свой риск деятельность, направленная на систематическое получение прибыли от пользования имуществом, продажи товаров, выполнения работ или оказания услуг лицами, зарегистрированными в этом качестве в установленном законом порядке. </a:t>
            </a:r>
            <a:endParaRPr lang="ru-RU" sz="1400">
              <a:cs typeface="Times New Roman" pitchFamily="18" charset="0"/>
            </a:endParaRPr>
          </a:p>
          <a:p>
            <a:pPr algn="just" eaLnBrk="1" hangingPunct="1">
              <a:spcAft>
                <a:spcPts val="1200"/>
              </a:spcAft>
              <a:buFont typeface="Wingdings" pitchFamily="2" charset="2"/>
              <a:buChar char="Ø"/>
            </a:pPr>
            <a:r>
              <a:rPr lang="ru-RU" sz="2000" b="1">
                <a:cs typeface="Times New Roman" pitchFamily="18" charset="0"/>
              </a:rPr>
              <a:t> </a:t>
            </a:r>
            <a:r>
              <a:rPr lang="ru-RU" b="1"/>
              <a:t>Можно ли приравнивать наличие у государственного служащего акций (долей участия) в коммерческих организациях к предпринимательской деятельности?</a:t>
            </a:r>
            <a:endParaRPr lang="ru-RU" b="1">
              <a:cs typeface="Times New Roman" pitchFamily="18" charset="0"/>
            </a:endParaRPr>
          </a:p>
          <a:p>
            <a:pPr algn="just" eaLnBrk="1" hangingPunct="1">
              <a:lnSpc>
                <a:spcPct val="114000"/>
              </a:lnSpc>
              <a:spcAft>
                <a:spcPts val="1200"/>
              </a:spcAft>
            </a:pPr>
            <a:r>
              <a:rPr lang="ru-RU" sz="1400" i="1"/>
              <a:t>Пункт 3 Постановления Конституционного Суда РФ от 24 февраля 2004 г. N 3-П: </a:t>
            </a:r>
            <a:r>
              <a:rPr lang="ru-RU" sz="1400"/>
              <a:t>Деятельность акционеров не является предпринимательской (она относится к иной не запрещенной законом экономической деятельности). </a:t>
            </a:r>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6"/>
          <p:cNvSpPr>
            <a:spLocks noGrp="1" noChangeArrowheads="1"/>
          </p:cNvSpPr>
          <p:nvPr>
            <p:ph type="sldNum" sz="quarter" idx="12"/>
          </p:nvPr>
        </p:nvSpPr>
        <p:spPr>
          <a:noFill/>
        </p:spPr>
        <p:txBody>
          <a:bodyPr/>
          <a:lstStyle/>
          <a:p>
            <a:fld id="{3775459E-498D-4679-9712-D2A699641BD4}" type="slidenum">
              <a:rPr lang="ru-RU"/>
              <a:pPr/>
              <a:t>24</a:t>
            </a:fld>
            <a:endParaRPr lang="ru-RU"/>
          </a:p>
        </p:txBody>
      </p:sp>
      <p:sp>
        <p:nvSpPr>
          <p:cNvPr id="64514"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14" name="Text Box 3"/>
          <p:cNvSpPr txBox="1">
            <a:spLocks noChangeArrowheads="1"/>
          </p:cNvSpPr>
          <p:nvPr/>
        </p:nvSpPr>
        <p:spPr bwMode="auto">
          <a:xfrm>
            <a:off x="239184" y="188913"/>
            <a:ext cx="10428816" cy="412750"/>
          </a:xfrm>
          <a:prstGeom prst="rect">
            <a:avLst/>
          </a:prstGeom>
          <a:noFill/>
          <a:ln w="9525">
            <a:noFill/>
            <a:miter lim="800000"/>
            <a:headEnd/>
            <a:tailEnd/>
          </a:ln>
          <a:effectLst/>
        </p:spPr>
        <p:txBody>
          <a:bodyPr>
            <a:spAutoFit/>
          </a:bodyPr>
          <a:lstStyle/>
          <a:p>
            <a:pPr eaLnBrk="1" hangingPunct="1"/>
            <a:r>
              <a:rPr lang="ru-RU" sz="2100" b="1">
                <a:solidFill>
                  <a:srgbClr val="003399"/>
                </a:solidFill>
                <a:effectLst>
                  <a:outerShdw blurRad="38100" dist="38100" dir="2700000" algn="tl">
                    <a:srgbClr val="C0C0C0"/>
                  </a:outerShdw>
                </a:effectLst>
              </a:rPr>
              <a:t>Осуществление предпринимательской деятельности</a:t>
            </a:r>
            <a:endParaRPr lang="ru-RU" sz="2200" b="1">
              <a:solidFill>
                <a:srgbClr val="003399"/>
              </a:solidFill>
              <a:effectLst>
                <a:outerShdw blurRad="38100" dist="38100" dir="2700000" algn="tl">
                  <a:srgbClr val="C0C0C0"/>
                </a:outerShdw>
              </a:effectLst>
            </a:endParaRPr>
          </a:p>
        </p:txBody>
      </p:sp>
      <p:sp>
        <p:nvSpPr>
          <p:cNvPr id="64516" name="TextBox 2"/>
          <p:cNvSpPr txBox="1">
            <a:spLocks noChangeArrowheads="1"/>
          </p:cNvSpPr>
          <p:nvPr/>
        </p:nvSpPr>
        <p:spPr bwMode="auto">
          <a:xfrm>
            <a:off x="334434" y="1136651"/>
            <a:ext cx="11425767" cy="3847207"/>
          </a:xfrm>
          <a:prstGeom prst="rect">
            <a:avLst/>
          </a:prstGeom>
          <a:noFill/>
          <a:ln w="9525">
            <a:noFill/>
            <a:miter lim="800000"/>
            <a:headEnd/>
            <a:tailEnd/>
          </a:ln>
        </p:spPr>
        <p:txBody>
          <a:bodyPr>
            <a:spAutoFit/>
          </a:bodyPr>
          <a:lstStyle/>
          <a:p>
            <a:pPr marL="285750" indent="-285750" algn="just">
              <a:buFont typeface="Wingdings" pitchFamily="2" charset="2"/>
              <a:buChar char="Ø"/>
            </a:pPr>
            <a:r>
              <a:rPr lang="ru-RU" sz="1600"/>
              <a:t>Статья 17 Федерального закона «О государственной гражданской службе»: «В связи с прохождением гражданской службы государственному служащему запрещается заниматься предпринимательской деятельностью лично или через доверенных лиц, а также участвовать в управлении хозяйствующим субъектом (за исключением жилищного, жилищно-строительного, гаражного кооперативов, садоводческого, огороднического, дачного потребительских кооперативов, товарищества собственников недвижимости и профсоюза, зарегистрированного в установленном порядке), если иное не предусмотрено федеральными законами или если в порядке, установленном нормативным правовым актом Российской Федерации или субъекта Российской Федерации в соответствии с федеральными законами или законами субъекта Российской Федерации, ему не поручено участвовать в управлении этой организацией».</a:t>
            </a:r>
          </a:p>
          <a:p>
            <a:pPr marL="285750" indent="-285750"/>
            <a:endParaRPr lang="ru-RU"/>
          </a:p>
          <a:p>
            <a:pPr marL="285750" indent="-285750"/>
            <a:r>
              <a:rPr lang="ru-RU" sz="1600" b="1" i="1"/>
              <a:t>Примечание.</a:t>
            </a:r>
            <a:r>
              <a:rPr lang="ru-RU" sz="1600"/>
              <a:t> До 2015 года норма была следующей:</a:t>
            </a:r>
          </a:p>
          <a:p>
            <a:pPr marL="285750" indent="-285750"/>
            <a:r>
              <a:rPr lang="ru-RU" sz="1600"/>
              <a:t>В связи с прохождением государственной службы государственному служащему запрещается:</a:t>
            </a:r>
          </a:p>
          <a:p>
            <a:pPr marL="285750" indent="-285750">
              <a:buFontTx/>
              <a:buChar char="•"/>
            </a:pPr>
            <a:r>
              <a:rPr lang="ru-RU" sz="1600"/>
              <a:t>участвовать на платной основе в деятельности органа управления коммерческой организацией, за исключением случаев, установленных федеральным законом;</a:t>
            </a:r>
          </a:p>
          <a:p>
            <a:pPr marL="285750" indent="-285750">
              <a:buFontTx/>
              <a:buChar char="•"/>
            </a:pPr>
            <a:r>
              <a:rPr lang="ru-RU" sz="1600"/>
              <a:t>осуществлять предпринимательскую деятельность.</a:t>
            </a:r>
            <a:endParaRPr lang="ru-RU"/>
          </a:p>
          <a:p>
            <a:pPr marL="285750" indent="-285750"/>
            <a:endParaRPr lang="ru-RU"/>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AutoShape 255"/>
          <p:cNvSpPr>
            <a:spLocks noChangeArrowheads="1"/>
          </p:cNvSpPr>
          <p:nvPr/>
        </p:nvSpPr>
        <p:spPr bwMode="auto">
          <a:xfrm>
            <a:off x="1295401" y="1916113"/>
            <a:ext cx="3263900" cy="1873250"/>
          </a:xfrm>
          <a:prstGeom prst="flowChartOnlineStorage">
            <a:avLst/>
          </a:prstGeom>
          <a:noFill/>
          <a:ln w="9525">
            <a:noFill/>
            <a:miter lim="800000"/>
            <a:headEnd/>
            <a:tailEnd/>
          </a:ln>
        </p:spPr>
        <p:txBody>
          <a:bodyPr wrap="none" anchor="ctr"/>
          <a:lstStyle/>
          <a:p>
            <a:pPr eaLnBrk="1" hangingPunct="1"/>
            <a:endParaRPr lang="en-US"/>
          </a:p>
        </p:txBody>
      </p:sp>
      <p:sp>
        <p:nvSpPr>
          <p:cNvPr id="66562" name="Text Box 247"/>
          <p:cNvSpPr txBox="1">
            <a:spLocks noChangeArrowheads="1"/>
          </p:cNvSpPr>
          <p:nvPr/>
        </p:nvSpPr>
        <p:spPr bwMode="auto">
          <a:xfrm>
            <a:off x="912284" y="2160589"/>
            <a:ext cx="10657416" cy="523220"/>
          </a:xfrm>
          <a:prstGeom prst="rect">
            <a:avLst/>
          </a:prstGeom>
          <a:noFill/>
          <a:ln w="9525">
            <a:noFill/>
            <a:miter lim="800000"/>
            <a:headEnd/>
            <a:tailEnd/>
          </a:ln>
        </p:spPr>
        <p:txBody>
          <a:bodyPr>
            <a:spAutoFit/>
          </a:bodyPr>
          <a:lstStyle/>
          <a:p>
            <a:pPr algn="ctr" eaLnBrk="1" hangingPunct="1">
              <a:spcBef>
                <a:spcPct val="50000"/>
              </a:spcBef>
            </a:pPr>
            <a:r>
              <a:rPr lang="ru-RU" sz="2800" b="1"/>
              <a:t>Ограничения на владение ценными бумагами</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6"/>
          <p:cNvSpPr>
            <a:spLocks noGrp="1" noChangeArrowheads="1"/>
          </p:cNvSpPr>
          <p:nvPr>
            <p:ph type="sldNum" sz="quarter" idx="12"/>
          </p:nvPr>
        </p:nvSpPr>
        <p:spPr>
          <a:noFill/>
        </p:spPr>
        <p:txBody>
          <a:bodyPr/>
          <a:lstStyle/>
          <a:p>
            <a:fld id="{B367287F-4438-4F6F-81DC-B6BCBB04401B}" type="slidenum">
              <a:rPr lang="ru-RU"/>
              <a:pPr/>
              <a:t>26</a:t>
            </a:fld>
            <a:endParaRPr lang="ru-RU"/>
          </a:p>
        </p:txBody>
      </p:sp>
      <p:sp>
        <p:nvSpPr>
          <p:cNvPr id="68610" name="Rectangle 48"/>
          <p:cNvSpPr>
            <a:spLocks noChangeArrowheads="1"/>
          </p:cNvSpPr>
          <p:nvPr/>
        </p:nvSpPr>
        <p:spPr bwMode="auto">
          <a:xfrm>
            <a:off x="4095751" y="5713190"/>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68611" name="Text Box 49"/>
          <p:cNvSpPr txBox="1">
            <a:spLocks noChangeArrowheads="1"/>
          </p:cNvSpPr>
          <p:nvPr/>
        </p:nvSpPr>
        <p:spPr bwMode="auto">
          <a:xfrm>
            <a:off x="624418" y="1412876"/>
            <a:ext cx="184731" cy="369332"/>
          </a:xfrm>
          <a:prstGeom prst="rect">
            <a:avLst/>
          </a:prstGeom>
          <a:noFill/>
          <a:ln w="9525">
            <a:noFill/>
            <a:miter lim="800000"/>
            <a:headEnd/>
            <a:tailEnd/>
          </a:ln>
        </p:spPr>
        <p:txBody>
          <a:bodyPr wrap="none">
            <a:spAutoFit/>
          </a:bodyPr>
          <a:lstStyle/>
          <a:p>
            <a:pPr eaLnBrk="1" hangingPunct="1"/>
            <a:endParaRPr lang="en-US"/>
          </a:p>
        </p:txBody>
      </p:sp>
      <p:sp>
        <p:nvSpPr>
          <p:cNvPr id="68612" name="Text Box 3"/>
          <p:cNvSpPr txBox="1">
            <a:spLocks noChangeArrowheads="1"/>
          </p:cNvSpPr>
          <p:nvPr/>
        </p:nvSpPr>
        <p:spPr bwMode="auto">
          <a:xfrm>
            <a:off x="239184" y="260350"/>
            <a:ext cx="7012304"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Владение ценными бумагами: подходы к регулированию</a:t>
            </a:r>
          </a:p>
        </p:txBody>
      </p:sp>
      <p:sp>
        <p:nvSpPr>
          <p:cNvPr id="68613" name="Rectangle 4"/>
          <p:cNvSpPr>
            <a:spLocks noChangeArrowheads="1"/>
          </p:cNvSpPr>
          <p:nvPr/>
        </p:nvSpPr>
        <p:spPr bwMode="auto">
          <a:xfrm>
            <a:off x="527051" y="981076"/>
            <a:ext cx="10847916" cy="5040313"/>
          </a:xfrm>
          <a:prstGeom prst="rect">
            <a:avLst/>
          </a:prstGeom>
          <a:noFill/>
          <a:ln w="9525">
            <a:noFill/>
            <a:miter lim="800000"/>
            <a:headEnd/>
            <a:tailEnd/>
          </a:ln>
        </p:spPr>
        <p:txBody>
          <a:bodyPr/>
          <a:lstStyle/>
          <a:p>
            <a:pPr marL="0" lvl="1" algn="just" eaLnBrk="1" hangingPunct="1">
              <a:spcBef>
                <a:spcPts val="1200"/>
              </a:spcBef>
            </a:pPr>
            <a:r>
              <a:rPr lang="ru-RU" sz="1600"/>
              <a:t>Цель регулирования: возникновение у служащего конфликта интересов, вызванного наличием у него возможности незаконного использовать свое должностное положение для получения выгоды организацией, ценными бумагами которой он владеет. </a:t>
            </a:r>
          </a:p>
          <a:p>
            <a:pPr marL="0" lvl="1" algn="just" eaLnBrk="1" hangingPunct="1">
              <a:spcBef>
                <a:spcPts val="1200"/>
              </a:spcBef>
            </a:pPr>
            <a:r>
              <a:rPr lang="ru-RU" sz="1600"/>
              <a:t>Подходы:</a:t>
            </a:r>
          </a:p>
          <a:p>
            <a:pPr marL="0" lvl="1" algn="just" eaLnBrk="1" hangingPunct="1">
              <a:spcBef>
                <a:spcPts val="1200"/>
              </a:spcBef>
              <a:buFont typeface="Arial" pitchFamily="34" charset="0"/>
              <a:buAutoNum type="arabicParenR"/>
            </a:pPr>
            <a:r>
              <a:rPr lang="ru-RU" sz="1600"/>
              <a:t> Должностному лицу разрешается сохранить активы, создающие конфликт интересов, однако от него требуется их задекларировать. По итогам декларирования государственный служащий может быть отстранен от принятия решений, затрагивающих компанию, в которой у него есть финансовый интерес.</a:t>
            </a:r>
            <a:endParaRPr lang="en-US" sz="1600"/>
          </a:p>
          <a:p>
            <a:pPr marL="0" lvl="1" algn="just" eaLnBrk="1" hangingPunct="1">
              <a:spcBef>
                <a:spcPts val="1200"/>
              </a:spcBef>
              <a:buFont typeface="Arial" pitchFamily="34" charset="0"/>
              <a:buAutoNum type="arabicParenR"/>
            </a:pPr>
            <a:r>
              <a:rPr lang="ru-RU" sz="1600"/>
              <a:t> Должностному лицу рекомендуется полностью избавиться от активов, создающих конфликт интересов, например, продать их.</a:t>
            </a:r>
            <a:endParaRPr lang="en-US" sz="1600"/>
          </a:p>
          <a:p>
            <a:pPr marL="0" lvl="1" algn="just" eaLnBrk="1" hangingPunct="1">
              <a:spcBef>
                <a:spcPts val="1200"/>
              </a:spcBef>
              <a:buFont typeface="Arial" pitchFamily="34" charset="0"/>
              <a:buAutoNum type="arabicParenR"/>
            </a:pPr>
            <a:r>
              <a:rPr lang="ru-RU" sz="1600"/>
              <a:t> Мера промежуточная между (1) и (2). Должностному лицу разрешается сохранить право собственности на проблемные активы и приносимый ими доход, однако рекомендуется передать эти активы в доверительное управление.</a:t>
            </a:r>
          </a:p>
          <a:p>
            <a:pPr marL="0" lvl="1" algn="just" eaLnBrk="1" hangingPunct="1">
              <a:spcBef>
                <a:spcPts val="1800"/>
              </a:spcBef>
            </a:pPr>
            <a:r>
              <a:rPr lang="ru-RU" sz="1400" b="1" u="sng"/>
              <a:t>Традиционные формы доверительного управления не подходят для урегулирования конфликта интересов! Необходимы специальные механизмы основная цель заключается не в том, чтобы обеспечить более эффективное управление активами, а в том, чтобы спрятать активы от собственника.</a:t>
            </a:r>
            <a:endParaRPr lang="en-US" sz="1400" b="1" u="sng"/>
          </a:p>
          <a:p>
            <a:pPr marL="0" lvl="1" algn="just" eaLnBrk="1" hangingPunct="1">
              <a:spcBef>
                <a:spcPts val="1800"/>
              </a:spcBef>
            </a:pPr>
            <a:endParaRPr lang="en-US" sz="1600" b="1" u="sng"/>
          </a:p>
        </p:txBody>
      </p:sp>
      <p:sp>
        <p:nvSpPr>
          <p:cNvPr id="68614" name="Номер слайда 1"/>
          <p:cNvSpPr txBox="1">
            <a:spLocks noGrp="1"/>
          </p:cNvSpPr>
          <p:nvPr/>
        </p:nvSpPr>
        <p:spPr bwMode="auto">
          <a:xfrm>
            <a:off x="8737600" y="6245225"/>
            <a:ext cx="2844800" cy="476250"/>
          </a:xfrm>
          <a:prstGeom prst="rect">
            <a:avLst/>
          </a:prstGeom>
          <a:noFill/>
          <a:ln w="9525">
            <a:noFill/>
            <a:miter lim="800000"/>
            <a:headEnd/>
            <a:tailEnd/>
          </a:ln>
        </p:spPr>
        <p:txBody>
          <a:bodyPr/>
          <a:lstStyle/>
          <a:p>
            <a:pPr algn="r" eaLnBrk="1" hangingPunct="1"/>
            <a:fld id="{0DCE9DF9-D20B-42F7-9CF4-19D6D0833F5A}" type="slidenum">
              <a:rPr lang="ru-RU" sz="1400"/>
              <a:pPr algn="r" eaLnBrk="1" hangingPunct="1"/>
              <a:t>26</a:t>
            </a:fld>
            <a:endParaRPr lang="ru-RU" sz="1400"/>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6"/>
          <p:cNvSpPr>
            <a:spLocks noGrp="1" noChangeArrowheads="1"/>
          </p:cNvSpPr>
          <p:nvPr>
            <p:ph type="sldNum" sz="quarter" idx="12"/>
          </p:nvPr>
        </p:nvSpPr>
        <p:spPr>
          <a:noFill/>
        </p:spPr>
        <p:txBody>
          <a:bodyPr/>
          <a:lstStyle/>
          <a:p>
            <a:fld id="{75BD97F1-E16D-4728-9C41-51D1C38FCB42}" type="slidenum">
              <a:rPr lang="ru-RU"/>
              <a:pPr/>
              <a:t>27</a:t>
            </a:fld>
            <a:endParaRPr lang="ru-RU"/>
          </a:p>
        </p:txBody>
      </p:sp>
      <p:sp>
        <p:nvSpPr>
          <p:cNvPr id="70658"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70659" name="Text Box 3"/>
          <p:cNvSpPr txBox="1">
            <a:spLocks noChangeArrowheads="1"/>
          </p:cNvSpPr>
          <p:nvPr/>
        </p:nvSpPr>
        <p:spPr bwMode="auto">
          <a:xfrm>
            <a:off x="143934" y="188913"/>
            <a:ext cx="6535764"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Передача ценных бумаг в доверительное управление</a:t>
            </a:r>
          </a:p>
        </p:txBody>
      </p:sp>
      <p:sp>
        <p:nvSpPr>
          <p:cNvPr id="70660" name="Прямоугольник 2"/>
          <p:cNvSpPr>
            <a:spLocks noChangeArrowheads="1"/>
          </p:cNvSpPr>
          <p:nvPr/>
        </p:nvSpPr>
        <p:spPr bwMode="auto">
          <a:xfrm>
            <a:off x="239185" y="765175"/>
            <a:ext cx="11713633" cy="4633897"/>
          </a:xfrm>
          <a:prstGeom prst="rect">
            <a:avLst/>
          </a:prstGeom>
          <a:noFill/>
          <a:ln w="9525">
            <a:noFill/>
            <a:miter lim="800000"/>
            <a:headEnd/>
            <a:tailEnd/>
          </a:ln>
        </p:spPr>
        <p:txBody>
          <a:bodyPr>
            <a:spAutoFit/>
          </a:bodyPr>
          <a:lstStyle/>
          <a:p>
            <a:pPr eaLnBrk="1" hangingPunct="1">
              <a:lnSpc>
                <a:spcPct val="107000"/>
              </a:lnSpc>
              <a:spcAft>
                <a:spcPts val="600"/>
              </a:spcAft>
            </a:pPr>
            <a:r>
              <a:rPr lang="ru-RU" sz="1600" b="1"/>
              <a:t>Моменты, на которые следует обращать внимание:</a:t>
            </a:r>
          </a:p>
          <a:p>
            <a:pPr eaLnBrk="1" hangingPunct="1">
              <a:spcAft>
                <a:spcPts val="600"/>
              </a:spcAft>
              <a:buFont typeface="Wingdings" pitchFamily="2" charset="2"/>
              <a:buChar char="Ø"/>
            </a:pPr>
            <a:r>
              <a:rPr lang="ru-RU" sz="1400"/>
              <a:t>В доверительное управление должны передаваться не любые ценные бумаги, а только те, владение которыми приводит или может привести к конфликту интересов.</a:t>
            </a:r>
          </a:p>
          <a:p>
            <a:pPr eaLnBrk="1" hangingPunct="1">
              <a:spcAft>
                <a:spcPts val="600"/>
              </a:spcAft>
            </a:pPr>
            <a:r>
              <a:rPr lang="ru-RU" sz="1400"/>
              <a:t>В первую очередь, речь идет о ценных бумагах:</a:t>
            </a:r>
          </a:p>
          <a:p>
            <a:pPr marL="444500" lvl="1" indent="-171450" eaLnBrk="1" hangingPunct="1">
              <a:spcAft>
                <a:spcPts val="600"/>
              </a:spcAft>
              <a:buFont typeface="Arial" pitchFamily="34" charset="0"/>
              <a:buChar char="•"/>
            </a:pPr>
            <a:r>
              <a:rPr lang="ru-RU" sz="1400"/>
              <a:t>организаций, в отношении которых государственный или муниципальный служащий принимает самостоятельные решения, участвует в принятии коллегиальных решений, готовит проекты решений, и при этом такие решения могут принести выгоду или нанести ущерб указанным организациям;</a:t>
            </a:r>
          </a:p>
          <a:p>
            <a:pPr marL="444500" lvl="1" indent="-171450" eaLnBrk="1" hangingPunct="1">
              <a:spcAft>
                <a:spcPts val="600"/>
              </a:spcAft>
              <a:buFont typeface="Arial" pitchFamily="34" charset="0"/>
              <a:buChar char="•"/>
            </a:pPr>
            <a:r>
              <a:rPr lang="ru-RU" sz="1400"/>
              <a:t>организаций, в отношении руководителей которых государственный или муниципальный служащий принимает самостоятельные решения, участвует в принятии коллегиальных решений, готовит проекты решений, и при этом такие решения могут принести выгоду или нанести ущерб указанным лицам.</a:t>
            </a:r>
          </a:p>
          <a:p>
            <a:pPr eaLnBrk="1" hangingPunct="1">
              <a:spcAft>
                <a:spcPts val="600"/>
              </a:spcAft>
              <a:buFont typeface="Wingdings" pitchFamily="2" charset="2"/>
              <a:buChar char="Ø"/>
            </a:pPr>
            <a:r>
              <a:rPr lang="ru-RU" sz="1400"/>
              <a:t>Доверительным управляющим может быть 1) гражданин, как являющийся, так и не являющийся индивидуальным предпринимателем, 2) коммерческая организация за исключением унитарного предприятия, 2) некоммерческая организация за исключением учреждения.</a:t>
            </a:r>
          </a:p>
          <a:p>
            <a:pPr eaLnBrk="1" hangingPunct="1">
              <a:spcAft>
                <a:spcPts val="600"/>
              </a:spcAft>
              <a:buFont typeface="Wingdings" pitchFamily="2" charset="2"/>
              <a:buChar char="Ø"/>
            </a:pPr>
            <a:r>
              <a:rPr lang="ru-RU" sz="1400"/>
              <a:t>При выборе доверительного управляющего государственный или муниципальный служащий должен учитывать, что  целью этих действий является урегулирование и предотвращение конфликта интересов и недопущение нанесения ущерба репутации государственного или органа МСУ. </a:t>
            </a:r>
          </a:p>
          <a:p>
            <a:pPr eaLnBrk="1" hangingPunct="1">
              <a:spcAft>
                <a:spcPts val="600"/>
              </a:spcAft>
            </a:pPr>
            <a:r>
              <a:rPr lang="ru-RU" sz="1400"/>
              <a:t>В связи с этим, крайне нежелательно передавать ценные бумаги в доверительное управление родственникам, друзьям, а также организациям, учредителями которых они являются  или в органы управления которых входят родственники или друзья служащего.</a:t>
            </a:r>
          </a:p>
          <a:p>
            <a:pPr eaLnBrk="1" hangingPunct="1">
              <a:spcAft>
                <a:spcPts val="600"/>
              </a:spcAft>
              <a:buFont typeface="Wingdings" pitchFamily="2" charset="2"/>
              <a:buChar char="Ø"/>
            </a:pPr>
            <a:r>
              <a:rPr lang="ru-RU" sz="1400"/>
              <a:t>Даже если ценные бумаги переданы в доверительное управление сведения о них должны быть указаны в Справе о доходах, расходах, об имуществе и обязательствах имущественного характера.</a:t>
            </a:r>
          </a:p>
        </p:txBody>
      </p:sp>
      <p:cxnSp>
        <p:nvCxnSpPr>
          <p:cNvPr id="4" name="Прямая соединительная линия 3"/>
          <p:cNvCxnSpPr/>
          <p:nvPr/>
        </p:nvCxnSpPr>
        <p:spPr>
          <a:xfrm>
            <a:off x="0" y="692150"/>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6"/>
          <p:cNvSpPr>
            <a:spLocks noGrp="1" noChangeArrowheads="1"/>
          </p:cNvSpPr>
          <p:nvPr>
            <p:ph type="sldNum" sz="quarter" idx="12"/>
          </p:nvPr>
        </p:nvSpPr>
        <p:spPr>
          <a:noFill/>
        </p:spPr>
        <p:txBody>
          <a:bodyPr/>
          <a:lstStyle/>
          <a:p>
            <a:fld id="{36620DA1-5AD1-43E4-B9F1-2D2C8E4EBF1F}" type="slidenum">
              <a:rPr lang="ru-RU"/>
              <a:pPr/>
              <a:t>28</a:t>
            </a:fld>
            <a:endParaRPr lang="ru-RU"/>
          </a:p>
        </p:txBody>
      </p:sp>
      <p:sp>
        <p:nvSpPr>
          <p:cNvPr id="72706"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14" name="Text Box 3"/>
          <p:cNvSpPr txBox="1">
            <a:spLocks noChangeArrowheads="1"/>
          </p:cNvSpPr>
          <p:nvPr/>
        </p:nvSpPr>
        <p:spPr bwMode="auto">
          <a:xfrm>
            <a:off x="241300" y="222250"/>
            <a:ext cx="5817234" cy="461665"/>
          </a:xfrm>
          <a:prstGeom prst="rect">
            <a:avLst/>
          </a:prstGeom>
          <a:noFill/>
          <a:ln w="9525">
            <a:noFill/>
            <a:miter lim="800000"/>
            <a:headEnd/>
            <a:tailEnd/>
          </a:ln>
          <a:effectLst/>
        </p:spPr>
        <p:txBody>
          <a:bodyPr wrap="none">
            <a:spAutoFit/>
          </a:bodyPr>
          <a:lstStyle/>
          <a:p>
            <a:pPr eaLnBrk="1" hangingPunct="1"/>
            <a:r>
              <a:rPr lang="ru-RU" sz="2100" b="1">
                <a:solidFill>
                  <a:srgbClr val="003399"/>
                </a:solidFill>
              </a:rPr>
              <a:t>Владение ценными бумагами: базовые нормы</a:t>
            </a:r>
            <a:r>
              <a:rPr lang="ru-RU" sz="2400" b="1">
                <a:solidFill>
                  <a:srgbClr val="003399"/>
                </a:solidFill>
                <a:effectLst>
                  <a:outerShdw blurRad="38100" dist="38100" dir="2700000" algn="tl">
                    <a:srgbClr val="C0C0C0"/>
                  </a:outerShdw>
                </a:effectLst>
              </a:rPr>
              <a:t> </a:t>
            </a:r>
          </a:p>
        </p:txBody>
      </p:sp>
      <p:sp>
        <p:nvSpPr>
          <p:cNvPr id="72708" name="Прямоугольник 1"/>
          <p:cNvSpPr>
            <a:spLocks noChangeArrowheads="1"/>
          </p:cNvSpPr>
          <p:nvPr/>
        </p:nvSpPr>
        <p:spPr bwMode="auto">
          <a:xfrm>
            <a:off x="334433" y="836614"/>
            <a:ext cx="11328400" cy="3539430"/>
          </a:xfrm>
          <a:prstGeom prst="rect">
            <a:avLst/>
          </a:prstGeom>
          <a:noFill/>
          <a:ln w="9525">
            <a:noFill/>
            <a:miter lim="800000"/>
            <a:headEnd/>
            <a:tailEnd/>
          </a:ln>
        </p:spPr>
        <p:txBody>
          <a:bodyPr>
            <a:spAutoFit/>
          </a:bodyPr>
          <a:lstStyle/>
          <a:p>
            <a:pPr eaLnBrk="1" hangingPunct="1"/>
            <a:endParaRPr lang="en-US" sz="1200"/>
          </a:p>
          <a:p>
            <a:pPr algn="just" eaLnBrk="1" hangingPunct="1">
              <a:spcAft>
                <a:spcPts val="1200"/>
              </a:spcAft>
              <a:buFont typeface="Wingdings" pitchFamily="2" charset="2"/>
              <a:buChar char="Ø"/>
            </a:pPr>
            <a:r>
              <a:rPr lang="ru-RU" sz="1600"/>
              <a:t> П. 4 ч. 1 ст. 17 Федерального закона «О государственной гражданской службе»- В связи с прохождением гражданской службы гражданскому служащему запрещается приобретать в случаях, установленных федеральным законом, ценные бумаги, по которым может быть получен доход.</a:t>
            </a:r>
          </a:p>
          <a:p>
            <a:pPr algn="just" eaLnBrk="1" hangingPunct="1">
              <a:spcAft>
                <a:spcPts val="1200"/>
              </a:spcAft>
              <a:buFont typeface="Wingdings" pitchFamily="2" charset="2"/>
              <a:buChar char="Ø"/>
            </a:pPr>
            <a:r>
              <a:rPr lang="ru-RU" sz="1600"/>
              <a:t> Ст. 12.3 273-ФЗ и ч. 2 ст. 17 Федерального закона «О государственной гражданской службе» - В случае, если владение лицом, замещающим должность федеральной государственной службы, ценными бумагами, акциями (долями участия, паями в уставных (складочных) капиталах организаций) приводит или может привести к конфликту интересов, указанное лицо обязано передать принадлежащие ему ценные бумаги, акции (доли участия, паи в уставных (складочных) капиталах организаций) в доверительное управление в соответствии с гражданским законодательством РФ.</a:t>
            </a:r>
          </a:p>
          <a:p>
            <a:pPr algn="just" eaLnBrk="1" hangingPunct="1">
              <a:spcAft>
                <a:spcPts val="1200"/>
              </a:spcAft>
              <a:buFont typeface="Wingdings" pitchFamily="2" charset="2"/>
              <a:buChar char="Ø"/>
            </a:pPr>
            <a:r>
              <a:rPr lang="ru-RU" sz="1600"/>
              <a:t> Ст. 7.1 Федерального закона  «О противодействии коррупции» - Государственным служащим, замещающим должности, назначение на которые и освобождение от которых осуществляются Президентом РФ, Правительством РФ или Генеральным прокурором РФ, а также должности заместителей руководителей ФОИВ запрещается </a:t>
            </a:r>
            <a:r>
              <a:rPr lang="ru-RU" sz="1600" b="1"/>
              <a:t>владеть и (или) пользоваться иностранными финансовыми инструментами</a:t>
            </a:r>
            <a:r>
              <a:rPr lang="ru-RU" sz="1600"/>
              <a:t>.</a:t>
            </a:r>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6"/>
          <p:cNvSpPr>
            <a:spLocks noGrp="1" noChangeArrowheads="1"/>
          </p:cNvSpPr>
          <p:nvPr>
            <p:ph type="sldNum" sz="quarter" idx="12"/>
          </p:nvPr>
        </p:nvSpPr>
        <p:spPr>
          <a:noFill/>
        </p:spPr>
        <p:txBody>
          <a:bodyPr/>
          <a:lstStyle/>
          <a:p>
            <a:fld id="{3C16E670-C7DC-479B-89BA-0B268D5AB0E6}" type="slidenum">
              <a:rPr lang="ru-RU"/>
              <a:pPr/>
              <a:t>29</a:t>
            </a:fld>
            <a:endParaRPr lang="ru-RU"/>
          </a:p>
        </p:txBody>
      </p:sp>
      <p:sp>
        <p:nvSpPr>
          <p:cNvPr id="74754"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14" name="Text Box 3"/>
          <p:cNvSpPr txBox="1">
            <a:spLocks noChangeArrowheads="1"/>
          </p:cNvSpPr>
          <p:nvPr/>
        </p:nvSpPr>
        <p:spPr bwMode="auto">
          <a:xfrm>
            <a:off x="241300" y="222250"/>
            <a:ext cx="6387711" cy="461665"/>
          </a:xfrm>
          <a:prstGeom prst="rect">
            <a:avLst/>
          </a:prstGeom>
          <a:noFill/>
          <a:ln w="9525">
            <a:noFill/>
            <a:miter lim="800000"/>
            <a:headEnd/>
            <a:tailEnd/>
          </a:ln>
          <a:effectLst/>
        </p:spPr>
        <p:txBody>
          <a:bodyPr wrap="none">
            <a:spAutoFit/>
          </a:bodyPr>
          <a:lstStyle/>
          <a:p>
            <a:pPr eaLnBrk="1" hangingPunct="1"/>
            <a:r>
              <a:rPr lang="ru-RU" sz="2100" b="1">
                <a:solidFill>
                  <a:srgbClr val="003399"/>
                </a:solidFill>
              </a:rPr>
              <a:t>Владение ценными бумагами: основные проблемы</a:t>
            </a:r>
            <a:r>
              <a:rPr lang="ru-RU" sz="2400" b="1">
                <a:solidFill>
                  <a:srgbClr val="003399"/>
                </a:solidFill>
                <a:effectLst>
                  <a:outerShdw blurRad="38100" dist="38100" dir="2700000" algn="tl">
                    <a:srgbClr val="C0C0C0"/>
                  </a:outerShdw>
                </a:effectLst>
              </a:rPr>
              <a:t> </a:t>
            </a:r>
          </a:p>
        </p:txBody>
      </p:sp>
      <p:sp>
        <p:nvSpPr>
          <p:cNvPr id="74756" name="Прямоугольник 1"/>
          <p:cNvSpPr>
            <a:spLocks noChangeArrowheads="1"/>
          </p:cNvSpPr>
          <p:nvPr/>
        </p:nvSpPr>
        <p:spPr bwMode="auto">
          <a:xfrm>
            <a:off x="334433" y="836614"/>
            <a:ext cx="11328400" cy="3770263"/>
          </a:xfrm>
          <a:prstGeom prst="rect">
            <a:avLst/>
          </a:prstGeom>
          <a:noFill/>
          <a:ln w="9525">
            <a:noFill/>
            <a:miter lim="800000"/>
            <a:headEnd/>
            <a:tailEnd/>
          </a:ln>
        </p:spPr>
        <p:txBody>
          <a:bodyPr>
            <a:spAutoFit/>
          </a:bodyPr>
          <a:lstStyle/>
          <a:p>
            <a:pPr eaLnBrk="1" hangingPunct="1"/>
            <a:endParaRPr lang="en-US" sz="1200"/>
          </a:p>
          <a:p>
            <a:pPr eaLnBrk="1" hangingPunct="1">
              <a:spcAft>
                <a:spcPts val="1200"/>
              </a:spcAft>
              <a:buFont typeface="Wingdings" pitchFamily="2" charset="2"/>
              <a:buChar char="Ø"/>
            </a:pPr>
            <a:r>
              <a:rPr lang="ru-RU" sz="1600" b="1"/>
              <a:t> Какие ценные бумаги должны передаваться в доверительное управление?</a:t>
            </a:r>
          </a:p>
          <a:p>
            <a:pPr algn="just" eaLnBrk="1" hangingPunct="1">
              <a:spcAft>
                <a:spcPts val="300"/>
              </a:spcAft>
            </a:pPr>
            <a:r>
              <a:rPr lang="ru-RU" sz="1200" b="1"/>
              <a:t>Федеральный закон от 27.07.2004 № 79-ФЗ «О государственной гражданской службе РФ»:</a:t>
            </a:r>
            <a:endParaRPr lang="ru-RU" sz="1200"/>
          </a:p>
          <a:p>
            <a:pPr algn="just" eaLnBrk="1" hangingPunct="1">
              <a:spcAft>
                <a:spcPts val="1200"/>
              </a:spcAft>
            </a:pPr>
            <a:r>
              <a:rPr lang="ru-RU" sz="1200"/>
              <a:t>Ч. 2 ст. 17 79-ФЗ - В случае, </a:t>
            </a:r>
            <a:r>
              <a:rPr lang="ru-RU" sz="1200" b="1"/>
              <a:t>если</a:t>
            </a:r>
            <a:r>
              <a:rPr lang="ru-RU" sz="1200"/>
              <a:t> владение лицом, замещающим должность федеральной государственной службы, ценными бумагами, акциями (долями участия, паями в уставных (складочных) капиталах организаций) </a:t>
            </a:r>
            <a:r>
              <a:rPr lang="ru-RU" sz="1200" b="1"/>
              <a:t>приводит или может привести к конфликту интересов</a:t>
            </a:r>
            <a:r>
              <a:rPr lang="ru-RU" sz="1200"/>
              <a:t>, указанное лицо обязано передать принадлежащие ему ценные бумаги, акции (доли участия, паи в уставных (складочных) капиталах организаций) в доверительное управление в соответствии с гражданским законодательством РФ.</a:t>
            </a:r>
          </a:p>
          <a:p>
            <a:pPr algn="just" eaLnBrk="1" hangingPunct="1">
              <a:spcAft>
                <a:spcPts val="300"/>
              </a:spcAft>
            </a:pPr>
            <a:r>
              <a:rPr lang="ru-RU" sz="1200" b="1"/>
              <a:t>Федеральный закон от 25.12.2008 N 273-ФЗ «О противодействии коррупции»:</a:t>
            </a:r>
            <a:endParaRPr lang="ru-RU" sz="1200"/>
          </a:p>
          <a:p>
            <a:pPr algn="just" eaLnBrk="1" hangingPunct="1">
              <a:spcAft>
                <a:spcPts val="1200"/>
              </a:spcAft>
            </a:pPr>
            <a:r>
              <a:rPr lang="ru-RU" sz="1200"/>
              <a:t>Ч. 6 ст. 11 - В случае,  если государственный или муниципальный  служащий владеет ценными бумагами, акциями (долями участия, паями в уставных(складочных)   капиталах   организаций),   он   </a:t>
            </a:r>
            <a:r>
              <a:rPr lang="ru-RU" sz="1200" b="1"/>
              <a:t>обязан   в    целях предотвращения   конфликта  интересов  передать</a:t>
            </a:r>
            <a:r>
              <a:rPr lang="ru-RU" sz="1200"/>
              <a:t>  принадлежащие  ему ценные бумаги,  акции (доли участия,  паи в  уставных  (складочных) капиталах  организаций) в доверительное управление в соответствии с законодательством Российской Федерации.</a:t>
            </a:r>
            <a:endParaRPr lang="ru-RU" sz="1200" b="1"/>
          </a:p>
          <a:p>
            <a:pPr eaLnBrk="1" hangingPunct="1">
              <a:spcAft>
                <a:spcPts val="1200"/>
              </a:spcAft>
              <a:buFont typeface="Wingdings" pitchFamily="2" charset="2"/>
              <a:buChar char="Ø"/>
            </a:pPr>
            <a:r>
              <a:rPr lang="ru-RU" sz="1600" b="1"/>
              <a:t> Является ли передача ценных бумаг в доверительное управление мерой предотвращения и урегулирования конфликта интересов?</a:t>
            </a:r>
          </a:p>
          <a:p>
            <a:pPr algn="just" eaLnBrk="1" hangingPunct="1">
              <a:spcAft>
                <a:spcPts val="1200"/>
              </a:spcAft>
            </a:pPr>
            <a:r>
              <a:rPr lang="ru-RU" sz="1200"/>
              <a:t>Доверительное управление не указано в перечне возможных мер предотвращения и урегулирования конфликта интересов и не является отказом от выгоды.</a:t>
            </a:r>
          </a:p>
          <a:p>
            <a:pPr eaLnBrk="1" hangingPunct="1">
              <a:spcAft>
                <a:spcPts val="1200"/>
              </a:spcAft>
              <a:buFont typeface="Wingdings" pitchFamily="2" charset="2"/>
              <a:buChar char="Ø"/>
            </a:pPr>
            <a:r>
              <a:rPr lang="ru-RU" sz="1600" b="1"/>
              <a:t> Действительно ли передача ценных бумаг в доверительное управление помогает урегулировать конфликт интересов?</a:t>
            </a:r>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6"/>
          <p:cNvSpPr>
            <a:spLocks noGrp="1" noChangeArrowheads="1"/>
          </p:cNvSpPr>
          <p:nvPr>
            <p:ph type="sldNum" sz="quarter" idx="12"/>
          </p:nvPr>
        </p:nvSpPr>
        <p:spPr>
          <a:noFill/>
        </p:spPr>
        <p:txBody>
          <a:bodyPr/>
          <a:lstStyle/>
          <a:p>
            <a:fld id="{0772B50E-C70C-4816-979F-2BE859054F60}" type="slidenum">
              <a:rPr lang="ru-RU"/>
              <a:pPr/>
              <a:t>3</a:t>
            </a:fld>
            <a:endParaRPr lang="ru-RU"/>
          </a:p>
        </p:txBody>
      </p:sp>
      <p:sp>
        <p:nvSpPr>
          <p:cNvPr id="21506"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21507" name="Text Box 3"/>
          <p:cNvSpPr txBox="1">
            <a:spLocks noChangeArrowheads="1"/>
          </p:cNvSpPr>
          <p:nvPr/>
        </p:nvSpPr>
        <p:spPr bwMode="auto">
          <a:xfrm>
            <a:off x="334433" y="260350"/>
            <a:ext cx="3288657"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Методические материалы</a:t>
            </a:r>
          </a:p>
        </p:txBody>
      </p:sp>
      <p:sp>
        <p:nvSpPr>
          <p:cNvPr id="21508" name="Прямоугольник 1"/>
          <p:cNvSpPr>
            <a:spLocks noChangeArrowheads="1"/>
          </p:cNvSpPr>
          <p:nvPr/>
        </p:nvSpPr>
        <p:spPr bwMode="auto">
          <a:xfrm>
            <a:off x="527051" y="981075"/>
            <a:ext cx="11040533" cy="2862322"/>
          </a:xfrm>
          <a:prstGeom prst="rect">
            <a:avLst/>
          </a:prstGeom>
          <a:noFill/>
          <a:ln w="9525">
            <a:noFill/>
            <a:miter lim="800000"/>
            <a:headEnd/>
            <a:tailEnd/>
          </a:ln>
        </p:spPr>
        <p:txBody>
          <a:bodyPr>
            <a:spAutoFit/>
          </a:bodyPr>
          <a:lstStyle/>
          <a:p>
            <a:pPr eaLnBrk="1" hangingPunct="1"/>
            <a:endParaRPr lang="en-US" sz="1600"/>
          </a:p>
          <a:p>
            <a:pPr>
              <a:spcAft>
                <a:spcPts val="800"/>
              </a:spcAft>
              <a:buFont typeface="Wingdings" pitchFamily="2" charset="2"/>
              <a:buChar char="Ø"/>
            </a:pPr>
            <a:r>
              <a:rPr kumimoji="1" lang="ru-RU" sz="1600"/>
              <a:t> Методические рекомендации о порядке уведомления представителя нанимателя (работодателя) о фактах обращения в целях склонения государственного или муниципального служащего к совершению коррупционных правонарушений, включающие перечень сведений, содержащихся в уведомлениях, вопросы организации проверки этих сведений и порядка регистрации уведомлений;</a:t>
            </a:r>
          </a:p>
          <a:p>
            <a:pPr>
              <a:spcAft>
                <a:spcPts val="800"/>
              </a:spcAft>
              <a:buFont typeface="Wingdings" pitchFamily="2" charset="2"/>
              <a:buChar char="Ø"/>
            </a:pPr>
            <a:r>
              <a:rPr kumimoji="1" lang="ru-RU" sz="1600"/>
              <a:t> Обзор типовых ситуаций конфликта интересов на государственной службе Российской Федерации и порядка их урегулирования; </a:t>
            </a:r>
          </a:p>
          <a:p>
            <a:pPr>
              <a:spcAft>
                <a:spcPts val="800"/>
              </a:spcAft>
              <a:buFont typeface="Wingdings" pitchFamily="2" charset="2"/>
              <a:buChar char="Ø"/>
            </a:pPr>
            <a:r>
              <a:rPr kumimoji="1" lang="ru-RU" sz="1600"/>
              <a:t> Методические рекомендации по проведению оценки коррупционных рисков, возникающих при реализации функций;</a:t>
            </a:r>
          </a:p>
          <a:p>
            <a:pPr>
              <a:spcAft>
                <a:spcPts val="800"/>
              </a:spcAft>
              <a:buFont typeface="Wingdings" pitchFamily="2" charset="2"/>
              <a:buChar char="Ø"/>
            </a:pPr>
            <a:r>
              <a:rPr kumimoji="1" lang="ru-RU" sz="1600"/>
              <a:t> Методические рекомендации по вопросам представления сведений о доходах, расходах, об имуществе и обязательствах имущественного характера  и заполнения соответствующей формы справки.</a:t>
            </a:r>
            <a:endParaRPr lang="ru-RU" sz="1600"/>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6"/>
          <p:cNvSpPr>
            <a:spLocks noGrp="1" noChangeArrowheads="1"/>
          </p:cNvSpPr>
          <p:nvPr>
            <p:ph type="sldNum" sz="quarter" idx="12"/>
          </p:nvPr>
        </p:nvSpPr>
        <p:spPr>
          <a:noFill/>
        </p:spPr>
        <p:txBody>
          <a:bodyPr/>
          <a:lstStyle/>
          <a:p>
            <a:fld id="{B2C72D32-0680-4F98-8F19-9EB29416DD16}" type="slidenum">
              <a:rPr lang="ru-RU"/>
              <a:pPr/>
              <a:t>30</a:t>
            </a:fld>
            <a:endParaRPr lang="ru-RU"/>
          </a:p>
        </p:txBody>
      </p:sp>
      <p:sp>
        <p:nvSpPr>
          <p:cNvPr id="76802"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14" name="Text Box 3"/>
          <p:cNvSpPr txBox="1">
            <a:spLocks noChangeArrowheads="1"/>
          </p:cNvSpPr>
          <p:nvPr/>
        </p:nvSpPr>
        <p:spPr bwMode="auto">
          <a:xfrm>
            <a:off x="241300" y="222250"/>
            <a:ext cx="6387711" cy="461665"/>
          </a:xfrm>
          <a:prstGeom prst="rect">
            <a:avLst/>
          </a:prstGeom>
          <a:noFill/>
          <a:ln w="9525">
            <a:noFill/>
            <a:miter lim="800000"/>
            <a:headEnd/>
            <a:tailEnd/>
          </a:ln>
          <a:effectLst/>
        </p:spPr>
        <p:txBody>
          <a:bodyPr wrap="none">
            <a:spAutoFit/>
          </a:bodyPr>
          <a:lstStyle/>
          <a:p>
            <a:pPr eaLnBrk="1" hangingPunct="1"/>
            <a:r>
              <a:rPr lang="ru-RU" sz="2100" b="1">
                <a:solidFill>
                  <a:srgbClr val="003399"/>
                </a:solidFill>
              </a:rPr>
              <a:t>Владение ценными бумагами: основные проблемы</a:t>
            </a:r>
            <a:r>
              <a:rPr lang="ru-RU" sz="2400" b="1">
                <a:solidFill>
                  <a:srgbClr val="003399"/>
                </a:solidFill>
                <a:effectLst>
                  <a:outerShdw blurRad="38100" dist="38100" dir="2700000" algn="tl">
                    <a:srgbClr val="C0C0C0"/>
                  </a:outerShdw>
                </a:effectLst>
              </a:rPr>
              <a:t> </a:t>
            </a:r>
          </a:p>
        </p:txBody>
      </p:sp>
      <p:sp>
        <p:nvSpPr>
          <p:cNvPr id="76804" name="Прямоугольник 1"/>
          <p:cNvSpPr>
            <a:spLocks noChangeArrowheads="1"/>
          </p:cNvSpPr>
          <p:nvPr/>
        </p:nvSpPr>
        <p:spPr bwMode="auto">
          <a:xfrm>
            <a:off x="431800" y="981075"/>
            <a:ext cx="11328400" cy="3785652"/>
          </a:xfrm>
          <a:prstGeom prst="rect">
            <a:avLst/>
          </a:prstGeom>
          <a:noFill/>
          <a:ln w="9525">
            <a:noFill/>
            <a:miter lim="800000"/>
            <a:headEnd/>
            <a:tailEnd/>
          </a:ln>
        </p:spPr>
        <p:txBody>
          <a:bodyPr>
            <a:spAutoFit/>
          </a:bodyPr>
          <a:lstStyle/>
          <a:p>
            <a:pPr eaLnBrk="1" hangingPunct="1"/>
            <a:endParaRPr lang="en-US" sz="1200"/>
          </a:p>
          <a:p>
            <a:pPr eaLnBrk="1" hangingPunct="1">
              <a:spcAft>
                <a:spcPts val="1200"/>
              </a:spcAft>
              <a:buFont typeface="Wingdings" pitchFamily="2" charset="2"/>
              <a:buChar char="Ø"/>
            </a:pPr>
            <a:r>
              <a:rPr lang="ru-RU" sz="1600" b="1"/>
              <a:t> Несоответствие норм Федерального закона «О противодействии коррупции»:</a:t>
            </a:r>
            <a:endParaRPr lang="en-US" sz="1600" b="1"/>
          </a:p>
          <a:p>
            <a:endParaRPr lang="ru-RU" sz="1600"/>
          </a:p>
          <a:p>
            <a:r>
              <a:rPr lang="ru-RU" sz="1600"/>
              <a:t>Статья 11: </a:t>
            </a:r>
            <a:r>
              <a:rPr lang="en-US" sz="1600"/>
              <a:t>  </a:t>
            </a:r>
            <a:r>
              <a:rPr lang="ru-RU" sz="1600"/>
              <a:t>В случае, если государственный или муниципальный </a:t>
            </a:r>
            <a:r>
              <a:rPr lang="ru-RU" sz="1600" b="1"/>
              <a:t>служащий владеет ценными бумагами, акциями (долями участия, паями в уставных (складочных) капиталах организаций)</a:t>
            </a:r>
            <a:r>
              <a:rPr lang="ru-RU" sz="1600"/>
              <a:t>, он обязан в целях предотвращения конфликта интересов передать принадлежащие ему ценные бумаги, акции (доли участия, паи в уставных (складочных) капиталах организаций) в доверительное управление в соответствии с законодательством.</a:t>
            </a:r>
          </a:p>
          <a:p>
            <a:pPr eaLnBrk="1" hangingPunct="1">
              <a:spcAft>
                <a:spcPts val="1200"/>
              </a:spcAft>
            </a:pPr>
            <a:endParaRPr lang="ru-RU" sz="1600"/>
          </a:p>
          <a:p>
            <a:pPr eaLnBrk="1" hangingPunct="1">
              <a:spcAft>
                <a:spcPts val="1200"/>
              </a:spcAft>
            </a:pPr>
            <a:r>
              <a:rPr lang="ru-RU" sz="1600"/>
              <a:t>Статья 12.3: В случае, если владение лицом, замещающим государственную должность РФ, государственную должность субъекта РФ, муниципальную должность, должность федеральной государственной службы, должность муниципальной службы, … , ценными бумагами, акциями (долями участия, паями в уставных (складочных) капиталах организаций) </a:t>
            </a:r>
            <a:r>
              <a:rPr lang="ru-RU" sz="1600" b="1"/>
              <a:t>приводит или может привести к конфликту интересов</a:t>
            </a:r>
            <a:r>
              <a:rPr lang="ru-RU" sz="1600"/>
              <a:t>, указанное лицо обязано передать принадлежащие ему ценные бумаги, акции (доли участия, паи в уставных (складочных) капиталах организаций) в доверительное управление в соответствии с гражданским законодательством Российской Федерации.</a:t>
            </a:r>
            <a:endParaRPr lang="ru-RU" sz="1600" b="1"/>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AutoShape 255"/>
          <p:cNvSpPr>
            <a:spLocks noChangeArrowheads="1"/>
          </p:cNvSpPr>
          <p:nvPr/>
        </p:nvSpPr>
        <p:spPr bwMode="auto">
          <a:xfrm>
            <a:off x="1295401" y="1916113"/>
            <a:ext cx="3263900" cy="1873250"/>
          </a:xfrm>
          <a:prstGeom prst="flowChartOnlineStorage">
            <a:avLst/>
          </a:prstGeom>
          <a:noFill/>
          <a:ln w="9525">
            <a:noFill/>
            <a:miter lim="800000"/>
            <a:headEnd/>
            <a:tailEnd/>
          </a:ln>
        </p:spPr>
        <p:txBody>
          <a:bodyPr wrap="none" anchor="ctr"/>
          <a:lstStyle/>
          <a:p>
            <a:pPr eaLnBrk="1" hangingPunct="1"/>
            <a:endParaRPr lang="en-US"/>
          </a:p>
        </p:txBody>
      </p:sp>
      <p:sp>
        <p:nvSpPr>
          <p:cNvPr id="78850" name="Text Box 247"/>
          <p:cNvSpPr txBox="1">
            <a:spLocks noChangeArrowheads="1"/>
          </p:cNvSpPr>
          <p:nvPr/>
        </p:nvSpPr>
        <p:spPr bwMode="auto">
          <a:xfrm>
            <a:off x="912284" y="2160589"/>
            <a:ext cx="10657416" cy="522287"/>
          </a:xfrm>
          <a:prstGeom prst="rect">
            <a:avLst/>
          </a:prstGeom>
          <a:noFill/>
          <a:ln w="9525">
            <a:noFill/>
            <a:miter lim="800000"/>
            <a:headEnd/>
            <a:tailEnd/>
          </a:ln>
        </p:spPr>
        <p:txBody>
          <a:bodyPr>
            <a:spAutoFit/>
          </a:bodyPr>
          <a:lstStyle/>
          <a:p>
            <a:pPr algn="ctr" eaLnBrk="1" hangingPunct="1">
              <a:spcBef>
                <a:spcPct val="50000"/>
              </a:spcBef>
            </a:pPr>
            <a:r>
              <a:rPr lang="ru-RU" sz="2800" b="1"/>
              <a:t>Ограничения на «вращающуюся дверь»</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6"/>
          <p:cNvSpPr>
            <a:spLocks noGrp="1" noChangeArrowheads="1"/>
          </p:cNvSpPr>
          <p:nvPr>
            <p:ph type="sldNum" sz="quarter" idx="12"/>
          </p:nvPr>
        </p:nvSpPr>
        <p:spPr>
          <a:noFill/>
        </p:spPr>
        <p:txBody>
          <a:bodyPr/>
          <a:lstStyle/>
          <a:p>
            <a:fld id="{E155481C-550D-42CA-8C7B-AA18600BF5B4}" type="slidenum">
              <a:rPr lang="ru-RU"/>
              <a:pPr/>
              <a:t>32</a:t>
            </a:fld>
            <a:endParaRPr lang="ru-RU"/>
          </a:p>
        </p:txBody>
      </p:sp>
      <p:sp>
        <p:nvSpPr>
          <p:cNvPr id="80898" name="Rectangle 48"/>
          <p:cNvSpPr>
            <a:spLocks noChangeArrowheads="1"/>
          </p:cNvSpPr>
          <p:nvPr/>
        </p:nvSpPr>
        <p:spPr bwMode="auto">
          <a:xfrm>
            <a:off x="4095751" y="5713190"/>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80899" name="Text Box 3"/>
          <p:cNvSpPr txBox="1">
            <a:spLocks noChangeArrowheads="1"/>
          </p:cNvSpPr>
          <p:nvPr/>
        </p:nvSpPr>
        <p:spPr bwMode="auto">
          <a:xfrm>
            <a:off x="239185" y="260350"/>
            <a:ext cx="4396316" cy="412750"/>
          </a:xfrm>
          <a:prstGeom prst="rect">
            <a:avLst/>
          </a:prstGeom>
          <a:noFill/>
          <a:ln w="9525">
            <a:noFill/>
            <a:miter lim="800000"/>
            <a:headEnd/>
            <a:tailEnd/>
          </a:ln>
        </p:spPr>
        <p:txBody>
          <a:bodyPr>
            <a:spAutoFit/>
          </a:bodyPr>
          <a:lstStyle/>
          <a:p>
            <a:pPr eaLnBrk="1" hangingPunct="1"/>
            <a:r>
              <a:rPr lang="ru-RU" sz="2100" b="1">
                <a:solidFill>
                  <a:srgbClr val="003399"/>
                </a:solidFill>
              </a:rPr>
              <a:t>«Вращающаяся дверь»</a:t>
            </a:r>
          </a:p>
        </p:txBody>
      </p:sp>
      <p:sp>
        <p:nvSpPr>
          <p:cNvPr id="80900" name="Прямоугольник 1"/>
          <p:cNvSpPr>
            <a:spLocks noChangeArrowheads="1"/>
          </p:cNvSpPr>
          <p:nvPr/>
        </p:nvSpPr>
        <p:spPr bwMode="auto">
          <a:xfrm>
            <a:off x="431800" y="1412876"/>
            <a:ext cx="11040533" cy="1477328"/>
          </a:xfrm>
          <a:prstGeom prst="rect">
            <a:avLst/>
          </a:prstGeom>
          <a:noFill/>
          <a:ln w="9525">
            <a:noFill/>
            <a:miter lim="800000"/>
            <a:headEnd/>
            <a:tailEnd/>
          </a:ln>
        </p:spPr>
        <p:txBody>
          <a:bodyPr>
            <a:spAutoFit/>
          </a:bodyPr>
          <a:lstStyle/>
          <a:p>
            <a:pPr eaLnBrk="1" hangingPunct="1">
              <a:lnSpc>
                <a:spcPct val="150000"/>
              </a:lnSpc>
            </a:pPr>
            <a:r>
              <a:rPr lang="ru-RU" sz="2000" b="1"/>
              <a:t>«Вращающаяся дверь» - миграция работников между государственными органами с одной стороны и коммерческими компаниями, некоммерческими организациями, бюджетными учреждениями и иными организациями – с другой. </a:t>
            </a:r>
            <a:endParaRPr lang="en-US" sz="2000" b="1"/>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6"/>
          <p:cNvSpPr>
            <a:spLocks noGrp="1" noChangeArrowheads="1"/>
          </p:cNvSpPr>
          <p:nvPr>
            <p:ph type="sldNum" sz="quarter" idx="12"/>
          </p:nvPr>
        </p:nvSpPr>
        <p:spPr>
          <a:noFill/>
        </p:spPr>
        <p:txBody>
          <a:bodyPr/>
          <a:lstStyle/>
          <a:p>
            <a:fld id="{9D0A4669-EF66-42BC-8C0D-7F1D9148C533}" type="slidenum">
              <a:rPr lang="ru-RU"/>
              <a:pPr/>
              <a:t>33</a:t>
            </a:fld>
            <a:endParaRPr lang="ru-RU"/>
          </a:p>
        </p:txBody>
      </p:sp>
      <p:sp>
        <p:nvSpPr>
          <p:cNvPr id="82946" name="Rectangle 48"/>
          <p:cNvSpPr>
            <a:spLocks noChangeArrowheads="1"/>
          </p:cNvSpPr>
          <p:nvPr/>
        </p:nvSpPr>
        <p:spPr bwMode="auto">
          <a:xfrm>
            <a:off x="4095751" y="5713190"/>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82947" name="Text Box 49"/>
          <p:cNvSpPr txBox="1">
            <a:spLocks noChangeArrowheads="1"/>
          </p:cNvSpPr>
          <p:nvPr/>
        </p:nvSpPr>
        <p:spPr bwMode="auto">
          <a:xfrm>
            <a:off x="624418" y="1412876"/>
            <a:ext cx="184731" cy="369332"/>
          </a:xfrm>
          <a:prstGeom prst="rect">
            <a:avLst/>
          </a:prstGeom>
          <a:noFill/>
          <a:ln w="9525">
            <a:noFill/>
            <a:miter lim="800000"/>
            <a:headEnd/>
            <a:tailEnd/>
          </a:ln>
        </p:spPr>
        <p:txBody>
          <a:bodyPr wrap="none">
            <a:spAutoFit/>
          </a:bodyPr>
          <a:lstStyle/>
          <a:p>
            <a:pPr eaLnBrk="1" hangingPunct="1"/>
            <a:endParaRPr lang="en-US"/>
          </a:p>
        </p:txBody>
      </p:sp>
      <p:sp>
        <p:nvSpPr>
          <p:cNvPr id="82948" name="Text Box 3"/>
          <p:cNvSpPr txBox="1">
            <a:spLocks noChangeArrowheads="1"/>
          </p:cNvSpPr>
          <p:nvPr/>
        </p:nvSpPr>
        <p:spPr bwMode="auto">
          <a:xfrm>
            <a:off x="239184" y="260350"/>
            <a:ext cx="2653290"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Вращающаяся дверь</a:t>
            </a:r>
          </a:p>
        </p:txBody>
      </p:sp>
      <p:sp>
        <p:nvSpPr>
          <p:cNvPr id="82949" name="TextBox 10"/>
          <p:cNvSpPr txBox="1">
            <a:spLocks noChangeArrowheads="1"/>
          </p:cNvSpPr>
          <p:nvPr/>
        </p:nvSpPr>
        <p:spPr bwMode="auto">
          <a:xfrm>
            <a:off x="6381752" y="1357314"/>
            <a:ext cx="5185833" cy="3231654"/>
          </a:xfrm>
          <a:prstGeom prst="rect">
            <a:avLst/>
          </a:prstGeom>
          <a:noFill/>
          <a:ln w="9525">
            <a:noFill/>
            <a:miter lim="800000"/>
            <a:headEnd/>
            <a:tailEnd/>
          </a:ln>
        </p:spPr>
        <p:txBody>
          <a:bodyPr>
            <a:spAutoFit/>
          </a:bodyPr>
          <a:lstStyle/>
          <a:p>
            <a:pPr algn="ctr" eaLnBrk="1" hangingPunct="1">
              <a:spcAft>
                <a:spcPts val="1200"/>
              </a:spcAft>
            </a:pPr>
            <a:r>
              <a:rPr lang="ru-RU" b="1"/>
              <a:t>Почему нужно проявлять осторожность?</a:t>
            </a:r>
          </a:p>
          <a:p>
            <a:pPr eaLnBrk="1" hangingPunct="1">
              <a:buFont typeface="Wingdings" pitchFamily="2" charset="2"/>
              <a:buChar char="Ø"/>
            </a:pPr>
            <a:r>
              <a:rPr lang="ru-RU" sz="1600"/>
              <a:t> Привлечение квалифицированных специалистов. </a:t>
            </a:r>
          </a:p>
          <a:p>
            <a:pPr eaLnBrk="1" hangingPunct="1">
              <a:buFont typeface="Wingdings" pitchFamily="2" charset="2"/>
              <a:buChar char="Ø"/>
            </a:pPr>
            <a:endParaRPr lang="ru-RU" sz="1600"/>
          </a:p>
          <a:p>
            <a:pPr eaLnBrk="1" hangingPunct="1">
              <a:buFont typeface="Wingdings" pitchFamily="2" charset="2"/>
              <a:buChar char="Ø"/>
            </a:pPr>
            <a:r>
              <a:rPr lang="ru-RU" sz="1600"/>
              <a:t> Привнесение новых методов управления.</a:t>
            </a:r>
            <a:endParaRPr lang="en-US" sz="1600"/>
          </a:p>
          <a:p>
            <a:pPr eaLnBrk="1" hangingPunct="1">
              <a:buFont typeface="Wingdings" pitchFamily="2" charset="2"/>
              <a:buChar char="Ø"/>
            </a:pPr>
            <a:endParaRPr lang="ru-RU" sz="1600"/>
          </a:p>
          <a:p>
            <a:pPr eaLnBrk="1" hangingPunct="1">
              <a:buFont typeface="Wingdings" pitchFamily="2" charset="2"/>
              <a:buChar char="Ø"/>
            </a:pPr>
            <a:r>
              <a:rPr lang="ru-RU" sz="1600"/>
              <a:t> Возможность последующего трудоустройства в частном секторе компенсирует разницу в заработной плате.</a:t>
            </a:r>
          </a:p>
          <a:p>
            <a:pPr eaLnBrk="1" hangingPunct="1">
              <a:buFont typeface="Wingdings" pitchFamily="2" charset="2"/>
              <a:buChar char="Ø"/>
            </a:pPr>
            <a:endParaRPr lang="ru-RU" sz="1600"/>
          </a:p>
          <a:p>
            <a:pPr eaLnBrk="1" hangingPunct="1">
              <a:buFont typeface="Wingdings" pitchFamily="2" charset="2"/>
              <a:buChar char="Ø"/>
            </a:pPr>
            <a:r>
              <a:rPr lang="ru-RU" sz="1600"/>
              <a:t> Переход части госслужащих в частный сектор обеспечивает возможности для карьерного роста остальных.</a:t>
            </a:r>
            <a:endParaRPr lang="en-US" sz="1600"/>
          </a:p>
        </p:txBody>
      </p:sp>
      <p:sp>
        <p:nvSpPr>
          <p:cNvPr id="82950" name="TextBox 11"/>
          <p:cNvSpPr txBox="1">
            <a:spLocks noChangeArrowheads="1"/>
          </p:cNvSpPr>
          <p:nvPr/>
        </p:nvSpPr>
        <p:spPr bwMode="auto">
          <a:xfrm>
            <a:off x="476252" y="1357314"/>
            <a:ext cx="5048249" cy="3231654"/>
          </a:xfrm>
          <a:prstGeom prst="rect">
            <a:avLst/>
          </a:prstGeom>
          <a:noFill/>
          <a:ln w="9525">
            <a:noFill/>
            <a:miter lim="800000"/>
            <a:headEnd/>
            <a:tailEnd/>
          </a:ln>
        </p:spPr>
        <p:txBody>
          <a:bodyPr>
            <a:spAutoFit/>
          </a:bodyPr>
          <a:lstStyle/>
          <a:p>
            <a:pPr algn="ctr" eaLnBrk="1" hangingPunct="1">
              <a:spcAft>
                <a:spcPts val="1200"/>
              </a:spcAft>
            </a:pPr>
            <a:r>
              <a:rPr lang="ru-RU" b="1"/>
              <a:t>Почему нужно ограничивать?</a:t>
            </a:r>
          </a:p>
          <a:p>
            <a:pPr eaLnBrk="1" hangingPunct="1">
              <a:buFont typeface="Wingdings" pitchFamily="2" charset="2"/>
              <a:buChar char="Ø"/>
            </a:pPr>
            <a:r>
              <a:rPr lang="ru-RU" sz="1600"/>
              <a:t> Реальный или мнимый симбиоз государственных органов и частных организаций.</a:t>
            </a:r>
          </a:p>
          <a:p>
            <a:pPr eaLnBrk="1" hangingPunct="1">
              <a:buFont typeface="Wingdings" pitchFamily="2" charset="2"/>
              <a:buChar char="Ø"/>
            </a:pPr>
            <a:endParaRPr lang="ru-RU" sz="1600"/>
          </a:p>
          <a:p>
            <a:pPr eaLnBrk="1" hangingPunct="1">
              <a:buFont typeface="Wingdings" pitchFamily="2" charset="2"/>
              <a:buChar char="Ø"/>
            </a:pPr>
            <a:r>
              <a:rPr lang="ru-RU" sz="1600"/>
              <a:t> Возможность отложенной взятки в форме выгодного трудоустройства. </a:t>
            </a:r>
          </a:p>
          <a:p>
            <a:pPr eaLnBrk="1" hangingPunct="1"/>
            <a:endParaRPr lang="ru-RU" sz="1600"/>
          </a:p>
          <a:p>
            <a:pPr eaLnBrk="1" hangingPunct="1">
              <a:buFont typeface="Wingdings" pitchFamily="2" charset="2"/>
              <a:buChar char="Ø"/>
            </a:pPr>
            <a:r>
              <a:rPr lang="ru-RU" sz="1600"/>
              <a:t> Расширение возможностей для лоббизма, в том числе и незаконного.</a:t>
            </a:r>
          </a:p>
          <a:p>
            <a:pPr eaLnBrk="1" hangingPunct="1">
              <a:buFont typeface="Wingdings" pitchFamily="2" charset="2"/>
              <a:buChar char="Ø"/>
            </a:pPr>
            <a:endParaRPr lang="ru-RU" sz="1600"/>
          </a:p>
          <a:p>
            <a:pPr eaLnBrk="1" hangingPunct="1">
              <a:buFont typeface="Wingdings" pitchFamily="2" charset="2"/>
              <a:buChar char="Ø"/>
            </a:pPr>
            <a:r>
              <a:rPr lang="ru-RU" sz="1600"/>
              <a:t> Влияние репутации госслужащего на последующее трудоустройство.</a:t>
            </a:r>
            <a:endParaRPr lang="en-US" sz="1600"/>
          </a:p>
        </p:txBody>
      </p:sp>
      <p:cxnSp>
        <p:nvCxnSpPr>
          <p:cNvPr id="4" name="Прямая соединительная линия 3"/>
          <p:cNvCxnSpPr/>
          <p:nvPr/>
        </p:nvCxnSpPr>
        <p:spPr>
          <a:xfrm>
            <a:off x="0" y="908050"/>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6"/>
          <p:cNvSpPr>
            <a:spLocks noGrp="1" noChangeArrowheads="1"/>
          </p:cNvSpPr>
          <p:nvPr>
            <p:ph type="sldNum" sz="quarter" idx="12"/>
          </p:nvPr>
        </p:nvSpPr>
        <p:spPr>
          <a:noFill/>
        </p:spPr>
        <p:txBody>
          <a:bodyPr/>
          <a:lstStyle/>
          <a:p>
            <a:fld id="{E89F9AC1-B139-444F-A409-97BCFD524870}" type="slidenum">
              <a:rPr lang="ru-RU"/>
              <a:pPr/>
              <a:t>34</a:t>
            </a:fld>
            <a:endParaRPr lang="ru-RU"/>
          </a:p>
        </p:txBody>
      </p:sp>
      <p:sp>
        <p:nvSpPr>
          <p:cNvPr id="84994" name="Rectangle 48"/>
          <p:cNvSpPr>
            <a:spLocks noChangeArrowheads="1"/>
          </p:cNvSpPr>
          <p:nvPr/>
        </p:nvSpPr>
        <p:spPr bwMode="auto">
          <a:xfrm>
            <a:off x="4095751" y="5713190"/>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84995" name="Text Box 49"/>
          <p:cNvSpPr txBox="1">
            <a:spLocks noChangeArrowheads="1"/>
          </p:cNvSpPr>
          <p:nvPr/>
        </p:nvSpPr>
        <p:spPr bwMode="auto">
          <a:xfrm>
            <a:off x="624418" y="1412876"/>
            <a:ext cx="184731" cy="369332"/>
          </a:xfrm>
          <a:prstGeom prst="rect">
            <a:avLst/>
          </a:prstGeom>
          <a:noFill/>
          <a:ln w="9525">
            <a:noFill/>
            <a:miter lim="800000"/>
            <a:headEnd/>
            <a:tailEnd/>
          </a:ln>
        </p:spPr>
        <p:txBody>
          <a:bodyPr wrap="none">
            <a:spAutoFit/>
          </a:bodyPr>
          <a:lstStyle/>
          <a:p>
            <a:pPr eaLnBrk="1" hangingPunct="1"/>
            <a:endParaRPr lang="en-US"/>
          </a:p>
        </p:txBody>
      </p:sp>
      <p:sp>
        <p:nvSpPr>
          <p:cNvPr id="84996" name="Text Box 3"/>
          <p:cNvSpPr txBox="1">
            <a:spLocks noChangeArrowheads="1"/>
          </p:cNvSpPr>
          <p:nvPr/>
        </p:nvSpPr>
        <p:spPr bwMode="auto">
          <a:xfrm>
            <a:off x="239184" y="260351"/>
            <a:ext cx="9889067" cy="415498"/>
          </a:xfrm>
          <a:prstGeom prst="rect">
            <a:avLst/>
          </a:prstGeom>
          <a:noFill/>
          <a:ln w="9525">
            <a:noFill/>
            <a:miter lim="800000"/>
            <a:headEnd/>
            <a:tailEnd/>
          </a:ln>
        </p:spPr>
        <p:txBody>
          <a:bodyPr>
            <a:spAutoFit/>
          </a:bodyPr>
          <a:lstStyle/>
          <a:p>
            <a:pPr eaLnBrk="1" hangingPunct="1"/>
            <a:r>
              <a:rPr lang="ru-RU" sz="2100" b="1">
                <a:solidFill>
                  <a:srgbClr val="003399"/>
                </a:solidFill>
              </a:rPr>
              <a:t>«Вращающаяся дверь»: возможные подходы к регулированию</a:t>
            </a:r>
          </a:p>
        </p:txBody>
      </p:sp>
      <p:sp>
        <p:nvSpPr>
          <p:cNvPr id="84997" name="Rectangle 14"/>
          <p:cNvSpPr>
            <a:spLocks noChangeArrowheads="1"/>
          </p:cNvSpPr>
          <p:nvPr/>
        </p:nvSpPr>
        <p:spPr bwMode="auto">
          <a:xfrm>
            <a:off x="381000" y="1285876"/>
            <a:ext cx="11144251" cy="4231928"/>
          </a:xfrm>
          <a:prstGeom prst="rect">
            <a:avLst/>
          </a:prstGeom>
          <a:noFill/>
          <a:ln w="9525">
            <a:noFill/>
            <a:miter lim="800000"/>
            <a:headEnd/>
            <a:tailEnd/>
          </a:ln>
        </p:spPr>
        <p:txBody>
          <a:bodyPr>
            <a:spAutoFit/>
          </a:bodyPr>
          <a:lstStyle/>
          <a:p>
            <a:pPr marL="622300" lvl="1" indent="-442913" eaLnBrk="1" hangingPunct="1">
              <a:lnSpc>
                <a:spcPct val="120000"/>
              </a:lnSpc>
              <a:spcBef>
                <a:spcPct val="20000"/>
              </a:spcBef>
              <a:spcAft>
                <a:spcPts val="600"/>
              </a:spcAft>
              <a:buClr>
                <a:schemeClr val="accent2"/>
              </a:buClr>
              <a:buFont typeface="Wingdings" pitchFamily="2" charset="2"/>
              <a:buChar char="Ø"/>
            </a:pPr>
            <a:r>
              <a:rPr lang="ru-RU"/>
              <a:t>Ограничения на принятие решений, затрагивающих бывшего работодателя;</a:t>
            </a:r>
          </a:p>
          <a:p>
            <a:pPr marL="622300" lvl="1" indent="-442913" eaLnBrk="1" hangingPunct="1">
              <a:lnSpc>
                <a:spcPct val="80000"/>
              </a:lnSpc>
              <a:spcBef>
                <a:spcPct val="20000"/>
              </a:spcBef>
              <a:spcAft>
                <a:spcPts val="600"/>
              </a:spcAft>
              <a:buClr>
                <a:schemeClr val="accent2"/>
              </a:buClr>
              <a:buFont typeface="Wingdings" pitchFamily="2" charset="2"/>
              <a:buChar char="Ø"/>
            </a:pPr>
            <a:r>
              <a:rPr lang="ru-RU"/>
              <a:t>Запрет на «смену сторон»;</a:t>
            </a:r>
          </a:p>
          <a:p>
            <a:pPr marL="622300" lvl="1" indent="-442913" algn="just" eaLnBrk="1" hangingPunct="1">
              <a:lnSpc>
                <a:spcPct val="120000"/>
              </a:lnSpc>
              <a:spcBef>
                <a:spcPct val="20000"/>
              </a:spcBef>
              <a:spcAft>
                <a:spcPts val="600"/>
              </a:spcAft>
              <a:buClr>
                <a:schemeClr val="accent2"/>
              </a:buClr>
              <a:buFont typeface="Wingdings" pitchFamily="2" charset="2"/>
              <a:buChar char="Ø"/>
            </a:pPr>
            <a:r>
              <a:rPr lang="ru-RU"/>
              <a:t>«Период ожидания»</a:t>
            </a:r>
          </a:p>
          <a:p>
            <a:pPr marL="1092200" lvl="2" indent="-357188" algn="just" eaLnBrk="1" hangingPunct="1">
              <a:lnSpc>
                <a:spcPct val="120000"/>
              </a:lnSpc>
              <a:spcBef>
                <a:spcPct val="20000"/>
              </a:spcBef>
              <a:spcAft>
                <a:spcPts val="600"/>
              </a:spcAft>
              <a:buClr>
                <a:schemeClr val="accent2"/>
              </a:buClr>
              <a:buFont typeface="Wingdings" pitchFamily="2" charset="2"/>
              <a:buChar char="§"/>
            </a:pPr>
            <a:r>
              <a:rPr lang="ru-RU"/>
              <a:t>Временный запрет на работу в компаниях, взаимодействие с которыми входило в должностные обязанности;</a:t>
            </a:r>
          </a:p>
          <a:p>
            <a:pPr marL="1092200" lvl="2" indent="-357188" algn="just" eaLnBrk="1" hangingPunct="1">
              <a:lnSpc>
                <a:spcPct val="120000"/>
              </a:lnSpc>
              <a:spcBef>
                <a:spcPct val="20000"/>
              </a:spcBef>
              <a:spcAft>
                <a:spcPts val="600"/>
              </a:spcAft>
              <a:buClr>
                <a:schemeClr val="accent2"/>
              </a:buClr>
              <a:buFont typeface="Wingdings" pitchFamily="2" charset="2"/>
              <a:buChar char="§"/>
            </a:pPr>
            <a:r>
              <a:rPr lang="ru-RU"/>
              <a:t>Временный запрет на лоббирование интересов нового работодателя перед бывшим госорганом;</a:t>
            </a:r>
          </a:p>
          <a:p>
            <a:pPr marL="1092200" lvl="2" indent="-357188" algn="just" eaLnBrk="1" hangingPunct="1">
              <a:lnSpc>
                <a:spcPct val="120000"/>
              </a:lnSpc>
              <a:spcBef>
                <a:spcPct val="20000"/>
              </a:spcBef>
              <a:spcAft>
                <a:spcPts val="600"/>
              </a:spcAft>
              <a:buClr>
                <a:schemeClr val="accent2"/>
              </a:buClr>
              <a:buFont typeface="Wingdings" pitchFamily="2" charset="2"/>
              <a:buChar char="§"/>
            </a:pPr>
            <a:r>
              <a:rPr lang="ru-RU"/>
              <a:t>Временный запрет на работу в частных компаниях, если госслужащий имел доступ к «закрытой» информации об их конкурентах; </a:t>
            </a:r>
          </a:p>
          <a:p>
            <a:pPr marL="622300" lvl="1" indent="-442913" algn="just" eaLnBrk="1" hangingPunct="1">
              <a:lnSpc>
                <a:spcPct val="120000"/>
              </a:lnSpc>
              <a:spcBef>
                <a:spcPct val="20000"/>
              </a:spcBef>
              <a:spcAft>
                <a:spcPts val="600"/>
              </a:spcAft>
              <a:buClr>
                <a:schemeClr val="accent2"/>
              </a:buClr>
              <a:buFont typeface="Wingdings" pitchFamily="2" charset="2"/>
              <a:buChar char="Ø"/>
            </a:pPr>
            <a:r>
              <a:rPr lang="ru-RU"/>
              <a:t>Декларирование предложений трудоустройства;</a:t>
            </a:r>
            <a:endParaRPr lang="en-US"/>
          </a:p>
          <a:p>
            <a:pPr marL="622300" lvl="1" indent="-442913" algn="just" eaLnBrk="1" hangingPunct="1">
              <a:lnSpc>
                <a:spcPct val="120000"/>
              </a:lnSpc>
              <a:spcBef>
                <a:spcPct val="20000"/>
              </a:spcBef>
              <a:spcAft>
                <a:spcPts val="600"/>
              </a:spcAft>
              <a:buClr>
                <a:schemeClr val="accent2"/>
              </a:buClr>
              <a:buFont typeface="Wingdings" pitchFamily="2" charset="2"/>
              <a:buChar char="Ø"/>
            </a:pPr>
            <a:r>
              <a:rPr lang="ru-RU"/>
              <a:t>Получение разрешений.</a:t>
            </a:r>
          </a:p>
        </p:txBody>
      </p:sp>
      <p:cxnSp>
        <p:nvCxnSpPr>
          <p:cNvPr id="4" name="Прямая соединительная линия 3"/>
          <p:cNvCxnSpPr/>
          <p:nvPr/>
        </p:nvCxnSpPr>
        <p:spPr>
          <a:xfrm>
            <a:off x="0" y="1125538"/>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6"/>
          <p:cNvSpPr>
            <a:spLocks noGrp="1" noChangeArrowheads="1"/>
          </p:cNvSpPr>
          <p:nvPr>
            <p:ph type="sldNum" sz="quarter" idx="12"/>
          </p:nvPr>
        </p:nvSpPr>
        <p:spPr>
          <a:noFill/>
        </p:spPr>
        <p:txBody>
          <a:bodyPr/>
          <a:lstStyle/>
          <a:p>
            <a:fld id="{41BB230F-589A-4D71-BB94-3782086847D3}" type="slidenum">
              <a:rPr lang="ru-RU"/>
              <a:pPr/>
              <a:t>35</a:t>
            </a:fld>
            <a:endParaRPr lang="ru-RU"/>
          </a:p>
        </p:txBody>
      </p:sp>
      <p:sp>
        <p:nvSpPr>
          <p:cNvPr id="87042" name="Rectangle 48"/>
          <p:cNvSpPr>
            <a:spLocks noChangeArrowheads="1"/>
          </p:cNvSpPr>
          <p:nvPr/>
        </p:nvSpPr>
        <p:spPr bwMode="auto">
          <a:xfrm>
            <a:off x="4095751" y="5713190"/>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87043" name="Text Box 49"/>
          <p:cNvSpPr txBox="1">
            <a:spLocks noChangeArrowheads="1"/>
          </p:cNvSpPr>
          <p:nvPr/>
        </p:nvSpPr>
        <p:spPr bwMode="auto">
          <a:xfrm>
            <a:off x="334434" y="1052514"/>
            <a:ext cx="11493500" cy="3662541"/>
          </a:xfrm>
          <a:prstGeom prst="rect">
            <a:avLst/>
          </a:prstGeom>
          <a:noFill/>
          <a:ln w="9525">
            <a:noFill/>
            <a:miter lim="800000"/>
            <a:headEnd/>
            <a:tailEnd/>
          </a:ln>
        </p:spPr>
        <p:txBody>
          <a:bodyPr>
            <a:spAutoFit/>
          </a:bodyPr>
          <a:lstStyle/>
          <a:p>
            <a:pPr>
              <a:spcAft>
                <a:spcPts val="1000"/>
              </a:spcAft>
            </a:pPr>
            <a:r>
              <a:rPr lang="ru-RU" sz="2000"/>
              <a:t>Нормативная правовая база:</a:t>
            </a:r>
          </a:p>
          <a:p>
            <a:pPr>
              <a:spcAft>
                <a:spcPts val="1000"/>
              </a:spcAft>
              <a:buFont typeface="Wingdings" pitchFamily="2" charset="2"/>
              <a:buChar char="§"/>
            </a:pPr>
            <a:r>
              <a:rPr lang="ru-RU"/>
              <a:t> ст. 12 Федерального закона от 25.12.2008 N 273-ФЗ «О противодействии коррупции»;</a:t>
            </a:r>
            <a:endParaRPr lang="en-US"/>
          </a:p>
          <a:p>
            <a:pPr>
              <a:spcAft>
                <a:spcPts val="1000"/>
              </a:spcAft>
              <a:buFont typeface="Wingdings" pitchFamily="2" charset="2"/>
              <a:buChar char="§"/>
            </a:pPr>
            <a:r>
              <a:rPr lang="ru-RU"/>
              <a:t> ч. 3, ст.17 Федерального закона от 27.07.2004 N 79-ФЗ «О государственной гражданской службе Российской Федерации»;</a:t>
            </a:r>
            <a:endParaRPr lang="en-US"/>
          </a:p>
          <a:p>
            <a:pPr>
              <a:spcAft>
                <a:spcPts val="1000"/>
              </a:spcAft>
              <a:buFont typeface="Wingdings" pitchFamily="2" charset="2"/>
              <a:buChar char="§"/>
            </a:pPr>
            <a:r>
              <a:rPr lang="ru-RU"/>
              <a:t> ст. 64.1 Трудового кодекса Российской Федерации;</a:t>
            </a:r>
          </a:p>
          <a:p>
            <a:pPr>
              <a:spcAft>
                <a:spcPts val="1000"/>
              </a:spcAft>
              <a:buFont typeface="Wingdings" pitchFamily="2" charset="2"/>
              <a:buChar char="§"/>
            </a:pPr>
            <a:r>
              <a:rPr lang="ru-RU"/>
              <a:t> ст. 19.29 Кодекса Российской Федерации об административных правонарушениях;</a:t>
            </a:r>
            <a:endParaRPr lang="en-US"/>
          </a:p>
          <a:p>
            <a:pPr>
              <a:spcAft>
                <a:spcPts val="1000"/>
              </a:spcAft>
              <a:buFont typeface="Wingdings" pitchFamily="2" charset="2"/>
              <a:buChar char="§"/>
            </a:pPr>
            <a:r>
              <a:rPr lang="ru-RU"/>
              <a:t> Указ Президента РФ от 21.07.2010 N 925 «О мерах по реализации отдельных положений Федерального закона «О противодействии коррупции».</a:t>
            </a:r>
          </a:p>
          <a:p>
            <a:pPr>
              <a:spcAft>
                <a:spcPts val="1000"/>
              </a:spcAft>
              <a:buFont typeface="Wingdings" pitchFamily="2" charset="2"/>
              <a:buChar char="§"/>
            </a:pPr>
            <a:r>
              <a:rPr lang="ru-RU"/>
              <a:t> Указ Президента Российской Федерации от 01.07.2010 № 821 «О комиссиях по соблюдению требований к служебному поведению федеральных государственных служащих и урегулированию конфликта интересов».</a:t>
            </a:r>
          </a:p>
        </p:txBody>
      </p:sp>
      <p:sp>
        <p:nvSpPr>
          <p:cNvPr id="87044" name="Text Box 3"/>
          <p:cNvSpPr txBox="1">
            <a:spLocks noChangeArrowheads="1"/>
          </p:cNvSpPr>
          <p:nvPr/>
        </p:nvSpPr>
        <p:spPr bwMode="auto">
          <a:xfrm>
            <a:off x="239184" y="260350"/>
            <a:ext cx="5855642"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Регулирование «вращающейся двери» в России</a:t>
            </a:r>
          </a:p>
        </p:txBody>
      </p:sp>
      <p:cxnSp>
        <p:nvCxnSpPr>
          <p:cNvPr id="4" name="Прямая соединительная линия 3"/>
          <p:cNvCxnSpPr/>
          <p:nvPr/>
        </p:nvCxnSpPr>
        <p:spPr>
          <a:xfrm>
            <a:off x="0" y="836613"/>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6"/>
          <p:cNvSpPr>
            <a:spLocks noGrp="1" noChangeArrowheads="1"/>
          </p:cNvSpPr>
          <p:nvPr>
            <p:ph type="sldNum" sz="quarter" idx="12"/>
          </p:nvPr>
        </p:nvSpPr>
        <p:spPr>
          <a:noFill/>
        </p:spPr>
        <p:txBody>
          <a:bodyPr/>
          <a:lstStyle/>
          <a:p>
            <a:fld id="{C92DC991-FE81-43FA-A781-4591AB76E2A2}" type="slidenum">
              <a:rPr lang="ru-RU"/>
              <a:pPr/>
              <a:t>36</a:t>
            </a:fld>
            <a:endParaRPr lang="ru-RU"/>
          </a:p>
        </p:txBody>
      </p:sp>
      <p:sp>
        <p:nvSpPr>
          <p:cNvPr id="89090" name="Rectangle 48"/>
          <p:cNvSpPr>
            <a:spLocks noChangeArrowheads="1"/>
          </p:cNvSpPr>
          <p:nvPr/>
        </p:nvSpPr>
        <p:spPr bwMode="auto">
          <a:xfrm>
            <a:off x="4095751" y="5713190"/>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89091" name="Text Box 49"/>
          <p:cNvSpPr txBox="1">
            <a:spLocks noChangeArrowheads="1"/>
          </p:cNvSpPr>
          <p:nvPr/>
        </p:nvSpPr>
        <p:spPr bwMode="auto">
          <a:xfrm>
            <a:off x="334434" y="1052514"/>
            <a:ext cx="11425767" cy="3267561"/>
          </a:xfrm>
          <a:prstGeom prst="rect">
            <a:avLst/>
          </a:prstGeom>
          <a:noFill/>
          <a:ln w="9525">
            <a:noFill/>
            <a:miter lim="800000"/>
            <a:headEnd/>
            <a:tailEnd/>
          </a:ln>
        </p:spPr>
        <p:txBody>
          <a:bodyPr>
            <a:spAutoFit/>
          </a:bodyPr>
          <a:lstStyle/>
          <a:p>
            <a:pPr>
              <a:spcAft>
                <a:spcPts val="1000"/>
              </a:spcAft>
            </a:pPr>
            <a:r>
              <a:rPr lang="ru-RU" b="1"/>
              <a:t>ст. 12 Федерального закона от 25.12.2008 N 273-ФЗ «О противодействии коррупции»:</a:t>
            </a:r>
            <a:endParaRPr lang="en-US" b="1"/>
          </a:p>
          <a:p>
            <a:pPr algn="just"/>
            <a:r>
              <a:rPr lang="ru-RU"/>
              <a:t>Гражданин, замещавший должность государственной или муниципальной службы, включенную в перечень, установленный нормативными правовыми актами Российской Федерации, </a:t>
            </a:r>
            <a:r>
              <a:rPr lang="ru-RU" b="1"/>
              <a:t>в течение двух лет после увольнения с государственной или муниципальной службы имеет право замещать на условиях трудового договора должности в организации и (или) выполнять в данной организации работы (оказывать данной организации услуги) в течение месяца стоимостью более ста тысяч рублей на условиях гражданско-правового договора (гражданско-правовых договоров)</a:t>
            </a:r>
            <a:r>
              <a:rPr lang="ru-RU"/>
              <a:t>, если отдельные функции государственного, муниципального (административного) управления данной организацией входили в должностные (служебные) обязанности государственного или муниципального служащего, </a:t>
            </a:r>
            <a:r>
              <a:rPr lang="ru-RU" b="1"/>
              <a:t>с согласия соответствующей комиссии по соблюдению требований к служебному поведению государственных или муниципальных служащих и урегулированию конфликта интересов.</a:t>
            </a:r>
          </a:p>
        </p:txBody>
      </p:sp>
      <p:sp>
        <p:nvSpPr>
          <p:cNvPr id="89092" name="Text Box 3"/>
          <p:cNvSpPr txBox="1">
            <a:spLocks noChangeArrowheads="1"/>
          </p:cNvSpPr>
          <p:nvPr/>
        </p:nvSpPr>
        <p:spPr bwMode="auto">
          <a:xfrm>
            <a:off x="141818" y="258763"/>
            <a:ext cx="5898602"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«Вращающаяся дверь» в России: базовая норма</a:t>
            </a:r>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6"/>
          <p:cNvSpPr>
            <a:spLocks noGrp="1" noChangeArrowheads="1"/>
          </p:cNvSpPr>
          <p:nvPr>
            <p:ph type="sldNum" sz="quarter" idx="12"/>
          </p:nvPr>
        </p:nvSpPr>
        <p:spPr>
          <a:noFill/>
        </p:spPr>
        <p:txBody>
          <a:bodyPr/>
          <a:lstStyle/>
          <a:p>
            <a:fld id="{F1B9D4A8-D23B-4311-B2A9-91C0139A2BB5}" type="slidenum">
              <a:rPr lang="ru-RU"/>
              <a:pPr/>
              <a:t>37</a:t>
            </a:fld>
            <a:endParaRPr lang="ru-RU"/>
          </a:p>
        </p:txBody>
      </p:sp>
      <p:sp>
        <p:nvSpPr>
          <p:cNvPr id="91138" name="Rectangle 48"/>
          <p:cNvSpPr>
            <a:spLocks noChangeArrowheads="1"/>
          </p:cNvSpPr>
          <p:nvPr/>
        </p:nvSpPr>
        <p:spPr bwMode="auto">
          <a:xfrm>
            <a:off x="4095751" y="5713190"/>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91139" name="Text Box 49"/>
          <p:cNvSpPr txBox="1">
            <a:spLocks noChangeArrowheads="1"/>
          </p:cNvSpPr>
          <p:nvPr/>
        </p:nvSpPr>
        <p:spPr bwMode="auto">
          <a:xfrm>
            <a:off x="239185" y="884238"/>
            <a:ext cx="11713633" cy="4602927"/>
          </a:xfrm>
          <a:prstGeom prst="rect">
            <a:avLst/>
          </a:prstGeom>
          <a:noFill/>
          <a:ln w="9525">
            <a:noFill/>
            <a:miter lim="800000"/>
            <a:headEnd/>
            <a:tailEnd/>
          </a:ln>
        </p:spPr>
        <p:txBody>
          <a:bodyPr>
            <a:spAutoFit/>
          </a:bodyPr>
          <a:lstStyle/>
          <a:p>
            <a:pPr>
              <a:spcAft>
                <a:spcPts val="1000"/>
              </a:spcAft>
            </a:pPr>
            <a:r>
              <a:rPr lang="ru-RU" b="1"/>
              <a:t>Таким образом:</a:t>
            </a:r>
          </a:p>
          <a:p>
            <a:pPr algn="just" eaLnBrk="1" hangingPunct="1">
              <a:lnSpc>
                <a:spcPct val="107000"/>
              </a:lnSpc>
              <a:spcAft>
                <a:spcPts val="600"/>
              </a:spcAft>
            </a:pPr>
            <a:r>
              <a:rPr lang="ru-RU"/>
              <a:t>Бывший государственный или муниципальный служащий обязан получать разрешение представителя нанимателя на заключение трудового договора с организацией или на заключение гражданско-правового договора на выполнение работ или  оказание услуг при </a:t>
            </a:r>
            <a:r>
              <a:rPr lang="ru-RU" u="sng"/>
              <a:t>одновременном</a:t>
            </a:r>
            <a:r>
              <a:rPr lang="ru-RU"/>
              <a:t> соблюдении следующих условий:</a:t>
            </a:r>
          </a:p>
          <a:p>
            <a:pPr algn="just" eaLnBrk="1" hangingPunct="1">
              <a:spcBef>
                <a:spcPts val="1800"/>
              </a:spcBef>
              <a:buFontTx/>
              <a:buChar char="•"/>
            </a:pPr>
            <a:r>
              <a:rPr lang="ru-RU">
                <a:solidFill>
                  <a:srgbClr val="000000"/>
                </a:solidFill>
              </a:rPr>
              <a:t> если он во время осуществления службы занимал должность, предусматривающую представление сведений о доходах;</a:t>
            </a:r>
          </a:p>
          <a:p>
            <a:pPr algn="just" eaLnBrk="1" hangingPunct="1">
              <a:spcBef>
                <a:spcPts val="1800"/>
              </a:spcBef>
              <a:buFontTx/>
              <a:buChar char="•"/>
            </a:pPr>
            <a:r>
              <a:rPr lang="ru-RU">
                <a:solidFill>
                  <a:srgbClr val="000000"/>
                </a:solidFill>
              </a:rPr>
              <a:t> если замещая такую должность, служащий осуществлял функции государственного или муниципального управления в отношении организации, с которой он планирует заключить гражданско-правовой или трудовой договор;</a:t>
            </a:r>
          </a:p>
          <a:p>
            <a:pPr algn="just" eaLnBrk="1" hangingPunct="1">
              <a:spcBef>
                <a:spcPts val="1800"/>
              </a:spcBef>
              <a:buFontTx/>
              <a:buChar char="•"/>
            </a:pPr>
            <a:r>
              <a:rPr lang="ru-RU">
                <a:solidFill>
                  <a:srgbClr val="000000"/>
                </a:solidFill>
              </a:rPr>
              <a:t> если стоимость выполняемых работ для организации будет превышать 100 тысяч рублей  в месяц. </a:t>
            </a:r>
          </a:p>
          <a:p>
            <a:pPr algn="just" eaLnBrk="1" hangingPunct="1">
              <a:spcBef>
                <a:spcPts val="1800"/>
              </a:spcBef>
            </a:pPr>
            <a:r>
              <a:rPr lang="ru-RU" b="1">
                <a:solidFill>
                  <a:srgbClr val="000000"/>
                </a:solidFill>
              </a:rPr>
              <a:t>В случае заключения </a:t>
            </a:r>
            <a:r>
              <a:rPr lang="ru-RU" b="1" u="sng">
                <a:solidFill>
                  <a:srgbClr val="000000"/>
                </a:solidFill>
              </a:rPr>
              <a:t>служебного контракта </a:t>
            </a:r>
            <a:r>
              <a:rPr lang="ru-RU" b="1">
                <a:solidFill>
                  <a:srgbClr val="000000"/>
                </a:solidFill>
              </a:rPr>
              <a:t>получения разрешения </a:t>
            </a:r>
            <a:r>
              <a:rPr lang="ru-RU" b="1" u="sng">
                <a:solidFill>
                  <a:srgbClr val="000000"/>
                </a:solidFill>
              </a:rPr>
              <a:t>не требуется. </a:t>
            </a:r>
          </a:p>
          <a:p>
            <a:pPr>
              <a:spcAft>
                <a:spcPts val="1000"/>
              </a:spcAft>
            </a:pPr>
            <a:endParaRPr lang="ru-RU" b="1"/>
          </a:p>
        </p:txBody>
      </p:sp>
      <p:sp>
        <p:nvSpPr>
          <p:cNvPr id="91140" name="Text Box 3"/>
          <p:cNvSpPr txBox="1">
            <a:spLocks noChangeArrowheads="1"/>
          </p:cNvSpPr>
          <p:nvPr/>
        </p:nvSpPr>
        <p:spPr bwMode="auto">
          <a:xfrm>
            <a:off x="239185" y="260350"/>
            <a:ext cx="5898602"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«Вращающаяся дверь» в России: базовая норма</a:t>
            </a:r>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6"/>
          <p:cNvSpPr>
            <a:spLocks noGrp="1" noChangeArrowheads="1"/>
          </p:cNvSpPr>
          <p:nvPr>
            <p:ph type="sldNum" sz="quarter" idx="12"/>
          </p:nvPr>
        </p:nvSpPr>
        <p:spPr>
          <a:noFill/>
        </p:spPr>
        <p:txBody>
          <a:bodyPr/>
          <a:lstStyle/>
          <a:p>
            <a:fld id="{06CD04BF-D7B7-4FC8-95E8-4A6A450EAB9C}" type="slidenum">
              <a:rPr lang="ru-RU"/>
              <a:pPr/>
              <a:t>38</a:t>
            </a:fld>
            <a:endParaRPr lang="ru-RU"/>
          </a:p>
        </p:txBody>
      </p:sp>
      <p:sp>
        <p:nvSpPr>
          <p:cNvPr id="93186"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2" name="Прямоугольник 1"/>
          <p:cNvSpPr/>
          <p:nvPr/>
        </p:nvSpPr>
        <p:spPr>
          <a:xfrm>
            <a:off x="431800" y="1341438"/>
            <a:ext cx="11328400" cy="908050"/>
          </a:xfrm>
          <a:prstGeom prst="rect">
            <a:avLst/>
          </a:prstGeom>
        </p:spPr>
        <p:txBody>
          <a:bodyPr>
            <a:spAutoFit/>
          </a:bodyPr>
          <a:lstStyle/>
          <a:p>
            <a:pPr eaLnBrk="1" hangingPunct="1">
              <a:defRPr/>
            </a:pPr>
            <a:endParaRPr lang="en-US" sz="1200" dirty="0">
              <a:cs typeface="+mn-cs"/>
            </a:endParaRPr>
          </a:p>
          <a:p>
            <a:pPr marL="285750" indent="-285750" algn="just" eaLnBrk="1" hangingPunct="1">
              <a:buFont typeface="Wingdings" pitchFamily="2" charset="2"/>
              <a:buChar char="Ø"/>
              <a:defRPr/>
            </a:pPr>
            <a:endParaRPr lang="ru-RU" sz="1400" dirty="0">
              <a:latin typeface="Arial" charset="0"/>
              <a:cs typeface="+mn-cs"/>
            </a:endParaRPr>
          </a:p>
          <a:p>
            <a:pPr marL="285750" indent="-285750" algn="just" eaLnBrk="1" hangingPunct="1">
              <a:buFont typeface="Wingdings" pitchFamily="2" charset="2"/>
              <a:buChar char="Ø"/>
              <a:defRPr/>
            </a:pPr>
            <a:endParaRPr lang="ru-RU" sz="1400" dirty="0">
              <a:latin typeface="Arial" charset="0"/>
              <a:cs typeface="+mn-cs"/>
            </a:endParaRPr>
          </a:p>
          <a:p>
            <a:pPr marL="171450" indent="-171450" algn="just" eaLnBrk="1" hangingPunct="1">
              <a:spcAft>
                <a:spcPts val="1200"/>
              </a:spcAft>
              <a:buFont typeface="Wingdings" pitchFamily="2" charset="2"/>
              <a:buChar char="Ø"/>
              <a:defRPr/>
            </a:pPr>
            <a:endParaRPr lang="en-US" sz="1300" dirty="0">
              <a:cs typeface="+mn-cs"/>
            </a:endParaRPr>
          </a:p>
        </p:txBody>
      </p:sp>
      <p:sp>
        <p:nvSpPr>
          <p:cNvPr id="93188" name="Text Box 3"/>
          <p:cNvSpPr txBox="1">
            <a:spLocks noChangeArrowheads="1"/>
          </p:cNvSpPr>
          <p:nvPr/>
        </p:nvSpPr>
        <p:spPr bwMode="auto">
          <a:xfrm>
            <a:off x="334434" y="139700"/>
            <a:ext cx="8968317" cy="412750"/>
          </a:xfrm>
          <a:prstGeom prst="rect">
            <a:avLst/>
          </a:prstGeom>
          <a:noFill/>
          <a:ln w="9525">
            <a:noFill/>
            <a:miter lim="800000"/>
            <a:headEnd/>
            <a:tailEnd/>
          </a:ln>
        </p:spPr>
        <p:txBody>
          <a:bodyPr>
            <a:spAutoFit/>
          </a:bodyPr>
          <a:lstStyle/>
          <a:p>
            <a:pPr eaLnBrk="1" hangingPunct="1"/>
            <a:r>
              <a:rPr lang="ru-RU" sz="2100" b="1">
                <a:solidFill>
                  <a:srgbClr val="003399"/>
                </a:solidFill>
              </a:rPr>
              <a:t>Трудоустройство после увольнения </a:t>
            </a:r>
          </a:p>
        </p:txBody>
      </p:sp>
      <p:sp>
        <p:nvSpPr>
          <p:cNvPr id="93189" name="Прямоугольник 2"/>
          <p:cNvSpPr>
            <a:spLocks noChangeArrowheads="1"/>
          </p:cNvSpPr>
          <p:nvPr/>
        </p:nvSpPr>
        <p:spPr bwMode="auto">
          <a:xfrm>
            <a:off x="239185" y="836614"/>
            <a:ext cx="11713633" cy="4110677"/>
          </a:xfrm>
          <a:prstGeom prst="rect">
            <a:avLst/>
          </a:prstGeom>
          <a:noFill/>
          <a:ln w="9525">
            <a:noFill/>
            <a:miter lim="800000"/>
            <a:headEnd/>
            <a:tailEnd/>
          </a:ln>
        </p:spPr>
        <p:txBody>
          <a:bodyPr>
            <a:spAutoFit/>
          </a:bodyPr>
          <a:lstStyle/>
          <a:p>
            <a:pPr algn="just" eaLnBrk="1" hangingPunct="1">
              <a:lnSpc>
                <a:spcPct val="107000"/>
              </a:lnSpc>
              <a:spcAft>
                <a:spcPts val="600"/>
              </a:spcAft>
            </a:pPr>
            <a:r>
              <a:rPr lang="ru-RU" sz="1600" b="1"/>
              <a:t>В обращении на дачу согласия на заключение бывшим служащим трудового или гражданско-правового договора указывается:</a:t>
            </a:r>
          </a:p>
          <a:p>
            <a:pPr algn="just">
              <a:buFontTx/>
              <a:buChar char="•"/>
            </a:pPr>
            <a:r>
              <a:rPr lang="ru-RU" sz="1600"/>
              <a:t> фамилия, имя, отчество гражданина, </a:t>
            </a:r>
          </a:p>
          <a:p>
            <a:pPr algn="just">
              <a:buFontTx/>
              <a:buChar char="•"/>
            </a:pPr>
            <a:r>
              <a:rPr lang="ru-RU" sz="1600"/>
              <a:t> дата его рождения,</a:t>
            </a:r>
          </a:p>
          <a:p>
            <a:pPr algn="just">
              <a:buFontTx/>
              <a:buChar char="•"/>
            </a:pPr>
            <a:r>
              <a:rPr lang="ru-RU" sz="1600"/>
              <a:t> адрес места жительства, </a:t>
            </a:r>
          </a:p>
          <a:p>
            <a:pPr algn="just">
              <a:buFontTx/>
              <a:buChar char="•"/>
            </a:pPr>
            <a:r>
              <a:rPr lang="ru-RU" sz="1600"/>
              <a:t> замещаемые должности в течение последних двух лет до дня увольнения с государственной службы,  </a:t>
            </a:r>
          </a:p>
          <a:p>
            <a:pPr algn="just">
              <a:buFontTx/>
              <a:buChar char="•"/>
            </a:pPr>
            <a:r>
              <a:rPr lang="ru-RU" sz="1600"/>
              <a:t> наименование, местонахождение коммерческой или некоммерческой организации,</a:t>
            </a:r>
          </a:p>
          <a:p>
            <a:pPr algn="just">
              <a:buFontTx/>
              <a:buChar char="•"/>
            </a:pPr>
            <a:r>
              <a:rPr lang="ru-RU" sz="1600"/>
              <a:t> характер ее деятельности,  </a:t>
            </a:r>
          </a:p>
          <a:p>
            <a:pPr algn="just">
              <a:buFontTx/>
              <a:buChar char="•"/>
            </a:pPr>
            <a:r>
              <a:rPr lang="ru-RU" sz="1600"/>
              <a:t> должностные (служебные) обязанности, исполняемые гражданином во время   замещения им должности государственной службы, </a:t>
            </a:r>
          </a:p>
          <a:p>
            <a:pPr algn="just">
              <a:buFontTx/>
              <a:buChar char="•"/>
            </a:pPr>
            <a:r>
              <a:rPr lang="ru-RU" sz="1600"/>
              <a:t> функции по государственному управлению в отношении коммерческой или некоммерческой организации, </a:t>
            </a:r>
          </a:p>
          <a:p>
            <a:pPr algn="just">
              <a:buFontTx/>
              <a:buChar char="•"/>
            </a:pPr>
            <a:r>
              <a:rPr lang="ru-RU" sz="1600"/>
              <a:t> вид договора (трудовой или гражданско-правовой),   </a:t>
            </a:r>
          </a:p>
          <a:p>
            <a:pPr algn="just">
              <a:buFontTx/>
              <a:buChar char="•"/>
            </a:pPr>
            <a:r>
              <a:rPr lang="ru-RU" sz="1600"/>
              <a:t> предполагаемый срок его действия, </a:t>
            </a:r>
          </a:p>
          <a:p>
            <a:pPr algn="just">
              <a:buFontTx/>
              <a:buChar char="•"/>
            </a:pPr>
            <a:r>
              <a:rPr lang="ru-RU" sz="1600"/>
              <a:t> сумма оплаты за выполнение (оказание) по  договору  работ (услуг).</a:t>
            </a:r>
            <a:r>
              <a:rPr lang="ru-RU" sz="1600" b="1"/>
              <a:t> </a:t>
            </a:r>
            <a:endParaRPr lang="ru-RU" sz="1600">
              <a:solidFill>
                <a:srgbClr val="000000"/>
              </a:solidFill>
            </a:endParaRPr>
          </a:p>
          <a:p>
            <a:pPr algn="just" eaLnBrk="1" hangingPunct="1">
              <a:spcBef>
                <a:spcPts val="1800"/>
              </a:spcBef>
            </a:pPr>
            <a:r>
              <a:rPr lang="ru-RU" sz="1600" b="1" u="sng">
                <a:solidFill>
                  <a:srgbClr val="000000"/>
                </a:solidFill>
              </a:rPr>
              <a:t> </a:t>
            </a:r>
            <a:endParaRPr lang="ru-RU" sz="1600" b="1" u="sng"/>
          </a:p>
          <a:p>
            <a:pPr algn="just"/>
            <a:r>
              <a:rPr lang="ru-RU" sz="1600"/>
              <a:t>Обращение может быть  подано  государственным служащим, планирующим свое увольнение с государственной службы</a:t>
            </a:r>
            <a:endParaRPr lang="ru-RU" sz="1600" b="1"/>
          </a:p>
        </p:txBody>
      </p:sp>
      <p:cxnSp>
        <p:nvCxnSpPr>
          <p:cNvPr id="4" name="Прямая соединительная линия 3"/>
          <p:cNvCxnSpPr/>
          <p:nvPr/>
        </p:nvCxnSpPr>
        <p:spPr>
          <a:xfrm>
            <a:off x="0" y="692150"/>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6"/>
          <p:cNvSpPr>
            <a:spLocks noGrp="1" noChangeArrowheads="1"/>
          </p:cNvSpPr>
          <p:nvPr>
            <p:ph type="sldNum" sz="quarter" idx="12"/>
          </p:nvPr>
        </p:nvSpPr>
        <p:spPr>
          <a:noFill/>
        </p:spPr>
        <p:txBody>
          <a:bodyPr/>
          <a:lstStyle/>
          <a:p>
            <a:fld id="{67D6BBD9-C782-4367-896F-EA4C2D321615}" type="slidenum">
              <a:rPr lang="ru-RU"/>
              <a:pPr/>
              <a:t>39</a:t>
            </a:fld>
            <a:endParaRPr lang="ru-RU"/>
          </a:p>
        </p:txBody>
      </p:sp>
      <p:sp>
        <p:nvSpPr>
          <p:cNvPr id="95234" name="Rectangle 48"/>
          <p:cNvSpPr>
            <a:spLocks noChangeArrowheads="1"/>
          </p:cNvSpPr>
          <p:nvPr/>
        </p:nvSpPr>
        <p:spPr bwMode="auto">
          <a:xfrm>
            <a:off x="4095751" y="5713190"/>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95235" name="Text Box 49"/>
          <p:cNvSpPr txBox="1">
            <a:spLocks noChangeArrowheads="1"/>
          </p:cNvSpPr>
          <p:nvPr/>
        </p:nvSpPr>
        <p:spPr bwMode="auto">
          <a:xfrm>
            <a:off x="334434" y="1052513"/>
            <a:ext cx="11330517" cy="2462213"/>
          </a:xfrm>
          <a:prstGeom prst="rect">
            <a:avLst/>
          </a:prstGeom>
          <a:noFill/>
          <a:ln w="9525">
            <a:noFill/>
            <a:miter lim="800000"/>
            <a:headEnd/>
            <a:tailEnd/>
          </a:ln>
        </p:spPr>
        <p:txBody>
          <a:bodyPr>
            <a:spAutoFit/>
          </a:bodyPr>
          <a:lstStyle/>
          <a:p>
            <a:pPr marL="342900" indent="-342900" algn="just">
              <a:spcAft>
                <a:spcPts val="1200"/>
              </a:spcAft>
              <a:buFont typeface="Wingdings" pitchFamily="2" charset="2"/>
              <a:buChar char="§"/>
            </a:pPr>
            <a:r>
              <a:rPr lang="ru-RU" sz="1600"/>
              <a:t>Гражданин, замещавший должности государственной или муниципальной службы, перечень которых устанавливается нормативными правовыми актами РФ, в течение двух лет после увольнения с государственной или муниципальной службы обязан при заключении трудовых договоров сообщать представителю нанимателя (работодателю) сведения о последнем месте своей службы.</a:t>
            </a:r>
          </a:p>
          <a:p>
            <a:pPr marL="342900" indent="-342900" algn="just">
              <a:spcAft>
                <a:spcPts val="1200"/>
              </a:spcAft>
              <a:buFont typeface="Wingdings" pitchFamily="2" charset="2"/>
              <a:buChar char="§"/>
            </a:pPr>
            <a:r>
              <a:rPr lang="ru-RU" sz="1600"/>
              <a:t>Работодатель при заключении трудового договора с гражданином, замещавшим должности государственной или муниципальной службы, перечень которых устанавливается нормативными правовыми актами РФ, в течение двух лет после его увольнения с государственной или муниципальной службы обязан в десятидневный срок сообщать о заключении такого договора представителю нанимателя (работодателю) государственного или муниципального служащего по последнему месту его службы в порядке, устанавливаемом нормативными правовыми актами РФ.</a:t>
            </a:r>
          </a:p>
        </p:txBody>
      </p:sp>
      <p:sp>
        <p:nvSpPr>
          <p:cNvPr id="14" name="Text Box 3"/>
          <p:cNvSpPr txBox="1">
            <a:spLocks noChangeArrowheads="1"/>
          </p:cNvSpPr>
          <p:nvPr/>
        </p:nvSpPr>
        <p:spPr bwMode="auto">
          <a:xfrm>
            <a:off x="239184" y="260351"/>
            <a:ext cx="7034618" cy="446276"/>
          </a:xfrm>
          <a:prstGeom prst="rect">
            <a:avLst/>
          </a:prstGeom>
          <a:noFill/>
          <a:ln w="9525">
            <a:noFill/>
            <a:miter lim="800000"/>
            <a:headEnd/>
            <a:tailEnd/>
          </a:ln>
          <a:effectLst/>
        </p:spPr>
        <p:txBody>
          <a:bodyPr wrap="none">
            <a:spAutoFit/>
          </a:bodyPr>
          <a:lstStyle/>
          <a:p>
            <a:pPr eaLnBrk="1" hangingPunct="1"/>
            <a:r>
              <a:rPr lang="ru-RU" sz="2100" b="1">
                <a:solidFill>
                  <a:srgbClr val="003399"/>
                </a:solidFill>
              </a:rPr>
              <a:t>«Вращающаяся дверь» в России: дополнительные</a:t>
            </a:r>
            <a:r>
              <a:rPr lang="ru-RU" sz="2300" b="1">
                <a:solidFill>
                  <a:srgbClr val="003399"/>
                </a:solidFill>
                <a:effectLst>
                  <a:outerShdw blurRad="38100" dist="38100" dir="2700000" algn="tl">
                    <a:srgbClr val="C0C0C0"/>
                  </a:outerShdw>
                </a:effectLst>
              </a:rPr>
              <a:t> </a:t>
            </a:r>
            <a:r>
              <a:rPr lang="ru-RU" sz="2100" b="1">
                <a:solidFill>
                  <a:srgbClr val="003399"/>
                </a:solidFill>
              </a:rPr>
              <a:t>нормы</a:t>
            </a:r>
          </a:p>
        </p:txBody>
      </p:sp>
      <p:cxnSp>
        <p:nvCxnSpPr>
          <p:cNvPr id="4" name="Прямая соединительная линия 3"/>
          <p:cNvCxnSpPr/>
          <p:nvPr/>
        </p:nvCxnSpPr>
        <p:spPr>
          <a:xfrm>
            <a:off x="0" y="836613"/>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6"/>
          <p:cNvSpPr>
            <a:spLocks noGrp="1" noChangeArrowheads="1"/>
          </p:cNvSpPr>
          <p:nvPr>
            <p:ph type="sldNum" sz="quarter" idx="12"/>
          </p:nvPr>
        </p:nvSpPr>
        <p:spPr>
          <a:noFill/>
        </p:spPr>
        <p:txBody>
          <a:bodyPr/>
          <a:lstStyle/>
          <a:p>
            <a:fld id="{05A61EA7-89B9-4DCA-A74A-992C60219553}" type="slidenum">
              <a:rPr lang="ru-RU"/>
              <a:pPr/>
              <a:t>4</a:t>
            </a:fld>
            <a:endParaRPr lang="ru-RU"/>
          </a:p>
        </p:txBody>
      </p:sp>
      <p:sp>
        <p:nvSpPr>
          <p:cNvPr id="23554"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14" name="Text Box 3"/>
          <p:cNvSpPr txBox="1">
            <a:spLocks noChangeArrowheads="1"/>
          </p:cNvSpPr>
          <p:nvPr/>
        </p:nvSpPr>
        <p:spPr bwMode="auto">
          <a:xfrm>
            <a:off x="198967" y="115888"/>
            <a:ext cx="5805757" cy="415498"/>
          </a:xfrm>
          <a:prstGeom prst="rect">
            <a:avLst/>
          </a:prstGeom>
          <a:noFill/>
          <a:ln w="9525">
            <a:noFill/>
            <a:miter lim="800000"/>
            <a:headEnd/>
            <a:tailEnd/>
          </a:ln>
          <a:effectLst/>
        </p:spPr>
        <p:txBody>
          <a:bodyPr wrap="none">
            <a:spAutoFit/>
          </a:bodyPr>
          <a:lstStyle/>
          <a:p>
            <a:pPr eaLnBrk="1" hangingPunct="1"/>
            <a:r>
              <a:rPr lang="ru-RU" sz="2100" b="1">
                <a:solidFill>
                  <a:srgbClr val="003399"/>
                </a:solidFill>
              </a:rPr>
              <a:t>Основные запреты, ограничения и обязанности</a:t>
            </a:r>
            <a:endParaRPr lang="ru-RU" sz="2100" b="1">
              <a:solidFill>
                <a:srgbClr val="003399"/>
              </a:solidFill>
              <a:effectLst>
                <a:outerShdw blurRad="38100" dist="38100" dir="2700000" algn="tl">
                  <a:srgbClr val="C0C0C0"/>
                </a:outerShdw>
              </a:effectLst>
            </a:endParaRPr>
          </a:p>
        </p:txBody>
      </p:sp>
      <p:sp>
        <p:nvSpPr>
          <p:cNvPr id="2" name="Скругленный прямоугольник 1"/>
          <p:cNvSpPr/>
          <p:nvPr/>
        </p:nvSpPr>
        <p:spPr>
          <a:xfrm>
            <a:off x="3706285" y="3176589"/>
            <a:ext cx="4895849" cy="790575"/>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eaLnBrk="1" hangingPunct="1"/>
            <a:r>
              <a:rPr lang="ru-RU" dirty="0">
                <a:solidFill>
                  <a:srgbClr val="000000"/>
                </a:solidFill>
                <a:cs typeface="Arial" pitchFamily="34" charset="0"/>
              </a:rPr>
              <a:t>Муниципальный служащий</a:t>
            </a:r>
          </a:p>
        </p:txBody>
      </p:sp>
      <p:sp>
        <p:nvSpPr>
          <p:cNvPr id="23557" name="TextBox 2"/>
          <p:cNvSpPr txBox="1">
            <a:spLocks noChangeArrowheads="1"/>
          </p:cNvSpPr>
          <p:nvPr/>
        </p:nvSpPr>
        <p:spPr bwMode="auto">
          <a:xfrm>
            <a:off x="5431367" y="2617789"/>
            <a:ext cx="1316386" cy="338554"/>
          </a:xfrm>
          <a:prstGeom prst="rect">
            <a:avLst/>
          </a:prstGeom>
          <a:noFill/>
          <a:ln w="9525">
            <a:noFill/>
            <a:miter lim="800000"/>
            <a:headEnd/>
            <a:tailEnd/>
          </a:ln>
        </p:spPr>
        <p:txBody>
          <a:bodyPr wrap="none">
            <a:spAutoFit/>
          </a:bodyPr>
          <a:lstStyle/>
          <a:p>
            <a:pPr eaLnBrk="1" hangingPunct="1"/>
            <a:r>
              <a:rPr lang="ru-RU" sz="1600"/>
              <a:t>Обязанности</a:t>
            </a:r>
          </a:p>
        </p:txBody>
      </p:sp>
      <p:sp>
        <p:nvSpPr>
          <p:cNvPr id="23558" name="TextBox 7"/>
          <p:cNvSpPr txBox="1">
            <a:spLocks noChangeArrowheads="1"/>
          </p:cNvSpPr>
          <p:nvPr/>
        </p:nvSpPr>
        <p:spPr bwMode="auto">
          <a:xfrm>
            <a:off x="5679427" y="4237038"/>
            <a:ext cx="1305164" cy="584775"/>
          </a:xfrm>
          <a:prstGeom prst="rect">
            <a:avLst/>
          </a:prstGeom>
          <a:noFill/>
          <a:ln w="9525">
            <a:noFill/>
            <a:miter lim="800000"/>
            <a:headEnd/>
            <a:tailEnd/>
          </a:ln>
        </p:spPr>
        <p:txBody>
          <a:bodyPr wrap="none">
            <a:spAutoFit/>
          </a:bodyPr>
          <a:lstStyle/>
          <a:p>
            <a:pPr algn="ctr" eaLnBrk="1" hangingPunct="1"/>
            <a:r>
              <a:rPr lang="ru-RU" sz="1600"/>
              <a:t>Запреты и </a:t>
            </a:r>
          </a:p>
          <a:p>
            <a:pPr algn="ctr" eaLnBrk="1" hangingPunct="1"/>
            <a:r>
              <a:rPr lang="ru-RU" sz="1600"/>
              <a:t>ограничения</a:t>
            </a:r>
          </a:p>
        </p:txBody>
      </p:sp>
      <p:sp>
        <p:nvSpPr>
          <p:cNvPr id="5" name="Скругленный прямоугольник 4"/>
          <p:cNvSpPr/>
          <p:nvPr/>
        </p:nvSpPr>
        <p:spPr>
          <a:xfrm>
            <a:off x="198967" y="2160588"/>
            <a:ext cx="3266017" cy="1079500"/>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anchor="ctr"/>
          <a:lstStyle/>
          <a:p>
            <a:pPr algn="ctr" eaLnBrk="1" hangingPunct="1"/>
            <a:r>
              <a:rPr lang="ru-RU" sz="1400">
                <a:solidFill>
                  <a:srgbClr val="000000"/>
                </a:solidFill>
                <a:cs typeface="Arial" pitchFamily="34" charset="0"/>
              </a:rPr>
              <a:t>Представление сведений о доходах/ расходах / имуществе / обязательствах</a:t>
            </a:r>
          </a:p>
        </p:txBody>
      </p:sp>
      <p:sp>
        <p:nvSpPr>
          <p:cNvPr id="11" name="Скругленный прямоугольник 10"/>
          <p:cNvSpPr/>
          <p:nvPr/>
        </p:nvSpPr>
        <p:spPr>
          <a:xfrm>
            <a:off x="3198285" y="860425"/>
            <a:ext cx="3263900" cy="1079500"/>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anchor="ctr"/>
          <a:lstStyle/>
          <a:p>
            <a:pPr algn="ctr" eaLnBrk="1" hangingPunct="1"/>
            <a:r>
              <a:rPr lang="ru-RU" sz="1400">
                <a:solidFill>
                  <a:srgbClr val="000000"/>
                </a:solidFill>
                <a:cs typeface="Arial" pitchFamily="34" charset="0"/>
              </a:rPr>
              <a:t>Принятие мер по недопущению и урегулированию конфликта интересов</a:t>
            </a:r>
          </a:p>
        </p:txBody>
      </p:sp>
      <p:sp>
        <p:nvSpPr>
          <p:cNvPr id="13" name="Скругленный прямоугольник 12"/>
          <p:cNvSpPr/>
          <p:nvPr/>
        </p:nvSpPr>
        <p:spPr>
          <a:xfrm>
            <a:off x="8830734" y="2265363"/>
            <a:ext cx="3263900" cy="1079500"/>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anchor="ctr"/>
          <a:lstStyle/>
          <a:p>
            <a:pPr algn="ctr" eaLnBrk="1" hangingPunct="1"/>
            <a:r>
              <a:rPr lang="ru-RU" sz="1400">
                <a:solidFill>
                  <a:srgbClr val="000000"/>
                </a:solidFill>
                <a:cs typeface="Arial" pitchFamily="34" charset="0"/>
              </a:rPr>
              <a:t>Передача ценных бумаг в доверительное управление</a:t>
            </a:r>
          </a:p>
        </p:txBody>
      </p:sp>
      <p:sp>
        <p:nvSpPr>
          <p:cNvPr id="15" name="Скругленный прямоугольник 14"/>
          <p:cNvSpPr/>
          <p:nvPr/>
        </p:nvSpPr>
        <p:spPr>
          <a:xfrm>
            <a:off x="141817" y="4198939"/>
            <a:ext cx="3266016" cy="1081087"/>
          </a:xfrm>
          <a:prstGeom prst="roundRect">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anchor="ctr"/>
          <a:lstStyle/>
          <a:p>
            <a:pPr algn="ctr" eaLnBrk="1" hangingPunct="1"/>
            <a:r>
              <a:rPr lang="ru-RU" sz="1400">
                <a:solidFill>
                  <a:srgbClr val="000000"/>
                </a:solidFill>
                <a:cs typeface="Arial" pitchFamily="34" charset="0"/>
              </a:rPr>
              <a:t>Получение подарков и иных вознаграждений, наград</a:t>
            </a:r>
          </a:p>
        </p:txBody>
      </p:sp>
      <p:sp>
        <p:nvSpPr>
          <p:cNvPr id="16" name="Скругленный прямоугольник 15"/>
          <p:cNvSpPr/>
          <p:nvPr/>
        </p:nvSpPr>
        <p:spPr>
          <a:xfrm>
            <a:off x="2927352" y="5503863"/>
            <a:ext cx="3168649" cy="1073150"/>
          </a:xfrm>
          <a:prstGeom prst="roundRect">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anchor="ctr"/>
          <a:lstStyle/>
          <a:p>
            <a:pPr algn="ctr" eaLnBrk="1" hangingPunct="1"/>
            <a:r>
              <a:rPr lang="ru-RU" sz="1400">
                <a:solidFill>
                  <a:srgbClr val="000000"/>
                </a:solidFill>
                <a:cs typeface="Arial" pitchFamily="34" charset="0"/>
              </a:rPr>
              <a:t>Участие в органах управления, предпринимательство, иная оплачиваемая работа</a:t>
            </a:r>
          </a:p>
        </p:txBody>
      </p:sp>
      <p:sp>
        <p:nvSpPr>
          <p:cNvPr id="17" name="Скругленный прямоугольник 16"/>
          <p:cNvSpPr/>
          <p:nvPr/>
        </p:nvSpPr>
        <p:spPr>
          <a:xfrm>
            <a:off x="6807201" y="5484813"/>
            <a:ext cx="3128433" cy="1092200"/>
          </a:xfrm>
          <a:prstGeom prst="roundRect">
            <a:avLst/>
          </a:prstGeom>
          <a:ln w="38100">
            <a:solidFill>
              <a:srgbClr val="FF0000"/>
            </a:solidFill>
            <a:prstDash val="solid"/>
          </a:ln>
        </p:spPr>
        <p:style>
          <a:lnRef idx="2">
            <a:schemeClr val="accent6"/>
          </a:lnRef>
          <a:fillRef idx="1">
            <a:schemeClr val="lt1"/>
          </a:fillRef>
          <a:effectRef idx="0">
            <a:schemeClr val="accent6"/>
          </a:effectRef>
          <a:fontRef idx="minor">
            <a:schemeClr val="dk1"/>
          </a:fontRef>
        </p:style>
        <p:txBody>
          <a:bodyPr anchor="ctr"/>
          <a:lstStyle/>
          <a:p>
            <a:pPr algn="ctr" eaLnBrk="1" hangingPunct="1"/>
            <a:r>
              <a:rPr lang="ru-RU" sz="1400">
                <a:solidFill>
                  <a:srgbClr val="000000"/>
                </a:solidFill>
                <a:cs typeface="Arial" pitchFamily="34" charset="0"/>
              </a:rPr>
              <a:t> Трудоустройство после увольнения с государственной службы</a:t>
            </a:r>
          </a:p>
        </p:txBody>
      </p:sp>
      <p:sp>
        <p:nvSpPr>
          <p:cNvPr id="18" name="Скругленный прямоугольник 17"/>
          <p:cNvSpPr/>
          <p:nvPr/>
        </p:nvSpPr>
        <p:spPr>
          <a:xfrm>
            <a:off x="8843434" y="4064001"/>
            <a:ext cx="3263900" cy="1147763"/>
          </a:xfrm>
          <a:prstGeom prst="roundRect">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anchor="ctr"/>
          <a:lstStyle/>
          <a:p>
            <a:pPr algn="ctr" eaLnBrk="1" hangingPunct="1"/>
            <a:r>
              <a:rPr lang="ru-RU" sz="1400">
                <a:solidFill>
                  <a:srgbClr val="000000"/>
                </a:solidFill>
                <a:cs typeface="Arial" pitchFamily="34" charset="0"/>
              </a:rPr>
              <a:t>Иные запреты и ограничения</a:t>
            </a:r>
          </a:p>
        </p:txBody>
      </p:sp>
      <p:cxnSp>
        <p:nvCxnSpPr>
          <p:cNvPr id="10" name="Прямая со стрелкой 9"/>
          <p:cNvCxnSpPr/>
          <p:nvPr/>
        </p:nvCxnSpPr>
        <p:spPr>
          <a:xfrm flipH="1" flipV="1">
            <a:off x="3735918" y="2635250"/>
            <a:ext cx="575733" cy="395288"/>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p:nvPr/>
        </p:nvCxnSpPr>
        <p:spPr>
          <a:xfrm flipV="1">
            <a:off x="8077200" y="2643188"/>
            <a:ext cx="516467" cy="32385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flipH="1">
            <a:off x="2927351" y="3789364"/>
            <a:ext cx="480483" cy="28733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312" name="Прямая со стрелкой 13311"/>
          <p:cNvCxnSpPr/>
          <p:nvPr/>
        </p:nvCxnSpPr>
        <p:spPr>
          <a:xfrm>
            <a:off x="7704667" y="4064000"/>
            <a:ext cx="406400" cy="12573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316" name="Прямая со стрелкой 13315"/>
          <p:cNvCxnSpPr/>
          <p:nvPr/>
        </p:nvCxnSpPr>
        <p:spPr>
          <a:xfrm flipH="1">
            <a:off x="4440767" y="4076700"/>
            <a:ext cx="366184" cy="119538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319" name="Прямая со стрелкой 13318"/>
          <p:cNvCxnSpPr/>
          <p:nvPr/>
        </p:nvCxnSpPr>
        <p:spPr>
          <a:xfrm>
            <a:off x="8843433" y="3741738"/>
            <a:ext cx="721784" cy="225425"/>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329" name="Прямая со стрелкой 13328"/>
          <p:cNvCxnSpPr/>
          <p:nvPr/>
        </p:nvCxnSpPr>
        <p:spPr>
          <a:xfrm flipV="1">
            <a:off x="5431367" y="2205038"/>
            <a:ext cx="0" cy="430212"/>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23" name="Скругленный прямоугольник 22"/>
          <p:cNvSpPr/>
          <p:nvPr/>
        </p:nvSpPr>
        <p:spPr>
          <a:xfrm>
            <a:off x="6970185" y="893763"/>
            <a:ext cx="3263900" cy="1079500"/>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anchor="ctr"/>
          <a:lstStyle/>
          <a:p>
            <a:pPr algn="ctr" eaLnBrk="1" hangingPunct="1"/>
            <a:r>
              <a:rPr lang="ru-RU" sz="1400">
                <a:solidFill>
                  <a:srgbClr val="000000"/>
                </a:solidFill>
                <a:cs typeface="Arial" pitchFamily="34" charset="0"/>
              </a:rPr>
              <a:t>Уведомление работодателя о склонении к коррупции</a:t>
            </a:r>
          </a:p>
        </p:txBody>
      </p:sp>
      <p:cxnSp>
        <p:nvCxnSpPr>
          <p:cNvPr id="25" name="Прямая со стрелкой 24"/>
          <p:cNvCxnSpPr/>
          <p:nvPr/>
        </p:nvCxnSpPr>
        <p:spPr>
          <a:xfrm flipV="1">
            <a:off x="7338484" y="2160588"/>
            <a:ext cx="0" cy="430212"/>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4" name="Прямая соединительная линия 3"/>
          <p:cNvCxnSpPr/>
          <p:nvPr/>
        </p:nvCxnSpPr>
        <p:spPr>
          <a:xfrm>
            <a:off x="0" y="5492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6"/>
          <p:cNvSpPr>
            <a:spLocks noGrp="1" noChangeArrowheads="1"/>
          </p:cNvSpPr>
          <p:nvPr>
            <p:ph type="sldNum" sz="quarter" idx="12"/>
          </p:nvPr>
        </p:nvSpPr>
        <p:spPr>
          <a:noFill/>
        </p:spPr>
        <p:txBody>
          <a:bodyPr/>
          <a:lstStyle/>
          <a:p>
            <a:fld id="{5F17C1FB-CF5D-4886-91F0-37288C3B0699}" type="slidenum">
              <a:rPr lang="ru-RU"/>
              <a:pPr/>
              <a:t>40</a:t>
            </a:fld>
            <a:endParaRPr lang="ru-RU"/>
          </a:p>
        </p:txBody>
      </p:sp>
      <p:sp>
        <p:nvSpPr>
          <p:cNvPr id="97282" name="Rectangle 48"/>
          <p:cNvSpPr>
            <a:spLocks noChangeArrowheads="1"/>
          </p:cNvSpPr>
          <p:nvPr/>
        </p:nvSpPr>
        <p:spPr bwMode="auto">
          <a:xfrm>
            <a:off x="4095751" y="5713190"/>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97283" name="Text Box 49"/>
          <p:cNvSpPr txBox="1">
            <a:spLocks noChangeArrowheads="1"/>
          </p:cNvSpPr>
          <p:nvPr/>
        </p:nvSpPr>
        <p:spPr bwMode="auto">
          <a:xfrm>
            <a:off x="334434" y="1052513"/>
            <a:ext cx="11330517" cy="1631216"/>
          </a:xfrm>
          <a:prstGeom prst="rect">
            <a:avLst/>
          </a:prstGeom>
          <a:noFill/>
          <a:ln w="9525">
            <a:noFill/>
            <a:miter lim="800000"/>
            <a:headEnd/>
            <a:tailEnd/>
          </a:ln>
        </p:spPr>
        <p:txBody>
          <a:bodyPr>
            <a:spAutoFit/>
          </a:bodyPr>
          <a:lstStyle/>
          <a:p>
            <a:pPr marL="342900" indent="-342900" algn="just">
              <a:spcAft>
                <a:spcPts val="1200"/>
              </a:spcAft>
              <a:buFont typeface="Wingdings" pitchFamily="2" charset="2"/>
              <a:buChar char="§"/>
            </a:pPr>
            <a:r>
              <a:rPr lang="ru-RU"/>
              <a:t>Прекращение трудового договора, если госслужащий не сообщил работодателю о предыдущем месте службы.</a:t>
            </a:r>
          </a:p>
          <a:p>
            <a:pPr marL="342900" indent="-342900" algn="just">
              <a:spcAft>
                <a:spcPts val="1200"/>
              </a:spcAft>
              <a:buFont typeface="Wingdings" pitchFamily="2" charset="2"/>
              <a:buChar char="§"/>
            </a:pPr>
            <a:r>
              <a:rPr lang="ru-RU"/>
              <a:t>Штраф для работодателя за привлечение к трудовой деятельности с нарушением требований ФЗ «О противодействии коррупции»: от 20 т.р. до 50 т.р. для должностных лиц; от 20 т.р. до 50 т.р. для ПБОЮЛ; от 100 т.р. до 500 т.р. для юридических лиц.</a:t>
            </a:r>
          </a:p>
        </p:txBody>
      </p:sp>
      <p:sp>
        <p:nvSpPr>
          <p:cNvPr id="97284" name="Text Box 3"/>
          <p:cNvSpPr txBox="1">
            <a:spLocks noChangeArrowheads="1"/>
          </p:cNvSpPr>
          <p:nvPr/>
        </p:nvSpPr>
        <p:spPr bwMode="auto">
          <a:xfrm>
            <a:off x="239184" y="260350"/>
            <a:ext cx="6814366"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«Вращающаяся дверь» в России: санкции за нарушение</a:t>
            </a:r>
          </a:p>
        </p:txBody>
      </p:sp>
      <p:cxnSp>
        <p:nvCxnSpPr>
          <p:cNvPr id="4" name="Прямая соединительная линия 3"/>
          <p:cNvCxnSpPr/>
          <p:nvPr/>
        </p:nvCxnSpPr>
        <p:spPr>
          <a:xfrm>
            <a:off x="0" y="836613"/>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6"/>
          <p:cNvSpPr>
            <a:spLocks noGrp="1" noChangeArrowheads="1"/>
          </p:cNvSpPr>
          <p:nvPr>
            <p:ph type="sldNum" sz="quarter" idx="12"/>
          </p:nvPr>
        </p:nvSpPr>
        <p:spPr>
          <a:noFill/>
        </p:spPr>
        <p:txBody>
          <a:bodyPr/>
          <a:lstStyle/>
          <a:p>
            <a:fld id="{E4BA0E82-AE0E-4E17-B5EF-CA801307ECB8}" type="slidenum">
              <a:rPr lang="ru-RU"/>
              <a:pPr/>
              <a:t>41</a:t>
            </a:fld>
            <a:endParaRPr lang="ru-RU"/>
          </a:p>
        </p:txBody>
      </p:sp>
      <p:sp>
        <p:nvSpPr>
          <p:cNvPr id="99330" name="Прямоугольник 1"/>
          <p:cNvSpPr>
            <a:spLocks noChangeArrowheads="1"/>
          </p:cNvSpPr>
          <p:nvPr/>
        </p:nvSpPr>
        <p:spPr bwMode="auto">
          <a:xfrm>
            <a:off x="239184" y="1631951"/>
            <a:ext cx="11614149" cy="1384995"/>
          </a:xfrm>
          <a:prstGeom prst="rect">
            <a:avLst/>
          </a:prstGeom>
          <a:noFill/>
          <a:ln w="9525">
            <a:noFill/>
            <a:miter lim="800000"/>
            <a:headEnd/>
            <a:tailEnd/>
          </a:ln>
        </p:spPr>
        <p:txBody>
          <a:bodyPr>
            <a:spAutoFit/>
          </a:bodyPr>
          <a:lstStyle/>
          <a:p>
            <a:pPr algn="ctr" eaLnBrk="1" hangingPunct="1"/>
            <a:r>
              <a:rPr lang="ru-RU" sz="2800" b="1"/>
              <a:t>Организация уведомления государственными служащими представителя нанимателя</a:t>
            </a:r>
            <a:r>
              <a:rPr lang="en-US" sz="2800" b="1"/>
              <a:t> </a:t>
            </a:r>
            <a:r>
              <a:rPr lang="ru-RU" sz="2800" b="1"/>
              <a:t>о фактах обращения </a:t>
            </a:r>
            <a:br>
              <a:rPr lang="ru-RU" sz="2800" b="1"/>
            </a:br>
            <a:r>
              <a:rPr lang="ru-RU" sz="2800" b="1"/>
              <a:t>в целях склонения к совершению коррупционных правонарушений</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6"/>
          <p:cNvSpPr>
            <a:spLocks noGrp="1" noChangeArrowheads="1"/>
          </p:cNvSpPr>
          <p:nvPr>
            <p:ph type="sldNum" sz="quarter" idx="12"/>
          </p:nvPr>
        </p:nvSpPr>
        <p:spPr>
          <a:noFill/>
        </p:spPr>
        <p:txBody>
          <a:bodyPr/>
          <a:lstStyle/>
          <a:p>
            <a:fld id="{27A2B822-C3D1-460D-814D-EF8CB0D1F253}" type="slidenum">
              <a:rPr lang="ru-RU"/>
              <a:pPr/>
              <a:t>42</a:t>
            </a:fld>
            <a:endParaRPr lang="ru-RU"/>
          </a:p>
        </p:txBody>
      </p:sp>
      <p:sp>
        <p:nvSpPr>
          <p:cNvPr id="100354" name="Прямоугольник 4"/>
          <p:cNvSpPr>
            <a:spLocks noChangeArrowheads="1"/>
          </p:cNvSpPr>
          <p:nvPr/>
        </p:nvSpPr>
        <p:spPr bwMode="auto">
          <a:xfrm>
            <a:off x="239184" y="1052513"/>
            <a:ext cx="11521016" cy="3313728"/>
          </a:xfrm>
          <a:prstGeom prst="rect">
            <a:avLst/>
          </a:prstGeom>
          <a:noFill/>
          <a:ln w="9525">
            <a:noFill/>
            <a:miter lim="800000"/>
            <a:headEnd/>
            <a:tailEnd/>
          </a:ln>
        </p:spPr>
        <p:txBody>
          <a:bodyPr>
            <a:spAutoFit/>
          </a:bodyPr>
          <a:lstStyle/>
          <a:p>
            <a:pPr marL="271463" indent="-185738" algn="just" eaLnBrk="1" hangingPunct="1">
              <a:lnSpc>
                <a:spcPct val="90000"/>
              </a:lnSpc>
              <a:spcBef>
                <a:spcPts val="400"/>
              </a:spcBef>
              <a:spcAft>
                <a:spcPts val="1200"/>
              </a:spcAft>
              <a:buFont typeface="Wingdings" pitchFamily="2" charset="2"/>
              <a:buChar char="ü"/>
            </a:pPr>
            <a:r>
              <a:rPr kumimoji="1" lang="ru-RU" sz="2000" b="1"/>
              <a:t> Ст. 9 273-ФЗ «О противодействии коррупции»:</a:t>
            </a:r>
          </a:p>
          <a:p>
            <a:pPr marL="271463" indent="-185738"/>
            <a:r>
              <a:rPr lang="ru-RU" sz="2000"/>
              <a:t>Государственный или муниципальный служащий обязан уведомлять представителя нанимателя (работодателя), органы прокуратуры или другие государственные органы обо всех случаях обращения к нему каких-либо лиц в целях склонения его к совершению коррупционных правонарушений.</a:t>
            </a:r>
          </a:p>
          <a:p>
            <a:pPr marL="271463" indent="-185738"/>
            <a:r>
              <a:rPr lang="ru-RU" sz="2000"/>
              <a:t> </a:t>
            </a:r>
          </a:p>
          <a:p>
            <a:pPr marL="271463" indent="-185738"/>
            <a:r>
              <a:rPr lang="ru-RU" sz="2000"/>
              <a:t>Уведомление о фактах обращения в целях склонения к совершению коррупционных правонарушений, за исключением случаев, когда по данным фактам проведена или проводится проверка, является должностной (служебной) обязанностью государственного или муниципального служащего</a:t>
            </a:r>
            <a:r>
              <a:rPr lang="en-US" sz="2000"/>
              <a:t>.</a:t>
            </a:r>
            <a:endParaRPr kumimoji="1" lang="ru-RU" sz="2000" b="1"/>
          </a:p>
          <a:p>
            <a:pPr marL="271463" indent="-185738" algn="just" eaLnBrk="1" hangingPunct="1">
              <a:lnSpc>
                <a:spcPct val="90000"/>
              </a:lnSpc>
              <a:spcBef>
                <a:spcPts val="400"/>
              </a:spcBef>
              <a:spcAft>
                <a:spcPts val="1200"/>
              </a:spcAft>
            </a:pPr>
            <a:endParaRPr kumimoji="1" lang="ru-RU" sz="2000" b="1"/>
          </a:p>
        </p:txBody>
      </p:sp>
      <p:sp>
        <p:nvSpPr>
          <p:cNvPr id="100355" name="Rectangle 6"/>
          <p:cNvSpPr>
            <a:spLocks noChangeArrowheads="1"/>
          </p:cNvSpPr>
          <p:nvPr/>
        </p:nvSpPr>
        <p:spPr bwMode="auto">
          <a:xfrm>
            <a:off x="0" y="-184666"/>
            <a:ext cx="184731" cy="369332"/>
          </a:xfrm>
          <a:prstGeom prst="rect">
            <a:avLst/>
          </a:prstGeom>
          <a:noFill/>
          <a:ln w="9525">
            <a:noFill/>
            <a:miter lim="800000"/>
            <a:headEnd/>
            <a:tailEnd/>
          </a:ln>
        </p:spPr>
        <p:txBody>
          <a:bodyPr wrap="none" anchor="ctr">
            <a:spAutoFit/>
          </a:bodyPr>
          <a:lstStyle/>
          <a:p>
            <a:endParaRPr lang="ru-RU"/>
          </a:p>
        </p:txBody>
      </p:sp>
      <p:sp>
        <p:nvSpPr>
          <p:cNvPr id="100356" name="Rectangle 7"/>
          <p:cNvSpPr>
            <a:spLocks noChangeArrowheads="1"/>
          </p:cNvSpPr>
          <p:nvPr/>
        </p:nvSpPr>
        <p:spPr bwMode="auto">
          <a:xfrm>
            <a:off x="0" y="-184666"/>
            <a:ext cx="184731" cy="369332"/>
          </a:xfrm>
          <a:prstGeom prst="rect">
            <a:avLst/>
          </a:prstGeom>
          <a:noFill/>
          <a:ln w="9525">
            <a:noFill/>
            <a:miter lim="800000"/>
            <a:headEnd/>
            <a:tailEnd/>
          </a:ln>
        </p:spPr>
        <p:txBody>
          <a:bodyPr wrap="none" anchor="ctr">
            <a:spAutoFit/>
          </a:bodyPr>
          <a:lstStyle/>
          <a:p>
            <a:endParaRPr lang="ru-RU"/>
          </a:p>
        </p:txBody>
      </p:sp>
      <p:sp>
        <p:nvSpPr>
          <p:cNvPr id="100357" name="Text Box 3"/>
          <p:cNvSpPr txBox="1">
            <a:spLocks noChangeArrowheads="1"/>
          </p:cNvSpPr>
          <p:nvPr/>
        </p:nvSpPr>
        <p:spPr bwMode="auto">
          <a:xfrm>
            <a:off x="218018" y="184150"/>
            <a:ext cx="1949573"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Базовая норма</a:t>
            </a:r>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6"/>
          <p:cNvSpPr>
            <a:spLocks noGrp="1" noChangeArrowheads="1"/>
          </p:cNvSpPr>
          <p:nvPr>
            <p:ph type="sldNum" sz="quarter" idx="12"/>
          </p:nvPr>
        </p:nvSpPr>
        <p:spPr>
          <a:noFill/>
        </p:spPr>
        <p:txBody>
          <a:bodyPr/>
          <a:lstStyle/>
          <a:p>
            <a:fld id="{D211F57C-A5DD-424B-B963-A7DB65AF86EA}" type="slidenum">
              <a:rPr lang="ru-RU"/>
              <a:pPr/>
              <a:t>43</a:t>
            </a:fld>
            <a:endParaRPr lang="ru-RU"/>
          </a:p>
        </p:txBody>
      </p:sp>
      <p:sp>
        <p:nvSpPr>
          <p:cNvPr id="101378" name="Прямоугольник 4"/>
          <p:cNvSpPr>
            <a:spLocks noChangeArrowheads="1"/>
          </p:cNvSpPr>
          <p:nvPr/>
        </p:nvSpPr>
        <p:spPr bwMode="auto">
          <a:xfrm>
            <a:off x="431801" y="1125539"/>
            <a:ext cx="11417300" cy="2267287"/>
          </a:xfrm>
          <a:prstGeom prst="rect">
            <a:avLst/>
          </a:prstGeom>
          <a:noFill/>
          <a:ln w="9525">
            <a:noFill/>
            <a:miter lim="800000"/>
            <a:headEnd/>
            <a:tailEnd/>
          </a:ln>
        </p:spPr>
        <p:txBody>
          <a:bodyPr>
            <a:spAutoFit/>
          </a:bodyPr>
          <a:lstStyle/>
          <a:p>
            <a:pPr marL="358775" indent="-358775" algn="just" eaLnBrk="1" hangingPunct="1">
              <a:spcBef>
                <a:spcPts val="400"/>
              </a:spcBef>
              <a:spcAft>
                <a:spcPts val="1200"/>
              </a:spcAft>
              <a:buFont typeface="Wingdings" pitchFamily="2" charset="2"/>
              <a:buChar char="ü"/>
            </a:pPr>
            <a:r>
              <a:rPr lang="ru-RU"/>
              <a:t>Порядок уведомления о фактах обращения в целях склонения государственного или муниципального служащего к совершению коррупционных правонарушений, перечень сведений, содержащихся в уведомлениях, организация проверки этих сведений и порядок регистрации уведомлений </a:t>
            </a:r>
            <a:r>
              <a:rPr lang="ru-RU" b="1" u="sng"/>
              <a:t>определяются представителем нанимателя (работодателем)</a:t>
            </a:r>
            <a:r>
              <a:rPr lang="ru-RU"/>
              <a:t>.</a:t>
            </a:r>
          </a:p>
          <a:p>
            <a:pPr marL="358775" indent="-358775" algn="just" eaLnBrk="1" hangingPunct="1">
              <a:spcBef>
                <a:spcPts val="400"/>
              </a:spcBef>
              <a:spcAft>
                <a:spcPts val="1200"/>
              </a:spcAft>
              <a:buFont typeface="Wingdings" pitchFamily="2" charset="2"/>
              <a:buChar char="ü"/>
            </a:pPr>
            <a:r>
              <a:rPr lang="ru-RU"/>
              <a:t>Минтруд России подготовил Методические рекомендации о порядке уведомления представителя нанимателя (работодателя) о фактах обращения в целях склонения государственного или муниципального служащего к совершению коррупционных правонарушений -</a:t>
            </a:r>
            <a:r>
              <a:rPr lang="ru-RU" sz="2000"/>
              <a:t> </a:t>
            </a:r>
            <a:r>
              <a:rPr lang="en-US" sz="1400">
                <a:hlinkClick r:id="rId2"/>
              </a:rPr>
              <a:t>http://www.rosmintrud.ru/ministry/programms/gossluzhba/antikorr/1</a:t>
            </a:r>
            <a:r>
              <a:rPr lang="ru-RU" sz="1400"/>
              <a:t> </a:t>
            </a:r>
          </a:p>
        </p:txBody>
      </p:sp>
      <p:sp>
        <p:nvSpPr>
          <p:cNvPr id="101379" name="Rectangle 1"/>
          <p:cNvSpPr>
            <a:spLocks noChangeArrowheads="1"/>
          </p:cNvSpPr>
          <p:nvPr/>
        </p:nvSpPr>
        <p:spPr bwMode="auto">
          <a:xfrm>
            <a:off x="0" y="-184666"/>
            <a:ext cx="184731" cy="369332"/>
          </a:xfrm>
          <a:prstGeom prst="rect">
            <a:avLst/>
          </a:prstGeom>
          <a:noFill/>
          <a:ln w="9525">
            <a:noFill/>
            <a:miter lim="800000"/>
            <a:headEnd/>
            <a:tailEnd/>
          </a:ln>
        </p:spPr>
        <p:txBody>
          <a:bodyPr wrap="none" anchor="ctr">
            <a:spAutoFit/>
          </a:bodyPr>
          <a:lstStyle/>
          <a:p>
            <a:endParaRPr lang="ru-RU"/>
          </a:p>
        </p:txBody>
      </p:sp>
      <p:sp>
        <p:nvSpPr>
          <p:cNvPr id="101380" name="Text Box 3"/>
          <p:cNvSpPr txBox="1">
            <a:spLocks noChangeArrowheads="1"/>
          </p:cNvSpPr>
          <p:nvPr/>
        </p:nvSpPr>
        <p:spPr bwMode="auto">
          <a:xfrm>
            <a:off x="245534" y="184150"/>
            <a:ext cx="5358133"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Порядок уведомления: общая информация</a:t>
            </a:r>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6"/>
          <p:cNvSpPr>
            <a:spLocks noGrp="1" noChangeArrowheads="1"/>
          </p:cNvSpPr>
          <p:nvPr>
            <p:ph type="sldNum" sz="quarter" idx="12"/>
          </p:nvPr>
        </p:nvSpPr>
        <p:spPr>
          <a:noFill/>
        </p:spPr>
        <p:txBody>
          <a:bodyPr/>
          <a:lstStyle/>
          <a:p>
            <a:fld id="{06AB99BF-ECAC-4A55-886F-6EC8FDA051AD}" type="slidenum">
              <a:rPr lang="ru-RU"/>
              <a:pPr/>
              <a:t>44</a:t>
            </a:fld>
            <a:endParaRPr lang="ru-RU"/>
          </a:p>
        </p:txBody>
      </p:sp>
      <p:sp>
        <p:nvSpPr>
          <p:cNvPr id="102402" name="Прямоугольник 4"/>
          <p:cNvSpPr>
            <a:spLocks noChangeArrowheads="1"/>
          </p:cNvSpPr>
          <p:nvPr/>
        </p:nvSpPr>
        <p:spPr bwMode="auto">
          <a:xfrm>
            <a:off x="431801" y="1125538"/>
            <a:ext cx="11417300" cy="3775393"/>
          </a:xfrm>
          <a:prstGeom prst="rect">
            <a:avLst/>
          </a:prstGeom>
          <a:noFill/>
          <a:ln w="9525">
            <a:noFill/>
            <a:miter lim="800000"/>
            <a:headEnd/>
            <a:tailEnd/>
          </a:ln>
        </p:spPr>
        <p:txBody>
          <a:bodyPr>
            <a:spAutoFit/>
          </a:bodyPr>
          <a:lstStyle/>
          <a:p>
            <a:pPr algn="just" eaLnBrk="1" hangingPunct="1">
              <a:spcBef>
                <a:spcPts val="400"/>
              </a:spcBef>
              <a:spcAft>
                <a:spcPts val="1200"/>
              </a:spcAft>
            </a:pPr>
            <a:r>
              <a:rPr lang="ru-RU" sz="2000" i="1"/>
              <a:t>В соответствующих нормативных актах государственных органов содержатся форма уведомления и перечень сведений, указываемых в уведомлении. </a:t>
            </a:r>
          </a:p>
          <a:p>
            <a:pPr algn="just" eaLnBrk="1" hangingPunct="1">
              <a:spcBef>
                <a:spcPts val="400"/>
              </a:spcBef>
              <a:spcAft>
                <a:spcPts val="1200"/>
              </a:spcAft>
            </a:pPr>
            <a:r>
              <a:rPr lang="ru-RU" sz="2000" i="1"/>
              <a:t>К таким сведениям должны относиться:</a:t>
            </a:r>
          </a:p>
          <a:p>
            <a:pPr>
              <a:spcAft>
                <a:spcPts val="600"/>
              </a:spcAft>
              <a:buFont typeface="Arial" pitchFamily="34" charset="0"/>
              <a:buChar char="–"/>
            </a:pPr>
            <a:r>
              <a:rPr kumimoji="1" lang="ru-RU" sz="1700"/>
              <a:t> ФИО, должность, адрес и телефон служащего, направившего уведомление;</a:t>
            </a:r>
          </a:p>
          <a:p>
            <a:pPr>
              <a:spcAft>
                <a:spcPts val="600"/>
              </a:spcAft>
              <a:buFont typeface="Arial" pitchFamily="34" charset="0"/>
              <a:buChar char="–"/>
            </a:pPr>
            <a:r>
              <a:rPr kumimoji="1" lang="ru-RU" sz="1700"/>
              <a:t> описание обстоятельств, при которых поступило обращение к служащему в целях склонения его к совершению коррупционных правонарушений (дата, место, время, другие условия). </a:t>
            </a:r>
          </a:p>
          <a:p>
            <a:pPr>
              <a:spcAft>
                <a:spcPts val="600"/>
              </a:spcAft>
              <a:buFont typeface="Arial" pitchFamily="34" charset="0"/>
              <a:buChar char="–"/>
            </a:pPr>
            <a:r>
              <a:rPr kumimoji="1" lang="ru-RU" sz="1700"/>
              <a:t> подробные сведения о коррупционных правонарушениях, которые должен был бы совершить служащий по просьбе обратившихся лиц;</a:t>
            </a:r>
          </a:p>
          <a:p>
            <a:pPr>
              <a:spcAft>
                <a:spcPts val="600"/>
              </a:spcAft>
              <a:buFont typeface="Arial" pitchFamily="34" charset="0"/>
              <a:buChar char="–"/>
            </a:pPr>
            <a:r>
              <a:rPr kumimoji="1" lang="ru-RU" sz="1700"/>
              <a:t> все известные сведения о физическом (юридическом) лице, склоняющем к коррупционному правонарушению;</a:t>
            </a:r>
          </a:p>
          <a:p>
            <a:pPr>
              <a:spcAft>
                <a:spcPts val="600"/>
              </a:spcAft>
              <a:buFont typeface="Arial" pitchFamily="34" charset="0"/>
              <a:buChar char="–"/>
            </a:pPr>
            <a:r>
              <a:rPr kumimoji="1" lang="ru-RU" sz="1700"/>
              <a:t> способ и обстоятельства склонения к коррупционному правонарушению (подкуп, угроза, обман и т.д.), а также информация об отказе (согласии) принять предложение лица о совершении коррупционного правонарушения.</a:t>
            </a:r>
          </a:p>
        </p:txBody>
      </p:sp>
      <p:sp>
        <p:nvSpPr>
          <p:cNvPr id="102403" name="Rectangle 1"/>
          <p:cNvSpPr>
            <a:spLocks noChangeArrowheads="1"/>
          </p:cNvSpPr>
          <p:nvPr/>
        </p:nvSpPr>
        <p:spPr bwMode="auto">
          <a:xfrm>
            <a:off x="0" y="-184666"/>
            <a:ext cx="184731" cy="369332"/>
          </a:xfrm>
          <a:prstGeom prst="rect">
            <a:avLst/>
          </a:prstGeom>
          <a:noFill/>
          <a:ln w="9525">
            <a:noFill/>
            <a:miter lim="800000"/>
            <a:headEnd/>
            <a:tailEnd/>
          </a:ln>
        </p:spPr>
        <p:txBody>
          <a:bodyPr wrap="none" anchor="ctr">
            <a:spAutoFit/>
          </a:bodyPr>
          <a:lstStyle/>
          <a:p>
            <a:endParaRPr lang="ru-RU"/>
          </a:p>
        </p:txBody>
      </p:sp>
      <p:sp>
        <p:nvSpPr>
          <p:cNvPr id="9" name="Text Box 3"/>
          <p:cNvSpPr txBox="1">
            <a:spLocks noChangeArrowheads="1"/>
          </p:cNvSpPr>
          <p:nvPr/>
        </p:nvSpPr>
        <p:spPr bwMode="auto">
          <a:xfrm>
            <a:off x="209551" y="268288"/>
            <a:ext cx="3322897" cy="446276"/>
          </a:xfrm>
          <a:prstGeom prst="rect">
            <a:avLst/>
          </a:prstGeom>
          <a:noFill/>
          <a:ln w="9525">
            <a:noFill/>
            <a:miter lim="800000"/>
            <a:headEnd/>
            <a:tailEnd/>
          </a:ln>
          <a:effectLst/>
        </p:spPr>
        <p:txBody>
          <a:bodyPr wrap="none">
            <a:spAutoFit/>
          </a:bodyPr>
          <a:lstStyle/>
          <a:p>
            <a:pPr eaLnBrk="1" hangingPunct="1"/>
            <a:r>
              <a:rPr lang="ru-RU" sz="2100" b="1">
                <a:solidFill>
                  <a:srgbClr val="003399"/>
                </a:solidFill>
              </a:rPr>
              <a:t>Содержание</a:t>
            </a:r>
            <a:r>
              <a:rPr lang="ru-RU" sz="2300" b="1">
                <a:solidFill>
                  <a:srgbClr val="003399"/>
                </a:solidFill>
                <a:effectLst>
                  <a:outerShdw blurRad="38100" dist="38100" dir="2700000" algn="tl">
                    <a:srgbClr val="C0C0C0"/>
                  </a:outerShdw>
                </a:effectLst>
              </a:rPr>
              <a:t> </a:t>
            </a:r>
            <a:r>
              <a:rPr lang="ru-RU" sz="2100" b="1">
                <a:solidFill>
                  <a:srgbClr val="003399"/>
                </a:solidFill>
              </a:rPr>
              <a:t>уведомления</a:t>
            </a:r>
          </a:p>
        </p:txBody>
      </p:sp>
      <p:cxnSp>
        <p:nvCxnSpPr>
          <p:cNvPr id="4" name="Прямая соединительная линия 3"/>
          <p:cNvCxnSpPr/>
          <p:nvPr/>
        </p:nvCxnSpPr>
        <p:spPr>
          <a:xfrm>
            <a:off x="0" y="836613"/>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6"/>
          <p:cNvSpPr>
            <a:spLocks noGrp="1" noChangeArrowheads="1"/>
          </p:cNvSpPr>
          <p:nvPr>
            <p:ph type="sldNum" sz="quarter" idx="12"/>
          </p:nvPr>
        </p:nvSpPr>
        <p:spPr>
          <a:noFill/>
        </p:spPr>
        <p:txBody>
          <a:bodyPr/>
          <a:lstStyle/>
          <a:p>
            <a:fld id="{AE006510-1BA9-4430-BFDE-7113EB486433}" type="slidenum">
              <a:rPr lang="ru-RU"/>
              <a:pPr/>
              <a:t>45</a:t>
            </a:fld>
            <a:endParaRPr lang="ru-RU"/>
          </a:p>
        </p:txBody>
      </p:sp>
      <p:sp>
        <p:nvSpPr>
          <p:cNvPr id="103426" name="Прямоугольник 4"/>
          <p:cNvSpPr>
            <a:spLocks noChangeArrowheads="1"/>
          </p:cNvSpPr>
          <p:nvPr/>
        </p:nvSpPr>
        <p:spPr bwMode="auto">
          <a:xfrm>
            <a:off x="239185" y="998539"/>
            <a:ext cx="11425767" cy="3200876"/>
          </a:xfrm>
          <a:prstGeom prst="rect">
            <a:avLst/>
          </a:prstGeom>
          <a:noFill/>
          <a:ln w="9525">
            <a:noFill/>
            <a:miter lim="800000"/>
            <a:headEnd/>
            <a:tailEnd/>
          </a:ln>
        </p:spPr>
        <p:txBody>
          <a:bodyPr>
            <a:spAutoFit/>
          </a:bodyPr>
          <a:lstStyle/>
          <a:p>
            <a:pPr marL="469900" indent="-285750" algn="just">
              <a:spcAft>
                <a:spcPts val="1200"/>
              </a:spcAft>
              <a:buFont typeface="Wingdings" pitchFamily="2" charset="2"/>
              <a:buChar char="Ø"/>
            </a:pPr>
            <a:r>
              <a:rPr kumimoji="1" lang="ru-RU"/>
              <a:t>Служащий должен подать уведомление незамедлительно после поступления к нему обращения в целях склонения его к коррупционному правонарушению (на практике - от 1 до 15 дней);</a:t>
            </a:r>
          </a:p>
          <a:p>
            <a:pPr marL="469900" indent="-285750" algn="just">
              <a:spcAft>
                <a:spcPts val="1200"/>
              </a:spcAft>
              <a:buFont typeface="Wingdings" pitchFamily="2" charset="2"/>
              <a:buChar char="Ø"/>
            </a:pPr>
            <a:r>
              <a:rPr kumimoji="1" lang="ru-RU"/>
              <a:t>Если склонение к коррупционному правонарушению произошло  </a:t>
            </a:r>
            <a:r>
              <a:rPr lang="ru-RU"/>
              <a:t>в командировке, в отпуске, вне места прохождения службы, служащий обязан уведомить представителя нанимателя (работодателя) незамедлительно с момента прибытия к месту прохождения службы;</a:t>
            </a:r>
          </a:p>
          <a:p>
            <a:pPr marL="469900" indent="-285750" algn="just">
              <a:spcAft>
                <a:spcPts val="1200"/>
              </a:spcAft>
              <a:buFont typeface="Wingdings" pitchFamily="2" charset="2"/>
              <a:buChar char="Ø"/>
            </a:pPr>
            <a:r>
              <a:rPr kumimoji="1" lang="ru-RU"/>
              <a:t>Конкретные сроки подачи уведомления устанавливаются представителем нанимателя (работодателем);</a:t>
            </a:r>
          </a:p>
          <a:p>
            <a:pPr marL="469900" indent="-285750" algn="just">
              <a:spcAft>
                <a:spcPts val="1200"/>
              </a:spcAft>
              <a:buFont typeface="Wingdings" pitchFamily="2" charset="2"/>
              <a:buChar char="Ø"/>
            </a:pPr>
            <a:r>
              <a:rPr kumimoji="1" lang="ru-RU"/>
              <a:t>Уведомление подается в соответствии с рекомендованной формой, но может быть подано и в произвольной форме;</a:t>
            </a:r>
          </a:p>
          <a:p>
            <a:pPr marL="469900" indent="-285750">
              <a:spcAft>
                <a:spcPts val="1200"/>
              </a:spcAft>
              <a:buFont typeface="Wingdings" pitchFamily="2" charset="2"/>
              <a:buChar char="Ø"/>
            </a:pPr>
            <a:r>
              <a:rPr kumimoji="1" lang="ru-RU"/>
              <a:t>Уведомление подается лично или по почте.</a:t>
            </a:r>
          </a:p>
        </p:txBody>
      </p:sp>
      <p:sp>
        <p:nvSpPr>
          <p:cNvPr id="103427" name="Rectangle 1"/>
          <p:cNvSpPr>
            <a:spLocks noChangeArrowheads="1"/>
          </p:cNvSpPr>
          <p:nvPr/>
        </p:nvSpPr>
        <p:spPr bwMode="auto">
          <a:xfrm>
            <a:off x="0" y="-184666"/>
            <a:ext cx="184731" cy="369332"/>
          </a:xfrm>
          <a:prstGeom prst="rect">
            <a:avLst/>
          </a:prstGeom>
          <a:noFill/>
          <a:ln w="9525">
            <a:noFill/>
            <a:miter lim="800000"/>
            <a:headEnd/>
            <a:tailEnd/>
          </a:ln>
        </p:spPr>
        <p:txBody>
          <a:bodyPr wrap="none" anchor="ctr">
            <a:spAutoFit/>
          </a:bodyPr>
          <a:lstStyle/>
          <a:p>
            <a:endParaRPr lang="ru-RU"/>
          </a:p>
        </p:txBody>
      </p:sp>
      <p:sp>
        <p:nvSpPr>
          <p:cNvPr id="103428" name="Text Box 3"/>
          <p:cNvSpPr txBox="1">
            <a:spLocks noChangeArrowheads="1"/>
          </p:cNvSpPr>
          <p:nvPr/>
        </p:nvSpPr>
        <p:spPr bwMode="auto">
          <a:xfrm>
            <a:off x="222251" y="184150"/>
            <a:ext cx="3780458"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Порядок подачи уведомления</a:t>
            </a:r>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6"/>
          <p:cNvSpPr>
            <a:spLocks noGrp="1" noChangeArrowheads="1"/>
          </p:cNvSpPr>
          <p:nvPr>
            <p:ph type="sldNum" sz="quarter" idx="12"/>
          </p:nvPr>
        </p:nvSpPr>
        <p:spPr>
          <a:noFill/>
        </p:spPr>
        <p:txBody>
          <a:bodyPr/>
          <a:lstStyle/>
          <a:p>
            <a:fld id="{4E8EA552-DD37-4B46-BFA0-1267217F50CE}" type="slidenum">
              <a:rPr lang="ru-RU"/>
              <a:pPr/>
              <a:t>46</a:t>
            </a:fld>
            <a:endParaRPr lang="ru-RU"/>
          </a:p>
        </p:txBody>
      </p:sp>
      <p:sp>
        <p:nvSpPr>
          <p:cNvPr id="104450" name="Rectangle 1"/>
          <p:cNvSpPr>
            <a:spLocks noChangeArrowheads="1"/>
          </p:cNvSpPr>
          <p:nvPr/>
        </p:nvSpPr>
        <p:spPr bwMode="auto">
          <a:xfrm>
            <a:off x="0" y="-184666"/>
            <a:ext cx="184731" cy="369332"/>
          </a:xfrm>
          <a:prstGeom prst="rect">
            <a:avLst/>
          </a:prstGeom>
          <a:noFill/>
          <a:ln w="9525">
            <a:noFill/>
            <a:miter lim="800000"/>
            <a:headEnd/>
            <a:tailEnd/>
          </a:ln>
        </p:spPr>
        <p:txBody>
          <a:bodyPr wrap="none" anchor="ctr">
            <a:spAutoFit/>
          </a:bodyPr>
          <a:lstStyle/>
          <a:p>
            <a:endParaRPr lang="ru-RU"/>
          </a:p>
        </p:txBody>
      </p:sp>
      <p:sp>
        <p:nvSpPr>
          <p:cNvPr id="2" name="Скругленный прямоугольник 1"/>
          <p:cNvSpPr/>
          <p:nvPr/>
        </p:nvSpPr>
        <p:spPr>
          <a:xfrm>
            <a:off x="527051" y="1341439"/>
            <a:ext cx="9692216" cy="1817687"/>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spcAft>
                <a:spcPts val="1200"/>
              </a:spcAft>
            </a:pPr>
            <a:r>
              <a:rPr lang="ru-RU">
                <a:solidFill>
                  <a:srgbClr val="000000"/>
                </a:solidFill>
                <a:cs typeface="Arial" pitchFamily="34" charset="0"/>
              </a:rPr>
              <a:t>Служащий может уведомить о склонении его к коррупционным правонарушениям </a:t>
            </a:r>
            <a:r>
              <a:rPr lang="ru-RU" b="1">
                <a:solidFill>
                  <a:srgbClr val="000000"/>
                </a:solidFill>
                <a:cs typeface="Arial" pitchFamily="34" charset="0"/>
              </a:rPr>
              <a:t>органы прокуратуры </a:t>
            </a:r>
            <a:r>
              <a:rPr lang="ru-RU">
                <a:solidFill>
                  <a:srgbClr val="000000"/>
                </a:solidFill>
                <a:cs typeface="Arial" pitchFamily="34" charset="0"/>
              </a:rPr>
              <a:t>и другие государственные органы. </a:t>
            </a:r>
          </a:p>
        </p:txBody>
      </p:sp>
      <p:sp>
        <p:nvSpPr>
          <p:cNvPr id="9" name="Скругленный прямоугольник 8"/>
          <p:cNvSpPr/>
          <p:nvPr/>
        </p:nvSpPr>
        <p:spPr>
          <a:xfrm>
            <a:off x="2256368" y="3789363"/>
            <a:ext cx="9692217" cy="1568450"/>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spcAft>
                <a:spcPts val="1200"/>
              </a:spcAft>
            </a:pPr>
            <a:r>
              <a:rPr lang="ru-RU">
                <a:solidFill>
                  <a:srgbClr val="000000"/>
                </a:solidFill>
                <a:cs typeface="Arial" pitchFamily="34" charset="0"/>
              </a:rPr>
              <a:t>Служащий </a:t>
            </a:r>
            <a:r>
              <a:rPr lang="ru-RU" b="1">
                <a:solidFill>
                  <a:srgbClr val="000000"/>
                </a:solidFill>
                <a:cs typeface="Arial" pitchFamily="34" charset="0"/>
              </a:rPr>
              <a:t>может, но не обязан </a:t>
            </a:r>
            <a:r>
              <a:rPr lang="ru-RU">
                <a:solidFill>
                  <a:srgbClr val="000000"/>
                </a:solidFill>
                <a:cs typeface="Arial" pitchFamily="34" charset="0"/>
              </a:rPr>
              <a:t>уведомлять о склонении к коррупционным правонарушениям других служащих.</a:t>
            </a:r>
          </a:p>
        </p:txBody>
      </p:sp>
      <p:sp>
        <p:nvSpPr>
          <p:cNvPr id="104453" name="Text Box 3"/>
          <p:cNvSpPr txBox="1">
            <a:spLocks noChangeArrowheads="1"/>
          </p:cNvSpPr>
          <p:nvPr/>
        </p:nvSpPr>
        <p:spPr bwMode="auto">
          <a:xfrm>
            <a:off x="165101" y="182563"/>
            <a:ext cx="6488123"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Подача уведомления: дополнительные возможности</a:t>
            </a:r>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6"/>
          <p:cNvSpPr>
            <a:spLocks noGrp="1" noChangeArrowheads="1"/>
          </p:cNvSpPr>
          <p:nvPr>
            <p:ph type="sldNum" sz="quarter" idx="12"/>
          </p:nvPr>
        </p:nvSpPr>
        <p:spPr>
          <a:noFill/>
        </p:spPr>
        <p:txBody>
          <a:bodyPr/>
          <a:lstStyle/>
          <a:p>
            <a:fld id="{1C85C0FC-75D5-49DB-AC05-CEA768C997C4}" type="slidenum">
              <a:rPr lang="ru-RU"/>
              <a:pPr/>
              <a:t>47</a:t>
            </a:fld>
            <a:endParaRPr lang="ru-RU"/>
          </a:p>
        </p:txBody>
      </p:sp>
      <p:sp>
        <p:nvSpPr>
          <p:cNvPr id="105474" name="Прямоугольник 4"/>
          <p:cNvSpPr>
            <a:spLocks noChangeArrowheads="1"/>
          </p:cNvSpPr>
          <p:nvPr/>
        </p:nvSpPr>
        <p:spPr bwMode="auto">
          <a:xfrm>
            <a:off x="239184" y="1031876"/>
            <a:ext cx="11328400" cy="2616101"/>
          </a:xfrm>
          <a:prstGeom prst="rect">
            <a:avLst/>
          </a:prstGeom>
          <a:noFill/>
          <a:ln w="9525">
            <a:noFill/>
            <a:miter lim="800000"/>
            <a:headEnd/>
            <a:tailEnd/>
          </a:ln>
        </p:spPr>
        <p:txBody>
          <a:bodyPr>
            <a:spAutoFit/>
          </a:bodyPr>
          <a:lstStyle/>
          <a:p>
            <a:pPr marL="630238" indent="-358775" algn="just">
              <a:spcAft>
                <a:spcPts val="1200"/>
              </a:spcAft>
              <a:buFont typeface="Wingdings" pitchFamily="2" charset="2"/>
              <a:buChar char="ü"/>
            </a:pPr>
            <a:r>
              <a:rPr kumimoji="1" lang="ru-RU"/>
              <a:t>Уведомления о склонении к коррупционным правонарушениям в обязательном порядке регистрируются в специальном журнале;</a:t>
            </a:r>
          </a:p>
          <a:p>
            <a:pPr marL="630238" indent="-358775" algn="just">
              <a:spcAft>
                <a:spcPts val="1200"/>
              </a:spcAft>
              <a:buFont typeface="Wingdings" pitchFamily="2" charset="2"/>
              <a:buChar char="ü"/>
            </a:pPr>
            <a:r>
              <a:rPr lang="ru-RU"/>
              <a:t>Уполномоченное лицо, принявшее уведомление, помимо его регистрации в журнале, обязано выдать государственному или муниципальному служащему, направившему уведомление, под роспись талон-уведомление с указанием данных о лице, принявшем уведомление, дате и времени его принятия. </a:t>
            </a:r>
          </a:p>
          <a:p>
            <a:pPr marL="630238" indent="-358775" algn="just">
              <a:buFont typeface="Wingdings" pitchFamily="2" charset="2"/>
              <a:buChar char="ü"/>
            </a:pPr>
            <a:r>
              <a:rPr lang="ru-RU"/>
              <a:t>Талон-уведомление состоит из двух частей: корешка талона-уведомления и талона-уведомления. После заполнения корешок талона-уведомления остается у уполномоченного лица, а талон-уведомление вручается государственному или муниципальному служащему, направившему уведомление.</a:t>
            </a:r>
            <a:endParaRPr kumimoji="1" lang="ru-RU"/>
          </a:p>
        </p:txBody>
      </p:sp>
      <p:sp>
        <p:nvSpPr>
          <p:cNvPr id="105475" name="Rectangle 1"/>
          <p:cNvSpPr>
            <a:spLocks noChangeArrowheads="1"/>
          </p:cNvSpPr>
          <p:nvPr/>
        </p:nvSpPr>
        <p:spPr bwMode="auto">
          <a:xfrm>
            <a:off x="0" y="-184666"/>
            <a:ext cx="184731" cy="369332"/>
          </a:xfrm>
          <a:prstGeom prst="rect">
            <a:avLst/>
          </a:prstGeom>
          <a:noFill/>
          <a:ln w="9525">
            <a:noFill/>
            <a:miter lim="800000"/>
            <a:headEnd/>
            <a:tailEnd/>
          </a:ln>
        </p:spPr>
        <p:txBody>
          <a:bodyPr wrap="none" anchor="ctr">
            <a:spAutoFit/>
          </a:bodyPr>
          <a:lstStyle/>
          <a:p>
            <a:endParaRPr lang="ru-RU"/>
          </a:p>
        </p:txBody>
      </p:sp>
      <p:sp>
        <p:nvSpPr>
          <p:cNvPr id="105476" name="Text Box 3"/>
          <p:cNvSpPr txBox="1">
            <a:spLocks noChangeArrowheads="1"/>
          </p:cNvSpPr>
          <p:nvPr/>
        </p:nvSpPr>
        <p:spPr bwMode="auto">
          <a:xfrm>
            <a:off x="239185" y="188913"/>
            <a:ext cx="3293722"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Регистрация уведомления</a:t>
            </a:r>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6"/>
          <p:cNvSpPr>
            <a:spLocks noGrp="1" noChangeArrowheads="1"/>
          </p:cNvSpPr>
          <p:nvPr>
            <p:ph type="sldNum" sz="quarter" idx="12"/>
          </p:nvPr>
        </p:nvSpPr>
        <p:spPr>
          <a:noFill/>
        </p:spPr>
        <p:txBody>
          <a:bodyPr/>
          <a:lstStyle/>
          <a:p>
            <a:fld id="{8CE6BA08-2EC2-4BB0-9201-80E688630BC9}" type="slidenum">
              <a:rPr lang="ru-RU"/>
              <a:pPr/>
              <a:t>48</a:t>
            </a:fld>
            <a:endParaRPr lang="ru-RU"/>
          </a:p>
        </p:txBody>
      </p:sp>
      <p:sp>
        <p:nvSpPr>
          <p:cNvPr id="106498" name="Прямоугольник 4"/>
          <p:cNvSpPr>
            <a:spLocks noChangeArrowheads="1"/>
          </p:cNvSpPr>
          <p:nvPr/>
        </p:nvSpPr>
        <p:spPr bwMode="auto">
          <a:xfrm>
            <a:off x="527051" y="1125538"/>
            <a:ext cx="11137900" cy="3031599"/>
          </a:xfrm>
          <a:prstGeom prst="rect">
            <a:avLst/>
          </a:prstGeom>
          <a:noFill/>
          <a:ln w="9525">
            <a:noFill/>
            <a:miter lim="800000"/>
            <a:headEnd/>
            <a:tailEnd/>
          </a:ln>
        </p:spPr>
        <p:txBody>
          <a:bodyPr>
            <a:spAutoFit/>
          </a:bodyPr>
          <a:lstStyle/>
          <a:p>
            <a:pPr marL="285750" indent="-285750" algn="just" eaLnBrk="1" hangingPunct="1">
              <a:spcBef>
                <a:spcPts val="600"/>
              </a:spcBef>
              <a:spcAft>
                <a:spcPts val="1800"/>
              </a:spcAft>
              <a:buFont typeface="Wingdings" pitchFamily="2" charset="2"/>
              <a:buChar char="Ø"/>
            </a:pPr>
            <a:r>
              <a:rPr kumimoji="1" lang="ru-RU" sz="1600"/>
              <a:t>Решение об организации проверки и назначении служащего, ответственного за проведение проверки, принимает представитель нанимателя (работодатель);</a:t>
            </a:r>
          </a:p>
          <a:p>
            <a:pPr marL="285750" indent="-285750" algn="just">
              <a:buFont typeface="Wingdings" pitchFamily="2" charset="2"/>
              <a:buChar char="Ø"/>
            </a:pPr>
            <a:r>
              <a:rPr lang="ru-RU" sz="1600"/>
              <a:t>Организация проверки сведений осуществляется уполномоченным структурным подразделением государственного органа или органа местного самоуправления (аппарата избирательной комиссии) по поручению представителя нанимателя (работодателя) путем направления уведомлений в Прокуратуру, МВД России, ФСБ России, проведения бесед с государственным или муниципальным служащим, подавшим уведомление;</a:t>
            </a:r>
          </a:p>
          <a:p>
            <a:pPr marL="285750" indent="-285750" algn="just">
              <a:buFont typeface="Wingdings" pitchFamily="2" charset="2"/>
              <a:buChar char="Ø"/>
            </a:pPr>
            <a:endParaRPr lang="ru-RU" sz="1600"/>
          </a:p>
          <a:p>
            <a:pPr marL="285750" indent="-285750" algn="just">
              <a:buFont typeface="Wingdings" pitchFamily="2" charset="2"/>
              <a:buChar char="Ø"/>
            </a:pPr>
            <a:r>
              <a:rPr lang="ru-RU" sz="1600"/>
              <a:t>Уведомление направляется представителем нанимателя (работодателя) в органы Прокуратуры, МВД России, ФСБ России либо в их территориальные органы не позднее 10 дней с даты его регистрации в журнале. По решению представителя нанимателя (работодателя) уведомление может направляться как одновременно во все перечисленные государственные органы, так и в один из них по компетенции.</a:t>
            </a:r>
          </a:p>
        </p:txBody>
      </p:sp>
      <p:sp>
        <p:nvSpPr>
          <p:cNvPr id="106499" name="Rectangle 1"/>
          <p:cNvSpPr>
            <a:spLocks noChangeArrowheads="1"/>
          </p:cNvSpPr>
          <p:nvPr/>
        </p:nvSpPr>
        <p:spPr bwMode="auto">
          <a:xfrm>
            <a:off x="0" y="-184666"/>
            <a:ext cx="184731" cy="369332"/>
          </a:xfrm>
          <a:prstGeom prst="rect">
            <a:avLst/>
          </a:prstGeom>
          <a:noFill/>
          <a:ln w="9525">
            <a:noFill/>
            <a:miter lim="800000"/>
            <a:headEnd/>
            <a:tailEnd/>
          </a:ln>
        </p:spPr>
        <p:txBody>
          <a:bodyPr wrap="none" anchor="ctr">
            <a:spAutoFit/>
          </a:bodyPr>
          <a:lstStyle/>
          <a:p>
            <a:endParaRPr lang="ru-RU"/>
          </a:p>
        </p:txBody>
      </p:sp>
      <p:sp>
        <p:nvSpPr>
          <p:cNvPr id="106500" name="Text Box 3"/>
          <p:cNvSpPr txBox="1">
            <a:spLocks noChangeArrowheads="1"/>
          </p:cNvSpPr>
          <p:nvPr/>
        </p:nvSpPr>
        <p:spPr bwMode="auto">
          <a:xfrm>
            <a:off x="334433" y="260350"/>
            <a:ext cx="5743880"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Проверка сведений, указанных в уведомлении</a:t>
            </a:r>
          </a:p>
        </p:txBody>
      </p:sp>
      <p:cxnSp>
        <p:nvCxnSpPr>
          <p:cNvPr id="4" name="Прямая соединительная линия 3"/>
          <p:cNvCxnSpPr/>
          <p:nvPr/>
        </p:nvCxnSpPr>
        <p:spPr>
          <a:xfrm>
            <a:off x="0" y="836613"/>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6"/>
          <p:cNvSpPr>
            <a:spLocks noGrp="1" noChangeArrowheads="1"/>
          </p:cNvSpPr>
          <p:nvPr>
            <p:ph type="sldNum" sz="quarter" idx="12"/>
          </p:nvPr>
        </p:nvSpPr>
        <p:spPr>
          <a:noFill/>
        </p:spPr>
        <p:txBody>
          <a:bodyPr/>
          <a:lstStyle/>
          <a:p>
            <a:fld id="{FB8E205D-34E9-475A-A5E0-15E4D5E11A53}" type="slidenum">
              <a:rPr lang="ru-RU"/>
              <a:pPr/>
              <a:t>49</a:t>
            </a:fld>
            <a:endParaRPr lang="ru-RU"/>
          </a:p>
        </p:txBody>
      </p:sp>
      <p:sp>
        <p:nvSpPr>
          <p:cNvPr id="107522" name="Прямоугольник 4"/>
          <p:cNvSpPr>
            <a:spLocks noChangeArrowheads="1"/>
          </p:cNvSpPr>
          <p:nvPr/>
        </p:nvSpPr>
        <p:spPr bwMode="auto">
          <a:xfrm>
            <a:off x="334434" y="1125538"/>
            <a:ext cx="11425767" cy="3313728"/>
          </a:xfrm>
          <a:prstGeom prst="rect">
            <a:avLst/>
          </a:prstGeom>
          <a:noFill/>
          <a:ln w="9525">
            <a:noFill/>
            <a:miter lim="800000"/>
            <a:headEnd/>
            <a:tailEnd/>
          </a:ln>
        </p:spPr>
        <p:txBody>
          <a:bodyPr>
            <a:spAutoFit/>
          </a:bodyPr>
          <a:lstStyle/>
          <a:p>
            <a:pPr marL="185738" algn="just" eaLnBrk="1" hangingPunct="1">
              <a:spcBef>
                <a:spcPts val="400"/>
              </a:spcBef>
              <a:spcAft>
                <a:spcPts val="1200"/>
              </a:spcAft>
            </a:pPr>
            <a:r>
              <a:rPr lang="ru-RU" sz="2000" i="1"/>
              <a:t>Ряд федеральных государственных органов дополнил и детализировал порядок уведомления, предложенный в Методических рекомендациях Минтруда:</a:t>
            </a:r>
          </a:p>
          <a:p>
            <a:pPr marL="185738" algn="just">
              <a:spcAft>
                <a:spcPts val="1000"/>
              </a:spcAft>
              <a:buFont typeface="Wingdings" pitchFamily="2" charset="2"/>
              <a:buChar char="§"/>
            </a:pPr>
            <a:r>
              <a:rPr kumimoji="1" lang="ru-RU"/>
              <a:t> Возможность уведомления по факсу или по электронной почте;</a:t>
            </a:r>
          </a:p>
          <a:p>
            <a:pPr marL="185738" algn="just">
              <a:spcAft>
                <a:spcPts val="1000"/>
              </a:spcAft>
              <a:buFont typeface="Wingdings" pitchFamily="2" charset="2"/>
              <a:buChar char="§"/>
            </a:pPr>
            <a:r>
              <a:rPr kumimoji="1" lang="ru-RU"/>
              <a:t> Усовершенствованный порядок проверки сведений, указанных в уведомлении;</a:t>
            </a:r>
          </a:p>
          <a:p>
            <a:pPr marL="185738" algn="just">
              <a:spcAft>
                <a:spcPts val="1000"/>
              </a:spcAft>
              <a:buFont typeface="Wingdings" pitchFamily="2" charset="2"/>
              <a:buChar char="§"/>
            </a:pPr>
            <a:r>
              <a:rPr kumimoji="1" lang="ru-RU"/>
              <a:t> Возможность отправления уведомления непосредственно в правоохранительные органы, если склонение к совершению коррупционных правонарушений осуществлялось представителем нанимателя;</a:t>
            </a:r>
          </a:p>
          <a:p>
            <a:pPr marL="185738" algn="just">
              <a:spcAft>
                <a:spcPts val="1000"/>
              </a:spcAft>
              <a:buFont typeface="Wingdings" pitchFamily="2" charset="2"/>
              <a:buChar char="§"/>
            </a:pPr>
            <a:r>
              <a:rPr kumimoji="1" lang="ru-RU"/>
              <a:t> Расширенный перечень сведений, которые должны раскрываться в уведомлении (</a:t>
            </a:r>
            <a:r>
              <a:rPr kumimoji="1" lang="ru-RU" i="1"/>
              <a:t>например, место склонения; договоренность о дальнейших действиях</a:t>
            </a:r>
            <a:r>
              <a:rPr kumimoji="1" lang="ru-RU"/>
              <a:t>);</a:t>
            </a:r>
          </a:p>
          <a:p>
            <a:pPr marL="185738" algn="just">
              <a:spcAft>
                <a:spcPts val="1000"/>
              </a:spcAft>
              <a:buFont typeface="Wingdings" pitchFamily="2" charset="2"/>
              <a:buChar char="§"/>
            </a:pPr>
            <a:r>
              <a:rPr kumimoji="1" lang="ru-RU"/>
              <a:t> Дополнительные меры обеспечения конфиденциальности уведомлений.</a:t>
            </a:r>
          </a:p>
        </p:txBody>
      </p:sp>
      <p:sp>
        <p:nvSpPr>
          <p:cNvPr id="107523" name="Rectangle 1"/>
          <p:cNvSpPr>
            <a:spLocks noChangeArrowheads="1"/>
          </p:cNvSpPr>
          <p:nvPr/>
        </p:nvSpPr>
        <p:spPr bwMode="auto">
          <a:xfrm>
            <a:off x="0" y="-184666"/>
            <a:ext cx="184731" cy="369332"/>
          </a:xfrm>
          <a:prstGeom prst="rect">
            <a:avLst/>
          </a:prstGeom>
          <a:noFill/>
          <a:ln w="9525">
            <a:noFill/>
            <a:miter lim="800000"/>
            <a:headEnd/>
            <a:tailEnd/>
          </a:ln>
        </p:spPr>
        <p:txBody>
          <a:bodyPr wrap="none" anchor="ctr">
            <a:spAutoFit/>
          </a:bodyPr>
          <a:lstStyle/>
          <a:p>
            <a:endParaRPr lang="ru-RU"/>
          </a:p>
        </p:txBody>
      </p:sp>
      <p:sp>
        <p:nvSpPr>
          <p:cNvPr id="107524" name="Text Box 3"/>
          <p:cNvSpPr txBox="1">
            <a:spLocks noChangeArrowheads="1"/>
          </p:cNvSpPr>
          <p:nvPr/>
        </p:nvSpPr>
        <p:spPr bwMode="auto">
          <a:xfrm>
            <a:off x="239185" y="260350"/>
            <a:ext cx="6389763"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Особенности регулирования в отдельных госорганах</a:t>
            </a:r>
          </a:p>
        </p:txBody>
      </p:sp>
      <p:cxnSp>
        <p:nvCxnSpPr>
          <p:cNvPr id="4" name="Прямая соединительная линия 3"/>
          <p:cNvCxnSpPr/>
          <p:nvPr/>
        </p:nvCxnSpPr>
        <p:spPr>
          <a:xfrm>
            <a:off x="0" y="836613"/>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AutoShape 255"/>
          <p:cNvSpPr>
            <a:spLocks noChangeArrowheads="1"/>
          </p:cNvSpPr>
          <p:nvPr/>
        </p:nvSpPr>
        <p:spPr bwMode="auto">
          <a:xfrm>
            <a:off x="1295401" y="1916113"/>
            <a:ext cx="3263900" cy="1873250"/>
          </a:xfrm>
          <a:prstGeom prst="flowChartOnlineStorage">
            <a:avLst/>
          </a:prstGeom>
          <a:noFill/>
          <a:ln w="9525">
            <a:noFill/>
            <a:miter lim="800000"/>
            <a:headEnd/>
            <a:tailEnd/>
          </a:ln>
        </p:spPr>
        <p:txBody>
          <a:bodyPr wrap="none" anchor="ctr"/>
          <a:lstStyle/>
          <a:p>
            <a:pPr eaLnBrk="1" hangingPunct="1"/>
            <a:endParaRPr lang="en-US"/>
          </a:p>
        </p:txBody>
      </p:sp>
      <p:sp>
        <p:nvSpPr>
          <p:cNvPr id="25602" name="Text Box 247"/>
          <p:cNvSpPr txBox="1">
            <a:spLocks noChangeArrowheads="1"/>
          </p:cNvSpPr>
          <p:nvPr/>
        </p:nvSpPr>
        <p:spPr bwMode="auto">
          <a:xfrm>
            <a:off x="814917" y="2328864"/>
            <a:ext cx="10657416" cy="523875"/>
          </a:xfrm>
          <a:prstGeom prst="rect">
            <a:avLst/>
          </a:prstGeom>
          <a:noFill/>
          <a:ln w="9525">
            <a:noFill/>
            <a:miter lim="800000"/>
            <a:headEnd/>
            <a:tailEnd/>
          </a:ln>
        </p:spPr>
        <p:txBody>
          <a:bodyPr>
            <a:spAutoFit/>
          </a:bodyPr>
          <a:lstStyle/>
          <a:p>
            <a:pPr algn="ctr" eaLnBrk="1" hangingPunct="1">
              <a:spcBef>
                <a:spcPct val="50000"/>
              </a:spcBef>
            </a:pPr>
            <a:r>
              <a:rPr lang="ru-RU" sz="2800" b="1"/>
              <a:t>Ограничения на получение подарков</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6"/>
          <p:cNvSpPr>
            <a:spLocks noGrp="1" noChangeArrowheads="1"/>
          </p:cNvSpPr>
          <p:nvPr>
            <p:ph type="sldNum" sz="quarter" idx="12"/>
          </p:nvPr>
        </p:nvSpPr>
        <p:spPr>
          <a:noFill/>
        </p:spPr>
        <p:txBody>
          <a:bodyPr/>
          <a:lstStyle/>
          <a:p>
            <a:fld id="{9FA9E226-E682-4FDF-AA04-EC5E897098E0}" type="slidenum">
              <a:rPr lang="ru-RU"/>
              <a:pPr/>
              <a:t>50</a:t>
            </a:fld>
            <a:endParaRPr lang="ru-RU"/>
          </a:p>
        </p:txBody>
      </p:sp>
      <p:sp>
        <p:nvSpPr>
          <p:cNvPr id="108546" name="Прямоугольник 4"/>
          <p:cNvSpPr>
            <a:spLocks noChangeArrowheads="1"/>
          </p:cNvSpPr>
          <p:nvPr/>
        </p:nvSpPr>
        <p:spPr bwMode="auto">
          <a:xfrm>
            <a:off x="334434" y="981075"/>
            <a:ext cx="11482917" cy="3524042"/>
          </a:xfrm>
          <a:prstGeom prst="rect">
            <a:avLst/>
          </a:prstGeom>
          <a:noFill/>
          <a:ln w="9525">
            <a:noFill/>
            <a:miter lim="800000"/>
            <a:headEnd/>
            <a:tailEnd/>
          </a:ln>
        </p:spPr>
        <p:txBody>
          <a:bodyPr>
            <a:spAutoFit/>
          </a:bodyPr>
          <a:lstStyle/>
          <a:p>
            <a:pPr algn="just" eaLnBrk="1" hangingPunct="1">
              <a:spcBef>
                <a:spcPts val="400"/>
              </a:spcBef>
              <a:spcAft>
                <a:spcPts val="600"/>
              </a:spcAft>
              <a:buFont typeface="Wingdings" pitchFamily="2" charset="2"/>
              <a:buChar char="ü"/>
            </a:pPr>
            <a:r>
              <a:rPr lang="ru-RU"/>
              <a:t> Ст. 9 ФЗ «О противодействии коррупции»:</a:t>
            </a:r>
          </a:p>
          <a:p>
            <a:pPr algn="just" eaLnBrk="1" hangingPunct="1">
              <a:spcBef>
                <a:spcPts val="400"/>
              </a:spcBef>
              <a:spcAft>
                <a:spcPts val="600"/>
              </a:spcAft>
            </a:pPr>
            <a:r>
              <a:rPr lang="ru-RU" sz="1600"/>
              <a:t>Государственный служащий, </a:t>
            </a:r>
            <a:r>
              <a:rPr lang="ru-RU" sz="1600" b="1"/>
              <a:t>уведомивший</a:t>
            </a:r>
            <a:r>
              <a:rPr lang="ru-RU" sz="1600"/>
              <a:t> представителя нанимателя, органы прокуратуры или другие государственные органы о фактах обращения в целях склонения его к совершению коррупционного правонарушения, о фактах совершения другими государственными или муниципальными служащими коррупционных правонарушений, непредставления сведений либо представления заведомо недостоверных или неполных сведений о доходах, об имуществе и обязательствах имущественного характера, </a:t>
            </a:r>
            <a:r>
              <a:rPr lang="ru-RU" sz="1600" b="1"/>
              <a:t>находится под защитой государства</a:t>
            </a:r>
            <a:r>
              <a:rPr lang="ru-RU" sz="1600"/>
              <a:t> в соответствии с законодательством РФ.</a:t>
            </a:r>
          </a:p>
          <a:p>
            <a:pPr algn="just" eaLnBrk="1" hangingPunct="1">
              <a:spcBef>
                <a:spcPts val="400"/>
              </a:spcBef>
              <a:spcAft>
                <a:spcPts val="600"/>
              </a:spcAft>
              <a:buFont typeface="Wingdings" pitchFamily="2" charset="2"/>
              <a:buChar char="ü"/>
            </a:pPr>
            <a:r>
              <a:rPr lang="ru-RU"/>
              <a:t> П. 21 Указа Президента РФ от 02.04.2013 N 309 "О мерах по реализации отдельных положений Федерального закона «О противодействии коррупции»</a:t>
            </a:r>
          </a:p>
          <a:p>
            <a:pPr algn="just" eaLnBrk="1" hangingPunct="1">
              <a:spcBef>
                <a:spcPts val="400"/>
              </a:spcBef>
              <a:spcAft>
                <a:spcPts val="600"/>
              </a:spcAft>
            </a:pPr>
            <a:r>
              <a:rPr lang="ru-RU" sz="1600"/>
              <a:t>К лицу, замещающему должность в ПФР, сообщившему в правоохранительные или иные государственные органы или СМИ о ставших ему известными фактах коррупции, </a:t>
            </a:r>
            <a:r>
              <a:rPr lang="ru-RU" sz="1600" b="1"/>
              <a:t>меры дисциплинарной ответственности </a:t>
            </a:r>
            <a:r>
              <a:rPr lang="ru-RU" sz="1600"/>
              <a:t>применяются (в случае совершения этим лицом в течение года после указанного сообщения дисциплинарного проступка) </a:t>
            </a:r>
            <a:r>
              <a:rPr lang="ru-RU" sz="1600" b="1"/>
              <a:t>только по итогам рассмотрения соответствующего вопроса на заседании комиссии по урегулированию конфликта интересов</a:t>
            </a:r>
            <a:r>
              <a:rPr lang="ru-RU" sz="1600"/>
              <a:t>. </a:t>
            </a:r>
            <a:endParaRPr kumimoji="1" lang="ru-RU"/>
          </a:p>
        </p:txBody>
      </p:sp>
      <p:sp>
        <p:nvSpPr>
          <p:cNvPr id="108547" name="Text Box 3"/>
          <p:cNvSpPr txBox="1">
            <a:spLocks noChangeArrowheads="1"/>
          </p:cNvSpPr>
          <p:nvPr/>
        </p:nvSpPr>
        <p:spPr bwMode="auto">
          <a:xfrm>
            <a:off x="334433" y="188913"/>
            <a:ext cx="2438809"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Защита заявителей</a:t>
            </a:r>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AutoShape 255"/>
          <p:cNvSpPr>
            <a:spLocks noChangeArrowheads="1"/>
          </p:cNvSpPr>
          <p:nvPr/>
        </p:nvSpPr>
        <p:spPr bwMode="auto">
          <a:xfrm>
            <a:off x="1295401" y="1916113"/>
            <a:ext cx="3263900" cy="1873250"/>
          </a:xfrm>
          <a:prstGeom prst="flowChartOnlineStorage">
            <a:avLst/>
          </a:prstGeom>
          <a:noFill/>
          <a:ln w="9525">
            <a:noFill/>
            <a:miter lim="800000"/>
            <a:headEnd/>
            <a:tailEnd/>
          </a:ln>
        </p:spPr>
        <p:txBody>
          <a:bodyPr wrap="none" anchor="ctr"/>
          <a:lstStyle/>
          <a:p>
            <a:pPr eaLnBrk="1" hangingPunct="1"/>
            <a:endParaRPr lang="en-US"/>
          </a:p>
        </p:txBody>
      </p:sp>
      <p:sp>
        <p:nvSpPr>
          <p:cNvPr id="109570" name="Text Box 247"/>
          <p:cNvSpPr txBox="1">
            <a:spLocks noChangeArrowheads="1"/>
          </p:cNvSpPr>
          <p:nvPr/>
        </p:nvSpPr>
        <p:spPr bwMode="auto">
          <a:xfrm>
            <a:off x="912284" y="2160589"/>
            <a:ext cx="10657416" cy="523220"/>
          </a:xfrm>
          <a:prstGeom prst="rect">
            <a:avLst/>
          </a:prstGeom>
          <a:noFill/>
          <a:ln w="9525">
            <a:noFill/>
            <a:miter lim="800000"/>
            <a:headEnd/>
            <a:tailEnd/>
          </a:ln>
        </p:spPr>
        <p:txBody>
          <a:bodyPr>
            <a:spAutoFit/>
          </a:bodyPr>
          <a:lstStyle/>
          <a:p>
            <a:pPr algn="ctr" eaLnBrk="1" hangingPunct="1">
              <a:spcBef>
                <a:spcPct val="50000"/>
              </a:spcBef>
            </a:pPr>
            <a:r>
              <a:rPr lang="ru-RU" sz="2800" b="1"/>
              <a:t>Иные антикоррупционные запреты и ограничения</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6"/>
          <p:cNvSpPr>
            <a:spLocks noGrp="1" noChangeArrowheads="1"/>
          </p:cNvSpPr>
          <p:nvPr>
            <p:ph type="sldNum" sz="quarter" idx="12"/>
          </p:nvPr>
        </p:nvSpPr>
        <p:spPr>
          <a:noFill/>
        </p:spPr>
        <p:txBody>
          <a:bodyPr/>
          <a:lstStyle/>
          <a:p>
            <a:fld id="{249A9CA3-2EF2-43CC-BB94-A90D9AEB3197}" type="slidenum">
              <a:rPr lang="ru-RU"/>
              <a:pPr/>
              <a:t>52</a:t>
            </a:fld>
            <a:endParaRPr lang="ru-RU"/>
          </a:p>
        </p:txBody>
      </p:sp>
      <p:sp>
        <p:nvSpPr>
          <p:cNvPr id="111618"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2" name="Прямоугольник 1"/>
          <p:cNvSpPr/>
          <p:nvPr/>
        </p:nvSpPr>
        <p:spPr>
          <a:xfrm>
            <a:off x="431800" y="1341438"/>
            <a:ext cx="11328400" cy="908050"/>
          </a:xfrm>
          <a:prstGeom prst="rect">
            <a:avLst/>
          </a:prstGeom>
        </p:spPr>
        <p:txBody>
          <a:bodyPr>
            <a:spAutoFit/>
          </a:bodyPr>
          <a:lstStyle/>
          <a:p>
            <a:pPr eaLnBrk="1" hangingPunct="1">
              <a:defRPr/>
            </a:pPr>
            <a:endParaRPr lang="en-US" sz="1200" dirty="0">
              <a:cs typeface="+mn-cs"/>
            </a:endParaRPr>
          </a:p>
          <a:p>
            <a:pPr marL="285750" indent="-285750" algn="just" eaLnBrk="1" hangingPunct="1">
              <a:buFont typeface="Wingdings" pitchFamily="2" charset="2"/>
              <a:buChar char="Ø"/>
              <a:defRPr/>
            </a:pPr>
            <a:endParaRPr lang="ru-RU" sz="1400" dirty="0">
              <a:latin typeface="Arial" charset="0"/>
              <a:cs typeface="+mn-cs"/>
            </a:endParaRPr>
          </a:p>
          <a:p>
            <a:pPr marL="285750" indent="-285750" algn="just" eaLnBrk="1" hangingPunct="1">
              <a:buFont typeface="Wingdings" pitchFamily="2" charset="2"/>
              <a:buChar char="Ø"/>
              <a:defRPr/>
            </a:pPr>
            <a:endParaRPr lang="ru-RU" sz="1400" dirty="0">
              <a:latin typeface="Arial" charset="0"/>
              <a:cs typeface="+mn-cs"/>
            </a:endParaRPr>
          </a:p>
          <a:p>
            <a:pPr marL="171450" indent="-171450" algn="just" eaLnBrk="1" hangingPunct="1">
              <a:spcAft>
                <a:spcPts val="1200"/>
              </a:spcAft>
              <a:buFont typeface="Wingdings" pitchFamily="2" charset="2"/>
              <a:buChar char="Ø"/>
              <a:defRPr/>
            </a:pPr>
            <a:endParaRPr lang="en-US" sz="1300" dirty="0">
              <a:cs typeface="+mn-cs"/>
            </a:endParaRPr>
          </a:p>
        </p:txBody>
      </p:sp>
      <p:sp>
        <p:nvSpPr>
          <p:cNvPr id="111620" name="Text Box 3"/>
          <p:cNvSpPr txBox="1">
            <a:spLocks noChangeArrowheads="1"/>
          </p:cNvSpPr>
          <p:nvPr/>
        </p:nvSpPr>
        <p:spPr bwMode="auto">
          <a:xfrm>
            <a:off x="334434" y="188914"/>
            <a:ext cx="11425767" cy="415498"/>
          </a:xfrm>
          <a:prstGeom prst="rect">
            <a:avLst/>
          </a:prstGeom>
          <a:noFill/>
          <a:ln w="9525">
            <a:noFill/>
            <a:miter lim="800000"/>
            <a:headEnd/>
            <a:tailEnd/>
          </a:ln>
        </p:spPr>
        <p:txBody>
          <a:bodyPr>
            <a:spAutoFit/>
          </a:bodyPr>
          <a:lstStyle/>
          <a:p>
            <a:pPr eaLnBrk="1" hangingPunct="1"/>
            <a:r>
              <a:rPr lang="ru-RU" sz="2100" b="1">
                <a:solidFill>
                  <a:srgbClr val="003399"/>
                </a:solidFill>
              </a:rPr>
              <a:t>Иные антикоррупционные  запреты и ограничения, обязанности </a:t>
            </a:r>
          </a:p>
        </p:txBody>
      </p:sp>
      <p:sp>
        <p:nvSpPr>
          <p:cNvPr id="111621" name="Прямоугольник 2"/>
          <p:cNvSpPr>
            <a:spLocks noChangeArrowheads="1"/>
          </p:cNvSpPr>
          <p:nvPr/>
        </p:nvSpPr>
        <p:spPr bwMode="auto">
          <a:xfrm>
            <a:off x="527051" y="1341438"/>
            <a:ext cx="11330516" cy="2554545"/>
          </a:xfrm>
          <a:prstGeom prst="rect">
            <a:avLst/>
          </a:prstGeom>
          <a:noFill/>
          <a:ln w="9525">
            <a:noFill/>
            <a:miter lim="800000"/>
            <a:headEnd/>
            <a:tailEnd/>
          </a:ln>
        </p:spPr>
        <p:txBody>
          <a:bodyPr>
            <a:spAutoFit/>
          </a:bodyPr>
          <a:lstStyle/>
          <a:p>
            <a:r>
              <a:rPr lang="ru-RU" sz="1600"/>
              <a:t>Запрет открывать и иметь счета (вклады), хранить наличные денежные средства и ценности в иностранных банках, расположенных за пределами территории РФ, владеть и (или) пользоваться иностранными финансовыми инструментами;</a:t>
            </a:r>
          </a:p>
          <a:p>
            <a:endParaRPr lang="ru-RU" sz="1600"/>
          </a:p>
          <a:p>
            <a:r>
              <a:rPr lang="ru-RU" sz="1600"/>
              <a:t>Запрет быть поверенным или представителем по делам третьих лиц в государственном органе (фонде или организации);</a:t>
            </a:r>
          </a:p>
          <a:p>
            <a:endParaRPr lang="ru-RU" sz="1600"/>
          </a:p>
          <a:p>
            <a:r>
              <a:rPr lang="ru-RU" sz="1600"/>
              <a:t>Запрет выезжать в связи с исполнением должностных обязанностей за пределы территории Российской Федерации за счет средств физических и юридических лиц;</a:t>
            </a:r>
          </a:p>
          <a:p>
            <a:endParaRPr lang="ru-RU" sz="1600"/>
          </a:p>
          <a:p>
            <a:r>
              <a:rPr lang="ru-RU" sz="1600"/>
              <a:t>Запрет принимать от иностранных государств, международных организаций награды, почетные и специальные звания (за исключением научных званий) без письменного разрешения представителя нанимателя (работодателя);</a:t>
            </a:r>
          </a:p>
        </p:txBody>
      </p:sp>
      <p:cxnSp>
        <p:nvCxnSpPr>
          <p:cNvPr id="4" name="Прямая соединительная линия 3"/>
          <p:cNvCxnSpPr/>
          <p:nvPr/>
        </p:nvCxnSpPr>
        <p:spPr>
          <a:xfrm>
            <a:off x="0" y="1052513"/>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6"/>
          <p:cNvSpPr>
            <a:spLocks noGrp="1" noChangeArrowheads="1"/>
          </p:cNvSpPr>
          <p:nvPr>
            <p:ph type="sldNum" sz="quarter" idx="12"/>
          </p:nvPr>
        </p:nvSpPr>
        <p:spPr>
          <a:noFill/>
        </p:spPr>
        <p:txBody>
          <a:bodyPr/>
          <a:lstStyle/>
          <a:p>
            <a:fld id="{57DBF374-0167-401B-A6C5-110E426810BE}" type="slidenum">
              <a:rPr lang="ru-RU"/>
              <a:pPr/>
              <a:t>53</a:t>
            </a:fld>
            <a:endParaRPr lang="ru-RU"/>
          </a:p>
        </p:txBody>
      </p:sp>
      <p:sp>
        <p:nvSpPr>
          <p:cNvPr id="113666"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2" name="Прямоугольник 1"/>
          <p:cNvSpPr/>
          <p:nvPr/>
        </p:nvSpPr>
        <p:spPr>
          <a:xfrm>
            <a:off x="431800" y="1341438"/>
            <a:ext cx="11328400" cy="908050"/>
          </a:xfrm>
          <a:prstGeom prst="rect">
            <a:avLst/>
          </a:prstGeom>
        </p:spPr>
        <p:txBody>
          <a:bodyPr>
            <a:spAutoFit/>
          </a:bodyPr>
          <a:lstStyle/>
          <a:p>
            <a:pPr eaLnBrk="1" hangingPunct="1">
              <a:defRPr/>
            </a:pPr>
            <a:endParaRPr lang="en-US" sz="1200" dirty="0">
              <a:cs typeface="+mn-cs"/>
            </a:endParaRPr>
          </a:p>
          <a:p>
            <a:pPr marL="285750" indent="-285750" algn="just" eaLnBrk="1" hangingPunct="1">
              <a:buFont typeface="Wingdings" pitchFamily="2" charset="2"/>
              <a:buChar char="Ø"/>
              <a:defRPr/>
            </a:pPr>
            <a:endParaRPr lang="ru-RU" sz="1400" dirty="0">
              <a:latin typeface="Arial" charset="0"/>
              <a:cs typeface="+mn-cs"/>
            </a:endParaRPr>
          </a:p>
          <a:p>
            <a:pPr marL="285750" indent="-285750" algn="just" eaLnBrk="1" hangingPunct="1">
              <a:buFont typeface="Wingdings" pitchFamily="2" charset="2"/>
              <a:buChar char="Ø"/>
              <a:defRPr/>
            </a:pPr>
            <a:endParaRPr lang="ru-RU" sz="1400" dirty="0">
              <a:latin typeface="Arial" charset="0"/>
              <a:cs typeface="+mn-cs"/>
            </a:endParaRPr>
          </a:p>
          <a:p>
            <a:pPr marL="171450" indent="-171450" algn="just" eaLnBrk="1" hangingPunct="1">
              <a:spcAft>
                <a:spcPts val="1200"/>
              </a:spcAft>
              <a:buFont typeface="Wingdings" pitchFamily="2" charset="2"/>
              <a:buChar char="Ø"/>
              <a:defRPr/>
            </a:pPr>
            <a:endParaRPr lang="en-US" sz="1300" dirty="0">
              <a:cs typeface="+mn-cs"/>
            </a:endParaRPr>
          </a:p>
        </p:txBody>
      </p:sp>
      <p:sp>
        <p:nvSpPr>
          <p:cNvPr id="113668" name="Text Box 3"/>
          <p:cNvSpPr txBox="1">
            <a:spLocks noChangeArrowheads="1"/>
          </p:cNvSpPr>
          <p:nvPr/>
        </p:nvSpPr>
        <p:spPr bwMode="auto">
          <a:xfrm>
            <a:off x="334433" y="139701"/>
            <a:ext cx="9601200" cy="415498"/>
          </a:xfrm>
          <a:prstGeom prst="rect">
            <a:avLst/>
          </a:prstGeom>
          <a:noFill/>
          <a:ln w="9525">
            <a:noFill/>
            <a:miter lim="800000"/>
            <a:headEnd/>
            <a:tailEnd/>
          </a:ln>
        </p:spPr>
        <p:txBody>
          <a:bodyPr>
            <a:spAutoFit/>
          </a:bodyPr>
          <a:lstStyle/>
          <a:p>
            <a:pPr eaLnBrk="1" hangingPunct="1"/>
            <a:r>
              <a:rPr lang="ru-RU" sz="2100" b="1">
                <a:solidFill>
                  <a:srgbClr val="003399"/>
                </a:solidFill>
              </a:rPr>
              <a:t>Иные антикоррупционные  запреты и ограничения, обязанности </a:t>
            </a:r>
          </a:p>
        </p:txBody>
      </p:sp>
      <p:sp>
        <p:nvSpPr>
          <p:cNvPr id="113669" name="Прямоугольник 2"/>
          <p:cNvSpPr>
            <a:spLocks noChangeArrowheads="1"/>
          </p:cNvSpPr>
          <p:nvPr/>
        </p:nvSpPr>
        <p:spPr bwMode="auto">
          <a:xfrm>
            <a:off x="334434" y="1268413"/>
            <a:ext cx="11664951" cy="4031873"/>
          </a:xfrm>
          <a:prstGeom prst="rect">
            <a:avLst/>
          </a:prstGeom>
          <a:noFill/>
          <a:ln w="9525">
            <a:noFill/>
            <a:miter lim="800000"/>
            <a:headEnd/>
            <a:tailEnd/>
          </a:ln>
        </p:spPr>
        <p:txBody>
          <a:bodyPr>
            <a:spAutoFit/>
          </a:bodyPr>
          <a:lstStyle/>
          <a:p>
            <a:r>
              <a:rPr lang="ru-RU" sz="1600"/>
              <a:t>Запрет использовать должностные полномочия в интересах политических партий, других общественных объединений, религиозных объединений;</a:t>
            </a:r>
          </a:p>
          <a:p>
            <a:endParaRPr lang="ru-RU" sz="1600"/>
          </a:p>
          <a:p>
            <a:r>
              <a:rPr lang="ru-RU" sz="1600"/>
              <a:t>Запрет входить в состав органов управления, попечительских или наблюдательных советов, иных органов иностранных некоммерческих неправительственных организаций и действующих на территории РФ их структурных подразделений;</a:t>
            </a:r>
          </a:p>
          <a:p>
            <a:endParaRPr lang="ru-RU" sz="1600"/>
          </a:p>
          <a:p>
            <a:r>
              <a:rPr lang="ru-RU" sz="1600"/>
              <a:t>Запрет заниматься без письменного разрешения представителя нанимателя (работодателя) оплачиваемой деятельностью, финансируемой исключительно за счет средств иностранных государств, международных и иностранных организаций, иностранных граждан, лиц без гражданства, если иное не предусмотрено международным договором РФ или законодательством РФ;</a:t>
            </a:r>
          </a:p>
          <a:p>
            <a:endParaRPr lang="ru-RU" sz="1600"/>
          </a:p>
          <a:p>
            <a:r>
              <a:rPr lang="ru-RU" sz="1600"/>
              <a:t>Запрет использовать в целях, не связанных с исполнением служебных (трудовых обязанностей), государственное имущество (имущество государственной корпорации или государственной компании, организации), а также передавать его иным лицам;</a:t>
            </a:r>
          </a:p>
          <a:p>
            <a:endParaRPr lang="ru-RU" sz="1600"/>
          </a:p>
          <a:p>
            <a:r>
              <a:rPr lang="ru-RU" sz="1600"/>
              <a:t>Запрет разглашать или использовать сведения, отнесенные законодательством РФ к сведениям конфиденциального характера, или служебную информацию, а также сведения, ставшие известными в связи с исполнением служебных (трудовых) обязанностей;</a:t>
            </a:r>
          </a:p>
        </p:txBody>
      </p:sp>
      <p:cxnSp>
        <p:nvCxnSpPr>
          <p:cNvPr id="4" name="Прямая соединительная линия 3"/>
          <p:cNvCxnSpPr/>
          <p:nvPr/>
        </p:nvCxnSpPr>
        <p:spPr>
          <a:xfrm>
            <a:off x="0" y="1052513"/>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6"/>
          <p:cNvSpPr>
            <a:spLocks noGrp="1" noChangeArrowheads="1"/>
          </p:cNvSpPr>
          <p:nvPr>
            <p:ph type="sldNum" sz="quarter" idx="12"/>
          </p:nvPr>
        </p:nvSpPr>
        <p:spPr>
          <a:noFill/>
        </p:spPr>
        <p:txBody>
          <a:bodyPr/>
          <a:lstStyle/>
          <a:p>
            <a:fld id="{A2F7ED1B-35B5-4B03-9468-94A889D2F603}" type="slidenum">
              <a:rPr lang="ru-RU"/>
              <a:pPr/>
              <a:t>54</a:t>
            </a:fld>
            <a:endParaRPr lang="ru-RU"/>
          </a:p>
        </p:txBody>
      </p:sp>
      <p:sp>
        <p:nvSpPr>
          <p:cNvPr id="115714" name="Rectangle 48"/>
          <p:cNvSpPr>
            <a:spLocks noChangeArrowheads="1"/>
          </p:cNvSpPr>
          <p:nvPr/>
        </p:nvSpPr>
        <p:spPr bwMode="auto">
          <a:xfrm>
            <a:off x="1117600" y="4784503"/>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2" name="Прямоугольник 1"/>
          <p:cNvSpPr/>
          <p:nvPr/>
        </p:nvSpPr>
        <p:spPr>
          <a:xfrm>
            <a:off x="431800" y="1341438"/>
            <a:ext cx="11328400" cy="908050"/>
          </a:xfrm>
          <a:prstGeom prst="rect">
            <a:avLst/>
          </a:prstGeom>
        </p:spPr>
        <p:txBody>
          <a:bodyPr>
            <a:spAutoFit/>
          </a:bodyPr>
          <a:lstStyle/>
          <a:p>
            <a:pPr eaLnBrk="1" hangingPunct="1">
              <a:defRPr/>
            </a:pPr>
            <a:endParaRPr lang="en-US" sz="1200" dirty="0">
              <a:cs typeface="+mn-cs"/>
            </a:endParaRPr>
          </a:p>
          <a:p>
            <a:pPr marL="285750" indent="-285750" algn="just" eaLnBrk="1" hangingPunct="1">
              <a:buFont typeface="Wingdings" pitchFamily="2" charset="2"/>
              <a:buChar char="Ø"/>
              <a:defRPr/>
            </a:pPr>
            <a:endParaRPr lang="ru-RU" sz="1400" dirty="0">
              <a:latin typeface="Arial" charset="0"/>
              <a:cs typeface="+mn-cs"/>
            </a:endParaRPr>
          </a:p>
          <a:p>
            <a:pPr marL="285750" indent="-285750" algn="just" eaLnBrk="1" hangingPunct="1">
              <a:buFont typeface="Wingdings" pitchFamily="2" charset="2"/>
              <a:buChar char="Ø"/>
              <a:defRPr/>
            </a:pPr>
            <a:endParaRPr lang="ru-RU" sz="1400" dirty="0">
              <a:latin typeface="Arial" charset="0"/>
              <a:cs typeface="+mn-cs"/>
            </a:endParaRPr>
          </a:p>
          <a:p>
            <a:pPr marL="171450" indent="-171450" algn="just" eaLnBrk="1" hangingPunct="1">
              <a:spcAft>
                <a:spcPts val="1200"/>
              </a:spcAft>
              <a:buFont typeface="Wingdings" pitchFamily="2" charset="2"/>
              <a:buChar char="Ø"/>
              <a:defRPr/>
            </a:pPr>
            <a:endParaRPr lang="en-US" sz="1300" dirty="0">
              <a:cs typeface="+mn-cs"/>
            </a:endParaRPr>
          </a:p>
        </p:txBody>
      </p:sp>
      <p:sp>
        <p:nvSpPr>
          <p:cNvPr id="115716" name="Text Box 3"/>
          <p:cNvSpPr txBox="1">
            <a:spLocks noChangeArrowheads="1"/>
          </p:cNvSpPr>
          <p:nvPr/>
        </p:nvSpPr>
        <p:spPr bwMode="auto">
          <a:xfrm>
            <a:off x="334434" y="139701"/>
            <a:ext cx="9313333" cy="415498"/>
          </a:xfrm>
          <a:prstGeom prst="rect">
            <a:avLst/>
          </a:prstGeom>
          <a:noFill/>
          <a:ln w="9525">
            <a:noFill/>
            <a:miter lim="800000"/>
            <a:headEnd/>
            <a:tailEnd/>
          </a:ln>
        </p:spPr>
        <p:txBody>
          <a:bodyPr>
            <a:spAutoFit/>
          </a:bodyPr>
          <a:lstStyle/>
          <a:p>
            <a:pPr eaLnBrk="1" hangingPunct="1"/>
            <a:r>
              <a:rPr lang="ru-RU" sz="2100" b="1">
                <a:solidFill>
                  <a:srgbClr val="003399"/>
                </a:solidFill>
              </a:rPr>
              <a:t>Иные антикоррупционные  запреты и ограничения, обязанности </a:t>
            </a:r>
          </a:p>
        </p:txBody>
      </p:sp>
      <p:sp>
        <p:nvSpPr>
          <p:cNvPr id="115717" name="Прямоугольник 2"/>
          <p:cNvSpPr>
            <a:spLocks noChangeArrowheads="1"/>
          </p:cNvSpPr>
          <p:nvPr/>
        </p:nvSpPr>
        <p:spPr bwMode="auto">
          <a:xfrm>
            <a:off x="431801" y="1341438"/>
            <a:ext cx="11137900" cy="1077218"/>
          </a:xfrm>
          <a:prstGeom prst="rect">
            <a:avLst/>
          </a:prstGeom>
          <a:noFill/>
          <a:ln w="9525">
            <a:noFill/>
            <a:miter lim="800000"/>
            <a:headEnd/>
            <a:tailEnd/>
          </a:ln>
        </p:spPr>
        <p:txBody>
          <a:bodyPr>
            <a:spAutoFit/>
          </a:bodyPr>
          <a:lstStyle/>
          <a:p>
            <a:r>
              <a:rPr lang="ru-RU" sz="1600"/>
              <a:t>Ограничение на поступление на гражданскую службу и нахождение на гражданской службе в случае близкого родства или свойства (родители, супруги, дети, братья, сестры, а также братья, сестры, родители, дети супругов и супруги детей) с гражданским служащим, если замещение должности гражданской службы связано с непосредственной подчиненностью или подконтрольностью одного из них другому.</a:t>
            </a:r>
            <a:endParaRPr lang="ru-RU"/>
          </a:p>
        </p:txBody>
      </p:sp>
      <p:cxnSp>
        <p:nvCxnSpPr>
          <p:cNvPr id="4" name="Прямая соединительная линия 3"/>
          <p:cNvCxnSpPr/>
          <p:nvPr/>
        </p:nvCxnSpPr>
        <p:spPr>
          <a:xfrm>
            <a:off x="0" y="9810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ru-RU" sz="4400" i="1" dirty="0"/>
              <a:t>Спасибо за внимание!</a:t>
            </a:r>
          </a:p>
        </p:txBody>
      </p:sp>
    </p:spTree>
    <p:extLst>
      <p:ext uri="{BB962C8B-B14F-4D97-AF65-F5344CB8AC3E}">
        <p14:creationId xmlns:p14="http://schemas.microsoft.com/office/powerpoint/2010/main" val="233215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6"/>
          <p:cNvSpPr>
            <a:spLocks noGrp="1" noChangeArrowheads="1"/>
          </p:cNvSpPr>
          <p:nvPr>
            <p:ph type="sldNum" sz="quarter" idx="12"/>
          </p:nvPr>
        </p:nvSpPr>
        <p:spPr>
          <a:noFill/>
        </p:spPr>
        <p:txBody>
          <a:bodyPr/>
          <a:lstStyle/>
          <a:p>
            <a:fld id="{7B465097-E104-4AE8-915D-C41701E2B2AE}" type="slidenum">
              <a:rPr lang="ru-RU"/>
              <a:pPr/>
              <a:t>6</a:t>
            </a:fld>
            <a:endParaRPr lang="ru-RU"/>
          </a:p>
        </p:txBody>
      </p:sp>
      <p:sp>
        <p:nvSpPr>
          <p:cNvPr id="27650" name="Rectangle 48"/>
          <p:cNvSpPr>
            <a:spLocks noChangeArrowheads="1"/>
          </p:cNvSpPr>
          <p:nvPr/>
        </p:nvSpPr>
        <p:spPr bwMode="auto">
          <a:xfrm>
            <a:off x="4095751" y="5713190"/>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27651" name="Text Box 49"/>
          <p:cNvSpPr txBox="1">
            <a:spLocks noChangeArrowheads="1"/>
          </p:cNvSpPr>
          <p:nvPr/>
        </p:nvSpPr>
        <p:spPr bwMode="auto">
          <a:xfrm>
            <a:off x="285751" y="1285875"/>
            <a:ext cx="4762500" cy="3216265"/>
          </a:xfrm>
          <a:prstGeom prst="rect">
            <a:avLst/>
          </a:prstGeom>
          <a:noFill/>
          <a:ln w="9525">
            <a:noFill/>
            <a:miter lim="800000"/>
            <a:headEnd/>
            <a:tailEnd/>
          </a:ln>
        </p:spPr>
        <p:txBody>
          <a:bodyPr>
            <a:spAutoFit/>
          </a:bodyPr>
          <a:lstStyle/>
          <a:p>
            <a:pPr algn="ctr" eaLnBrk="1" hangingPunct="1">
              <a:spcAft>
                <a:spcPts val="1200"/>
              </a:spcAft>
            </a:pPr>
            <a:r>
              <a:rPr lang="ru-RU" b="1"/>
              <a:t>Почему нужно ограничивать?</a:t>
            </a:r>
          </a:p>
          <a:p>
            <a:pPr eaLnBrk="1" hangingPunct="1">
              <a:spcAft>
                <a:spcPts val="600"/>
              </a:spcAft>
              <a:buFont typeface="Wingdings" pitchFamily="2" charset="2"/>
              <a:buChar char="Ø"/>
            </a:pPr>
            <a:r>
              <a:rPr lang="ru-RU" sz="1600"/>
              <a:t> Подарки реально или в глазах окружающих вовлекают госслужащего во взаимный обмен услугами;</a:t>
            </a:r>
          </a:p>
          <a:p>
            <a:pPr eaLnBrk="1" hangingPunct="1">
              <a:spcAft>
                <a:spcPts val="600"/>
              </a:spcAft>
              <a:buFont typeface="Wingdings" pitchFamily="2" charset="2"/>
              <a:buChar char="Ø"/>
            </a:pPr>
            <a:r>
              <a:rPr lang="ru-RU" sz="1600"/>
              <a:t> Аргумент «скользкой дорожки»: с подарков начинаются коррупционные взаимодействия;</a:t>
            </a:r>
          </a:p>
          <a:p>
            <a:pPr eaLnBrk="1" hangingPunct="1">
              <a:spcAft>
                <a:spcPts val="600"/>
              </a:spcAft>
              <a:buFont typeface="Wingdings" pitchFamily="2" charset="2"/>
              <a:buChar char="Ø"/>
            </a:pPr>
            <a:r>
              <a:rPr lang="ru-RU" sz="1600"/>
              <a:t> Неравномерное распределение государственных услуг: более лояльное отношение к тем, кто дарит подарки;</a:t>
            </a:r>
          </a:p>
          <a:p>
            <a:pPr eaLnBrk="1" hangingPunct="1">
              <a:spcAft>
                <a:spcPts val="600"/>
              </a:spcAft>
              <a:buFont typeface="Wingdings" pitchFamily="2" charset="2"/>
              <a:buChar char="Ø"/>
            </a:pPr>
            <a:r>
              <a:rPr lang="ru-RU" sz="1600"/>
              <a:t> Общественное восприятие: в глазах общества с подарков обычно начинается коррупция.</a:t>
            </a:r>
            <a:endParaRPr lang="en-US" sz="1600"/>
          </a:p>
        </p:txBody>
      </p:sp>
      <p:sp>
        <p:nvSpPr>
          <p:cNvPr id="27652" name="Text Box 3"/>
          <p:cNvSpPr txBox="1">
            <a:spLocks noChangeArrowheads="1"/>
          </p:cNvSpPr>
          <p:nvPr/>
        </p:nvSpPr>
        <p:spPr bwMode="auto">
          <a:xfrm>
            <a:off x="334433" y="260350"/>
            <a:ext cx="2648546"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Получение подарков</a:t>
            </a:r>
          </a:p>
        </p:txBody>
      </p:sp>
      <p:sp>
        <p:nvSpPr>
          <p:cNvPr id="27653" name="Rectangle 11"/>
          <p:cNvSpPr>
            <a:spLocks noChangeArrowheads="1"/>
          </p:cNvSpPr>
          <p:nvPr/>
        </p:nvSpPr>
        <p:spPr bwMode="auto">
          <a:xfrm>
            <a:off x="5615517" y="1268414"/>
            <a:ext cx="5856816" cy="2477601"/>
          </a:xfrm>
          <a:prstGeom prst="rect">
            <a:avLst/>
          </a:prstGeom>
          <a:noFill/>
          <a:ln w="9525">
            <a:noFill/>
            <a:miter lim="800000"/>
            <a:headEnd/>
            <a:tailEnd/>
          </a:ln>
        </p:spPr>
        <p:txBody>
          <a:bodyPr>
            <a:spAutoFit/>
          </a:bodyPr>
          <a:lstStyle/>
          <a:p>
            <a:pPr algn="ctr" eaLnBrk="1" hangingPunct="1">
              <a:spcAft>
                <a:spcPts val="1200"/>
              </a:spcAft>
            </a:pPr>
            <a:r>
              <a:rPr lang="ru-RU" b="1"/>
              <a:t>Почему нужно проявлять осторожность?</a:t>
            </a:r>
          </a:p>
          <a:p>
            <a:pPr eaLnBrk="1" hangingPunct="1">
              <a:spcAft>
                <a:spcPts val="600"/>
              </a:spcAft>
              <a:buFont typeface="Wingdings" pitchFamily="2" charset="2"/>
              <a:buChar char="Ø"/>
            </a:pPr>
            <a:r>
              <a:rPr lang="ru-RU" sz="1600"/>
              <a:t> Очевидная неоправданность запрета некоторых видов подарков;</a:t>
            </a:r>
            <a:endParaRPr lang="en-US" sz="1600"/>
          </a:p>
          <a:p>
            <a:pPr eaLnBrk="1" hangingPunct="1">
              <a:spcAft>
                <a:spcPts val="600"/>
              </a:spcAft>
              <a:buFont typeface="Wingdings" pitchFamily="2" charset="2"/>
              <a:buChar char="Ø"/>
            </a:pPr>
            <a:r>
              <a:rPr lang="ru-RU" sz="1600"/>
              <a:t> Вероятность нанесения обиды дарителю и потери контакта с гражданами;</a:t>
            </a:r>
            <a:endParaRPr lang="en-US" sz="1600"/>
          </a:p>
          <a:p>
            <a:pPr eaLnBrk="1" hangingPunct="1">
              <a:spcAft>
                <a:spcPts val="600"/>
              </a:spcAft>
              <a:buFont typeface="Wingdings" pitchFamily="2" charset="2"/>
              <a:buChar char="Ø"/>
            </a:pPr>
            <a:r>
              <a:rPr lang="ru-RU" sz="1600"/>
              <a:t> Сложность надзора за соблюдением полного запрета;</a:t>
            </a:r>
          </a:p>
          <a:p>
            <a:pPr eaLnBrk="1" hangingPunct="1">
              <a:spcAft>
                <a:spcPts val="600"/>
              </a:spcAft>
              <a:buFont typeface="Wingdings" pitchFamily="2" charset="2"/>
              <a:buChar char="Ø"/>
            </a:pPr>
            <a:r>
              <a:rPr lang="ru-RU" sz="1600"/>
              <a:t> Возможность выборочного применения полного запрета как инструмента репрессий.</a:t>
            </a:r>
            <a:endParaRPr lang="en-US" sz="1600"/>
          </a:p>
        </p:txBody>
      </p:sp>
      <p:cxnSp>
        <p:nvCxnSpPr>
          <p:cNvPr id="4" name="Прямая соединительная линия 3"/>
          <p:cNvCxnSpPr/>
          <p:nvPr/>
        </p:nvCxnSpPr>
        <p:spPr>
          <a:xfrm>
            <a:off x="0" y="765175"/>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6"/>
          <p:cNvSpPr>
            <a:spLocks noGrp="1" noChangeArrowheads="1"/>
          </p:cNvSpPr>
          <p:nvPr>
            <p:ph type="sldNum" sz="quarter" idx="12"/>
          </p:nvPr>
        </p:nvSpPr>
        <p:spPr>
          <a:noFill/>
        </p:spPr>
        <p:txBody>
          <a:bodyPr/>
          <a:lstStyle/>
          <a:p>
            <a:fld id="{5259EF0A-BA8F-420F-A22A-F0BD15FF5D7B}" type="slidenum">
              <a:rPr lang="ru-RU"/>
              <a:pPr/>
              <a:t>7</a:t>
            </a:fld>
            <a:endParaRPr lang="ru-RU"/>
          </a:p>
        </p:txBody>
      </p:sp>
      <p:sp>
        <p:nvSpPr>
          <p:cNvPr id="29698" name="Rectangle 48"/>
          <p:cNvSpPr>
            <a:spLocks noChangeArrowheads="1"/>
          </p:cNvSpPr>
          <p:nvPr/>
        </p:nvSpPr>
        <p:spPr bwMode="auto">
          <a:xfrm>
            <a:off x="4095751" y="5713190"/>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29699" name="Text Box 3"/>
          <p:cNvSpPr txBox="1">
            <a:spLocks noChangeArrowheads="1"/>
          </p:cNvSpPr>
          <p:nvPr/>
        </p:nvSpPr>
        <p:spPr bwMode="auto">
          <a:xfrm>
            <a:off x="239184" y="260350"/>
            <a:ext cx="7194470"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Получение подарков – возможные способы регулирования</a:t>
            </a:r>
          </a:p>
        </p:txBody>
      </p:sp>
      <p:sp>
        <p:nvSpPr>
          <p:cNvPr id="29700" name="TextBox 2"/>
          <p:cNvSpPr txBox="1">
            <a:spLocks noChangeArrowheads="1"/>
          </p:cNvSpPr>
          <p:nvPr/>
        </p:nvSpPr>
        <p:spPr bwMode="auto">
          <a:xfrm>
            <a:off x="239184" y="1196975"/>
            <a:ext cx="10752667" cy="4093428"/>
          </a:xfrm>
          <a:prstGeom prst="rect">
            <a:avLst/>
          </a:prstGeom>
          <a:noFill/>
          <a:ln w="9525">
            <a:noFill/>
            <a:miter lim="800000"/>
            <a:headEnd/>
            <a:tailEnd/>
          </a:ln>
        </p:spPr>
        <p:txBody>
          <a:bodyPr>
            <a:spAutoFit/>
          </a:bodyPr>
          <a:lstStyle/>
          <a:p>
            <a:pPr marL="742950" lvl="1" indent="-285750" eaLnBrk="1" hangingPunct="1">
              <a:spcAft>
                <a:spcPts val="600"/>
              </a:spcAft>
              <a:buFont typeface="Wingdings" pitchFamily="2" charset="2"/>
              <a:buChar char="Ø"/>
            </a:pPr>
            <a:r>
              <a:rPr lang="ru-RU"/>
              <a:t>Запрет на вымогательство подарков.</a:t>
            </a:r>
          </a:p>
          <a:p>
            <a:pPr marL="742950" lvl="1" indent="-285750" eaLnBrk="1" hangingPunct="1">
              <a:spcAft>
                <a:spcPts val="600"/>
              </a:spcAft>
              <a:buFont typeface="Wingdings" pitchFamily="2" charset="2"/>
              <a:buChar char="Ø"/>
            </a:pPr>
            <a:r>
              <a:rPr lang="ru-RU"/>
              <a:t>Регулирование «спонсорства»;</a:t>
            </a:r>
          </a:p>
          <a:p>
            <a:pPr marL="742950" lvl="1" indent="-285750" eaLnBrk="1" hangingPunct="1">
              <a:spcAft>
                <a:spcPts val="600"/>
              </a:spcAft>
              <a:buFont typeface="Wingdings" pitchFamily="2" charset="2"/>
              <a:buChar char="Ø"/>
            </a:pPr>
            <a:r>
              <a:rPr lang="ru-RU"/>
              <a:t>Полный запрет на получение подарков;</a:t>
            </a:r>
          </a:p>
          <a:p>
            <a:pPr marL="742950" lvl="1" indent="-285750" eaLnBrk="1" hangingPunct="1">
              <a:spcBef>
                <a:spcPts val="600"/>
              </a:spcBef>
              <a:spcAft>
                <a:spcPts val="600"/>
              </a:spcAft>
              <a:buFont typeface="Wingdings" pitchFamily="2" charset="2"/>
              <a:buChar char="Ø"/>
            </a:pPr>
            <a:r>
              <a:rPr lang="ru-RU"/>
              <a:t>Запрет на получение определенных типов подарков; </a:t>
            </a:r>
          </a:p>
          <a:p>
            <a:pPr marL="1200150" lvl="2" indent="-285750" algn="just" eaLnBrk="1" hangingPunct="1">
              <a:spcBef>
                <a:spcPts val="600"/>
              </a:spcBef>
              <a:spcAft>
                <a:spcPts val="600"/>
              </a:spcAft>
              <a:buFontTx/>
              <a:buChar char="•"/>
            </a:pPr>
            <a:r>
              <a:rPr lang="ru-RU"/>
              <a:t>В зависимости от стоимости;</a:t>
            </a:r>
          </a:p>
          <a:p>
            <a:pPr marL="1200150" lvl="2" indent="-285750" algn="just" eaLnBrk="1" hangingPunct="1">
              <a:spcBef>
                <a:spcPts val="600"/>
              </a:spcBef>
              <a:spcAft>
                <a:spcPts val="600"/>
              </a:spcAft>
              <a:buFontTx/>
              <a:buChar char="•"/>
            </a:pPr>
            <a:r>
              <a:rPr lang="ru-RU"/>
              <a:t>В зависимости от дарителя;</a:t>
            </a:r>
          </a:p>
          <a:p>
            <a:pPr marL="1200150" lvl="2" indent="-285750" algn="just" eaLnBrk="1" hangingPunct="1">
              <a:spcBef>
                <a:spcPts val="600"/>
              </a:spcBef>
              <a:spcAft>
                <a:spcPts val="600"/>
              </a:spcAft>
              <a:buFontTx/>
              <a:buChar char="•"/>
            </a:pPr>
            <a:r>
              <a:rPr lang="ru-RU"/>
              <a:t>В зависимости от повода получения;</a:t>
            </a:r>
          </a:p>
          <a:p>
            <a:pPr marL="1200150" lvl="2" indent="-285750" algn="just" eaLnBrk="1" hangingPunct="1">
              <a:spcBef>
                <a:spcPts val="600"/>
              </a:spcBef>
              <a:spcAft>
                <a:spcPts val="600"/>
              </a:spcAft>
              <a:buFontTx/>
              <a:buChar char="•"/>
            </a:pPr>
            <a:r>
              <a:rPr lang="ru-RU"/>
              <a:t>В зависимости от получателя;</a:t>
            </a:r>
          </a:p>
          <a:p>
            <a:pPr marL="742950" lvl="1" indent="-285750" algn="just" eaLnBrk="1" hangingPunct="1">
              <a:spcBef>
                <a:spcPts val="600"/>
              </a:spcBef>
              <a:spcAft>
                <a:spcPts val="600"/>
              </a:spcAft>
              <a:buFont typeface="Wingdings" pitchFamily="2" charset="2"/>
              <a:buChar char="Ø"/>
            </a:pPr>
            <a:r>
              <a:rPr lang="ru-RU"/>
              <a:t>Декларирование подарков;</a:t>
            </a:r>
          </a:p>
          <a:p>
            <a:pPr marL="742950" lvl="1" indent="-285750" algn="just" eaLnBrk="1" hangingPunct="1">
              <a:spcBef>
                <a:spcPts val="600"/>
              </a:spcBef>
              <a:spcAft>
                <a:spcPts val="600"/>
              </a:spcAft>
              <a:buFont typeface="Wingdings" pitchFamily="2" charset="2"/>
              <a:buChar char="Ø"/>
            </a:pPr>
            <a:r>
              <a:rPr lang="ru-RU"/>
              <a:t>Получение предварительного разрешения вышестоящих должностных лиц. </a:t>
            </a:r>
          </a:p>
        </p:txBody>
      </p:sp>
      <p:cxnSp>
        <p:nvCxnSpPr>
          <p:cNvPr id="4" name="Прямая соединительная линия 3"/>
          <p:cNvCxnSpPr/>
          <p:nvPr/>
        </p:nvCxnSpPr>
        <p:spPr>
          <a:xfrm>
            <a:off x="0" y="846138"/>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6"/>
          <p:cNvSpPr>
            <a:spLocks noGrp="1" noChangeArrowheads="1"/>
          </p:cNvSpPr>
          <p:nvPr>
            <p:ph type="sldNum" sz="quarter" idx="12"/>
          </p:nvPr>
        </p:nvSpPr>
        <p:spPr>
          <a:noFill/>
        </p:spPr>
        <p:txBody>
          <a:bodyPr/>
          <a:lstStyle/>
          <a:p>
            <a:fld id="{428ABC26-3213-43EC-8E71-24B72E7D1344}" type="slidenum">
              <a:rPr lang="ru-RU"/>
              <a:pPr/>
              <a:t>8</a:t>
            </a:fld>
            <a:endParaRPr lang="ru-RU"/>
          </a:p>
        </p:txBody>
      </p:sp>
      <p:sp>
        <p:nvSpPr>
          <p:cNvPr id="31746" name="Rectangle 48"/>
          <p:cNvSpPr>
            <a:spLocks noChangeArrowheads="1"/>
          </p:cNvSpPr>
          <p:nvPr/>
        </p:nvSpPr>
        <p:spPr bwMode="auto">
          <a:xfrm>
            <a:off x="4095751" y="5713190"/>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31747" name="Text Box 3"/>
          <p:cNvSpPr txBox="1">
            <a:spLocks noChangeArrowheads="1"/>
          </p:cNvSpPr>
          <p:nvPr/>
        </p:nvSpPr>
        <p:spPr bwMode="auto">
          <a:xfrm>
            <a:off x="239184" y="260350"/>
            <a:ext cx="6292172"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Исключения по стоимости: подходы к закреплению</a:t>
            </a:r>
          </a:p>
        </p:txBody>
      </p:sp>
      <p:grpSp>
        <p:nvGrpSpPr>
          <p:cNvPr id="2" name="Group 34"/>
          <p:cNvGrpSpPr>
            <a:grpSpLocks/>
          </p:cNvGrpSpPr>
          <p:nvPr/>
        </p:nvGrpSpPr>
        <p:grpSpPr bwMode="auto">
          <a:xfrm>
            <a:off x="719667" y="1412875"/>
            <a:ext cx="10096500" cy="4357688"/>
            <a:chOff x="214282" y="1428736"/>
            <a:chExt cx="7572428" cy="4357718"/>
          </a:xfrm>
        </p:grpSpPr>
        <p:sp>
          <p:nvSpPr>
            <p:cNvPr id="12" name="Rectangle 11"/>
            <p:cNvSpPr/>
            <p:nvPr/>
          </p:nvSpPr>
          <p:spPr>
            <a:xfrm>
              <a:off x="2714613" y="1428736"/>
              <a:ext cx="3214709" cy="642942"/>
            </a:xfrm>
            <a:prstGeom prst="rect">
              <a:avLst/>
            </a:prstGeom>
            <a:solidFill>
              <a:srgbClr val="E7F4F5"/>
            </a:solidFill>
            <a:ln w="38100">
              <a:solidFill>
                <a:srgbClr val="6E8F9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ru-RU" b="1">
                  <a:solidFill>
                    <a:schemeClr val="tx2"/>
                  </a:solidFill>
                  <a:cs typeface="Arial" pitchFamily="34" charset="0"/>
                </a:rPr>
                <a:t>Разрешенная стоимость</a:t>
              </a:r>
              <a:endParaRPr lang="en-US" b="1">
                <a:solidFill>
                  <a:schemeClr val="tx2"/>
                </a:solidFill>
                <a:cs typeface="Arial" pitchFamily="34" charset="0"/>
              </a:endParaRPr>
            </a:p>
          </p:txBody>
        </p:sp>
        <p:sp>
          <p:nvSpPr>
            <p:cNvPr id="15" name="Rectangle 14"/>
            <p:cNvSpPr/>
            <p:nvPr/>
          </p:nvSpPr>
          <p:spPr>
            <a:xfrm>
              <a:off x="1071538" y="2643182"/>
              <a:ext cx="3000396" cy="642941"/>
            </a:xfrm>
            <a:prstGeom prst="rect">
              <a:avLst/>
            </a:prstGeom>
            <a:solidFill>
              <a:srgbClr val="E7F4F5"/>
            </a:solidFill>
            <a:ln w="38100">
              <a:solidFill>
                <a:srgbClr val="6E8F9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ru-RU" b="1">
                  <a:solidFill>
                    <a:schemeClr val="tx2"/>
                  </a:solidFill>
                  <a:cs typeface="Arial" pitchFamily="34" charset="0"/>
                </a:rPr>
                <a:t>С указанием точной стоимости</a:t>
              </a:r>
              <a:endParaRPr lang="en-US" b="1">
                <a:solidFill>
                  <a:schemeClr val="tx2"/>
                </a:solidFill>
                <a:cs typeface="Arial" pitchFamily="34" charset="0"/>
              </a:endParaRPr>
            </a:p>
          </p:txBody>
        </p:sp>
        <p:sp>
          <p:nvSpPr>
            <p:cNvPr id="16" name="Rectangle 15"/>
            <p:cNvSpPr/>
            <p:nvPr/>
          </p:nvSpPr>
          <p:spPr>
            <a:xfrm>
              <a:off x="214282" y="3857628"/>
              <a:ext cx="2214579" cy="642942"/>
            </a:xfrm>
            <a:prstGeom prst="rect">
              <a:avLst/>
            </a:prstGeom>
            <a:solidFill>
              <a:srgbClr val="E7F4F5"/>
            </a:solidFill>
            <a:ln w="38100">
              <a:solidFill>
                <a:srgbClr val="6E8F9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ru-RU" b="1">
                  <a:solidFill>
                    <a:schemeClr val="tx2"/>
                  </a:solidFill>
                  <a:cs typeface="Arial" pitchFamily="34" charset="0"/>
                </a:rPr>
                <a:t>Абсолютная величина</a:t>
              </a:r>
              <a:endParaRPr lang="en-US" b="1">
                <a:solidFill>
                  <a:schemeClr val="tx2"/>
                </a:solidFill>
                <a:cs typeface="Arial" pitchFamily="34" charset="0"/>
              </a:endParaRPr>
            </a:p>
          </p:txBody>
        </p:sp>
        <p:sp>
          <p:nvSpPr>
            <p:cNvPr id="18" name="Rectangle 17"/>
            <p:cNvSpPr/>
            <p:nvPr/>
          </p:nvSpPr>
          <p:spPr>
            <a:xfrm>
              <a:off x="3000365" y="3857628"/>
              <a:ext cx="2214577" cy="642942"/>
            </a:xfrm>
            <a:prstGeom prst="rect">
              <a:avLst/>
            </a:prstGeom>
            <a:solidFill>
              <a:srgbClr val="E7F4F5"/>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ru-RU">
                  <a:solidFill>
                    <a:schemeClr val="tx2"/>
                  </a:solidFill>
                  <a:cs typeface="Arial" pitchFamily="34" charset="0"/>
                </a:rPr>
                <a:t>Относительная величина </a:t>
              </a:r>
              <a:endParaRPr lang="en-US">
                <a:solidFill>
                  <a:schemeClr val="tx2"/>
                </a:solidFill>
                <a:cs typeface="Arial" pitchFamily="34" charset="0"/>
              </a:endParaRPr>
            </a:p>
          </p:txBody>
        </p:sp>
        <p:sp>
          <p:nvSpPr>
            <p:cNvPr id="19" name="Rectangle 18"/>
            <p:cNvSpPr/>
            <p:nvPr/>
          </p:nvSpPr>
          <p:spPr>
            <a:xfrm>
              <a:off x="1857357" y="5143512"/>
              <a:ext cx="2071701" cy="642942"/>
            </a:xfrm>
            <a:prstGeom prst="rect">
              <a:avLst/>
            </a:prstGeom>
            <a:solidFill>
              <a:srgbClr val="E7F4F5"/>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ru-RU">
                  <a:solidFill>
                    <a:schemeClr val="tx2"/>
                  </a:solidFill>
                  <a:cs typeface="Arial" pitchFamily="34" charset="0"/>
                </a:rPr>
                <a:t>В зависимости от личного дохода</a:t>
              </a:r>
              <a:endParaRPr lang="en-US">
                <a:solidFill>
                  <a:schemeClr val="tx2"/>
                </a:solidFill>
                <a:cs typeface="Arial" pitchFamily="34" charset="0"/>
              </a:endParaRPr>
            </a:p>
          </p:txBody>
        </p:sp>
        <p:sp>
          <p:nvSpPr>
            <p:cNvPr id="20" name="Rectangle 19"/>
            <p:cNvSpPr/>
            <p:nvPr/>
          </p:nvSpPr>
          <p:spPr>
            <a:xfrm>
              <a:off x="4500562" y="5143512"/>
              <a:ext cx="2071703" cy="642942"/>
            </a:xfrm>
            <a:prstGeom prst="rect">
              <a:avLst/>
            </a:prstGeom>
            <a:solidFill>
              <a:srgbClr val="E7F4F5"/>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ru-RU">
                  <a:solidFill>
                    <a:schemeClr val="tx2"/>
                  </a:solidFill>
                  <a:cs typeface="Arial" pitchFamily="34" charset="0"/>
                </a:rPr>
                <a:t>В зависимости от уровня жизни</a:t>
              </a:r>
              <a:endParaRPr lang="en-US">
                <a:solidFill>
                  <a:schemeClr val="tx2"/>
                </a:solidFill>
                <a:cs typeface="Arial" pitchFamily="34" charset="0"/>
              </a:endParaRPr>
            </a:p>
          </p:txBody>
        </p:sp>
        <p:sp>
          <p:nvSpPr>
            <p:cNvPr id="21" name="Rectangle 20"/>
            <p:cNvSpPr/>
            <p:nvPr/>
          </p:nvSpPr>
          <p:spPr>
            <a:xfrm>
              <a:off x="4786314" y="2643182"/>
              <a:ext cx="3000396" cy="642941"/>
            </a:xfrm>
            <a:prstGeom prst="rect">
              <a:avLst/>
            </a:prstGeom>
            <a:solidFill>
              <a:srgbClr val="E7F4F5"/>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ru-RU">
                  <a:solidFill>
                    <a:schemeClr val="tx2"/>
                  </a:solidFill>
                  <a:cs typeface="Arial" pitchFamily="34" charset="0"/>
                </a:rPr>
                <a:t>Без указания точной стоимости</a:t>
              </a:r>
              <a:endParaRPr lang="en-US">
                <a:solidFill>
                  <a:schemeClr val="tx2"/>
                </a:solidFill>
                <a:cs typeface="Arial" pitchFamily="34" charset="0"/>
              </a:endParaRPr>
            </a:p>
          </p:txBody>
        </p:sp>
        <p:cxnSp>
          <p:nvCxnSpPr>
            <p:cNvPr id="23" name="Elbow Connector 22"/>
            <p:cNvCxnSpPr>
              <a:stCxn id="12" idx="2"/>
              <a:endCxn id="15" idx="0"/>
            </p:cNvCxnSpPr>
            <p:nvPr/>
          </p:nvCxnSpPr>
          <p:spPr>
            <a:xfrm rot="5400000">
              <a:off x="3161497" y="1481918"/>
              <a:ext cx="571504" cy="1751024"/>
            </a:xfrm>
            <a:prstGeom prst="bentConnector3">
              <a:avLst>
                <a:gd name="adj1" fmla="val 50000"/>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5" name="Shape 24"/>
            <p:cNvCxnSpPr>
              <a:endCxn id="21" idx="0"/>
            </p:cNvCxnSpPr>
            <p:nvPr/>
          </p:nvCxnSpPr>
          <p:spPr>
            <a:xfrm>
              <a:off x="4286249" y="2357430"/>
              <a:ext cx="2000264" cy="285752"/>
            </a:xfrm>
            <a:prstGeom prst="bentConnector2">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8" name="Elbow Connector 27"/>
            <p:cNvCxnSpPr>
              <a:stCxn id="15" idx="2"/>
              <a:endCxn id="16" idx="0"/>
            </p:cNvCxnSpPr>
            <p:nvPr/>
          </p:nvCxnSpPr>
          <p:spPr>
            <a:xfrm rot="5400000">
              <a:off x="1661299" y="2947189"/>
              <a:ext cx="571504" cy="1249372"/>
            </a:xfrm>
            <a:prstGeom prst="bentConnector3">
              <a:avLst>
                <a:gd name="adj1" fmla="val 50000"/>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30" name="Elbow Connector 29"/>
            <p:cNvCxnSpPr>
              <a:stCxn id="15" idx="2"/>
              <a:endCxn id="18" idx="0"/>
            </p:cNvCxnSpPr>
            <p:nvPr/>
          </p:nvCxnSpPr>
          <p:spPr>
            <a:xfrm rot="16200000" flipH="1">
              <a:off x="3053546" y="2804314"/>
              <a:ext cx="571504" cy="1535123"/>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Elbow Connector 31"/>
            <p:cNvCxnSpPr>
              <a:stCxn id="18" idx="2"/>
              <a:endCxn id="19" idx="0"/>
            </p:cNvCxnSpPr>
            <p:nvPr/>
          </p:nvCxnSpPr>
          <p:spPr>
            <a:xfrm rot="5400000">
              <a:off x="3179753" y="4214818"/>
              <a:ext cx="642941" cy="1214447"/>
            </a:xfrm>
            <a:prstGeom prst="bentConnector3">
              <a:avLst>
                <a:gd name="adj1" fmla="val 50000"/>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34" name="Elbow Connector 33"/>
            <p:cNvCxnSpPr>
              <a:stCxn id="18" idx="2"/>
              <a:endCxn id="20" idx="0"/>
            </p:cNvCxnSpPr>
            <p:nvPr/>
          </p:nvCxnSpPr>
          <p:spPr>
            <a:xfrm rot="16200000" flipH="1">
              <a:off x="4501356" y="4107661"/>
              <a:ext cx="642941" cy="1428760"/>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4" name="Прямая соединительная линия 3"/>
          <p:cNvCxnSpPr/>
          <p:nvPr/>
        </p:nvCxnSpPr>
        <p:spPr>
          <a:xfrm>
            <a:off x="0" y="846138"/>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6"/>
          <p:cNvSpPr>
            <a:spLocks noGrp="1" noChangeArrowheads="1"/>
          </p:cNvSpPr>
          <p:nvPr>
            <p:ph type="sldNum" sz="quarter" idx="12"/>
          </p:nvPr>
        </p:nvSpPr>
        <p:spPr>
          <a:noFill/>
        </p:spPr>
        <p:txBody>
          <a:bodyPr/>
          <a:lstStyle/>
          <a:p>
            <a:fld id="{80EB4974-72EA-4941-ACD6-18E4F6C1987A}" type="slidenum">
              <a:rPr lang="ru-RU"/>
              <a:pPr/>
              <a:t>9</a:t>
            </a:fld>
            <a:endParaRPr lang="ru-RU"/>
          </a:p>
        </p:txBody>
      </p:sp>
      <p:sp>
        <p:nvSpPr>
          <p:cNvPr id="33794" name="Rectangle 48"/>
          <p:cNvSpPr>
            <a:spLocks noChangeArrowheads="1"/>
          </p:cNvSpPr>
          <p:nvPr/>
        </p:nvSpPr>
        <p:spPr bwMode="auto">
          <a:xfrm>
            <a:off x="4095751" y="5713190"/>
            <a:ext cx="184731" cy="538609"/>
          </a:xfrm>
          <a:prstGeom prst="rect">
            <a:avLst/>
          </a:prstGeom>
          <a:noFill/>
          <a:ln w="9525">
            <a:noFill/>
            <a:miter lim="800000"/>
            <a:headEnd/>
            <a:tailEnd/>
          </a:ln>
        </p:spPr>
        <p:txBody>
          <a:bodyPr wrap="none" anchor="ctr">
            <a:spAutoFit/>
          </a:bodyPr>
          <a:lstStyle/>
          <a:p>
            <a:pPr eaLnBrk="1" hangingPunct="1"/>
            <a:br>
              <a:rPr lang="ru-RU" sz="1100"/>
            </a:br>
            <a:endParaRPr lang="ru-RU"/>
          </a:p>
        </p:txBody>
      </p:sp>
      <p:sp>
        <p:nvSpPr>
          <p:cNvPr id="33795" name="Rectangle 4"/>
          <p:cNvSpPr>
            <a:spLocks noChangeArrowheads="1"/>
          </p:cNvSpPr>
          <p:nvPr/>
        </p:nvSpPr>
        <p:spPr bwMode="auto">
          <a:xfrm>
            <a:off x="666751" y="1285876"/>
            <a:ext cx="10847916" cy="5040313"/>
          </a:xfrm>
          <a:prstGeom prst="rect">
            <a:avLst/>
          </a:prstGeom>
          <a:noFill/>
          <a:ln w="9525">
            <a:noFill/>
            <a:miter lim="800000"/>
            <a:headEnd/>
            <a:tailEnd/>
          </a:ln>
        </p:spPr>
        <p:txBody>
          <a:bodyPr/>
          <a:lstStyle/>
          <a:p>
            <a:pPr marL="285750" lvl="1" indent="-285750" algn="just" eaLnBrk="1" hangingPunct="1">
              <a:spcAft>
                <a:spcPts val="1800"/>
              </a:spcAft>
              <a:buFont typeface="Wingdings" pitchFamily="2" charset="2"/>
              <a:buChar char="Ø"/>
            </a:pPr>
            <a:r>
              <a:rPr lang="ru-RU"/>
              <a:t>Максимальная стоимость подарков, полученных от одного дарителя в течение определенного периода времени;</a:t>
            </a:r>
          </a:p>
          <a:p>
            <a:pPr marL="285750" lvl="1" indent="-285750" algn="just" eaLnBrk="1" hangingPunct="1">
              <a:spcAft>
                <a:spcPts val="1800"/>
              </a:spcAft>
              <a:buFont typeface="Wingdings" pitchFamily="2" charset="2"/>
              <a:buChar char="Ø"/>
            </a:pPr>
            <a:r>
              <a:rPr lang="ru-RU"/>
              <a:t>Порядок оценки стоимости подарка;</a:t>
            </a:r>
          </a:p>
          <a:p>
            <a:pPr marL="285750" lvl="1" indent="-285750" algn="just" eaLnBrk="1" hangingPunct="1">
              <a:spcAft>
                <a:spcPts val="1800"/>
              </a:spcAft>
              <a:buFont typeface="Wingdings" pitchFamily="2" charset="2"/>
              <a:buChar char="Ø"/>
            </a:pPr>
            <a:r>
              <a:rPr lang="ru-RU"/>
              <a:t>Возможность принять часть подарка, стоимость которой меньше установленной в законодательстве.</a:t>
            </a:r>
          </a:p>
          <a:p>
            <a:pPr marL="285750" lvl="1" indent="-285750" algn="just" eaLnBrk="1" hangingPunct="1">
              <a:spcAft>
                <a:spcPts val="1800"/>
              </a:spcAft>
              <a:buFont typeface="Wingdings" pitchFamily="2" charset="2"/>
              <a:buChar char="Ø"/>
            </a:pPr>
            <a:r>
              <a:rPr lang="ru-RU"/>
              <a:t>Порядок сдачи/приемки подарка, стоимость которого превышает разрешенную.</a:t>
            </a:r>
            <a:endParaRPr lang="en-US"/>
          </a:p>
          <a:p>
            <a:pPr marL="285750" lvl="1" indent="-285750" algn="just" eaLnBrk="1" hangingPunct="1">
              <a:spcAft>
                <a:spcPts val="1800"/>
              </a:spcAft>
              <a:buFont typeface="Wingdings" pitchFamily="2" charset="2"/>
              <a:buChar char="Ø"/>
            </a:pPr>
            <a:r>
              <a:rPr lang="ru-RU"/>
              <a:t>Возможность и порядок выкупа подарка или его части.</a:t>
            </a:r>
            <a:endParaRPr lang="en-US"/>
          </a:p>
          <a:p>
            <a:pPr marL="285750" lvl="1" indent="-285750" algn="just" eaLnBrk="1" hangingPunct="1">
              <a:spcAft>
                <a:spcPts val="1800"/>
              </a:spcAft>
              <a:buFont typeface="Wingdings" pitchFamily="2" charset="2"/>
              <a:buChar char="Ø"/>
            </a:pPr>
            <a:r>
              <a:rPr lang="ru-RU"/>
              <a:t>Порядок хранения и реализации сданных подарков.</a:t>
            </a:r>
          </a:p>
        </p:txBody>
      </p:sp>
      <p:sp>
        <p:nvSpPr>
          <p:cNvPr id="33796" name="Text Box 3"/>
          <p:cNvSpPr txBox="1">
            <a:spLocks noChangeArrowheads="1"/>
          </p:cNvSpPr>
          <p:nvPr/>
        </p:nvSpPr>
        <p:spPr bwMode="auto">
          <a:xfrm>
            <a:off x="334434" y="333375"/>
            <a:ext cx="6280245" cy="415498"/>
          </a:xfrm>
          <a:prstGeom prst="rect">
            <a:avLst/>
          </a:prstGeom>
          <a:noFill/>
          <a:ln w="9525">
            <a:noFill/>
            <a:miter lim="800000"/>
            <a:headEnd/>
            <a:tailEnd/>
          </a:ln>
        </p:spPr>
        <p:txBody>
          <a:bodyPr wrap="none">
            <a:spAutoFit/>
          </a:bodyPr>
          <a:lstStyle/>
          <a:p>
            <a:pPr eaLnBrk="1" hangingPunct="1"/>
            <a:r>
              <a:rPr lang="ru-RU" sz="2100" b="1">
                <a:solidFill>
                  <a:srgbClr val="003399"/>
                </a:solidFill>
              </a:rPr>
              <a:t>Исключения по стоимости: необходимые элементы</a:t>
            </a:r>
          </a:p>
        </p:txBody>
      </p:sp>
      <p:cxnSp>
        <p:nvCxnSpPr>
          <p:cNvPr id="4" name="Прямая соединительная линия 3"/>
          <p:cNvCxnSpPr/>
          <p:nvPr/>
        </p:nvCxnSpPr>
        <p:spPr>
          <a:xfrm>
            <a:off x="0" y="846138"/>
            <a:ext cx="10534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TotalTime>
  <Words>6386</Words>
  <Application>Microsoft Office PowerPoint</Application>
  <PresentationFormat>Широкоэкранный</PresentationFormat>
  <Paragraphs>528</Paragraphs>
  <Slides>55</Slides>
  <Notes>44</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55</vt:i4>
      </vt:variant>
    </vt:vector>
  </HeadingPairs>
  <TitlesOfParts>
    <vt:vector size="62" baseType="lpstr">
      <vt:lpstr>Arial</vt:lpstr>
      <vt:lpstr>Calibri</vt:lpstr>
      <vt:lpstr>Calibri Light</vt:lpstr>
      <vt:lpstr>Century Gothic</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POFIGISSIMO</dc:creator>
  <cp:lastModifiedBy>Сергей Бурдов</cp:lastModifiedBy>
  <cp:revision>67</cp:revision>
  <dcterms:created xsi:type="dcterms:W3CDTF">2017-01-18T12:07:50Z</dcterms:created>
  <dcterms:modified xsi:type="dcterms:W3CDTF">2021-12-24T04:57:55Z</dcterms:modified>
</cp:coreProperties>
</file>