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89"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17" r:id="rId30"/>
    <p:sldId id="287" r:id="rId3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7598"/>
    <a:srgbClr val="EAEAEA"/>
    <a:srgbClr val="758696"/>
    <a:srgbClr val="1C2A4A"/>
    <a:srgbClr val="B3B8BE"/>
    <a:srgbClr val="057398"/>
    <a:srgbClr val="007399"/>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autoAdjust="0"/>
  </p:normalViewPr>
  <p:slideViewPr>
    <p:cSldViewPr snapToGrid="0">
      <p:cViewPr varScale="1">
        <p:scale>
          <a:sx n="83" d="100"/>
          <a:sy n="83" d="100"/>
        </p:scale>
        <p:origin x="456" y="7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976F95-B406-4345-A6B9-EF036CAAEFC9}" type="doc">
      <dgm:prSet loTypeId="urn:microsoft.com/office/officeart/2005/8/layout/cycle6" loCatId="cycle" qsTypeId="urn:microsoft.com/office/officeart/2005/8/quickstyle/simple1" qsCatId="simple" csTypeId="urn:microsoft.com/office/officeart/2005/8/colors/accent2_2" csCatId="accent2" phldr="1"/>
      <dgm:spPr/>
      <dgm:t>
        <a:bodyPr/>
        <a:lstStyle/>
        <a:p>
          <a:endParaRPr lang="ru-RU"/>
        </a:p>
      </dgm:t>
    </dgm:pt>
    <dgm:pt modelId="{DD6999F5-1B40-4581-9934-F492FF89F535}">
      <dgm:prSet/>
      <dgm:spPr/>
      <dgm:t>
        <a:bodyPr/>
        <a:lstStyle/>
        <a:p>
          <a:pPr rtl="0"/>
          <a:r>
            <a:rPr lang="ru-RU" b="1" dirty="0"/>
            <a:t>Иная оплачиваемая и неоплачиваемая деятельность</a:t>
          </a:r>
          <a:r>
            <a:rPr lang="ru-RU" dirty="0"/>
            <a:t> </a:t>
          </a:r>
        </a:p>
      </dgm:t>
    </dgm:pt>
    <dgm:pt modelId="{C613F119-AB8E-4038-8AFB-EBD0699AE010}" type="parTrans" cxnId="{21FBB0DE-1C60-4AA8-AD99-7DCE9AC8A5A5}">
      <dgm:prSet/>
      <dgm:spPr/>
      <dgm:t>
        <a:bodyPr/>
        <a:lstStyle/>
        <a:p>
          <a:endParaRPr lang="ru-RU"/>
        </a:p>
      </dgm:t>
    </dgm:pt>
    <dgm:pt modelId="{5F977CE5-792B-4142-B7EF-CC865759366D}" type="sibTrans" cxnId="{21FBB0DE-1C60-4AA8-AD99-7DCE9AC8A5A5}">
      <dgm:prSet/>
      <dgm:spPr/>
      <dgm:t>
        <a:bodyPr/>
        <a:lstStyle/>
        <a:p>
          <a:endParaRPr lang="ru-RU"/>
        </a:p>
      </dgm:t>
    </dgm:pt>
    <dgm:pt modelId="{62710BA4-1256-4F7D-B999-A7DCC9B81B61}">
      <dgm:prSet/>
      <dgm:spPr/>
      <dgm:t>
        <a:bodyPr/>
        <a:lstStyle/>
        <a:p>
          <a:pPr rtl="0"/>
          <a:r>
            <a:rPr lang="ru-RU" b="1" dirty="0"/>
            <a:t>Владение ценными бумагами, банковскими вкладами</a:t>
          </a:r>
        </a:p>
      </dgm:t>
    </dgm:pt>
    <dgm:pt modelId="{0CEDA98B-566D-42C4-9BDD-75BB2B05F92B}" type="parTrans" cxnId="{33227757-C0B7-4468-B22B-96C254CF4B31}">
      <dgm:prSet/>
      <dgm:spPr/>
      <dgm:t>
        <a:bodyPr/>
        <a:lstStyle/>
        <a:p>
          <a:endParaRPr lang="ru-RU"/>
        </a:p>
      </dgm:t>
    </dgm:pt>
    <dgm:pt modelId="{78194348-DDE4-49F6-A875-0EFBA7D9E685}" type="sibTrans" cxnId="{33227757-C0B7-4468-B22B-96C254CF4B31}">
      <dgm:prSet/>
      <dgm:spPr/>
      <dgm:t>
        <a:bodyPr/>
        <a:lstStyle/>
        <a:p>
          <a:endParaRPr lang="ru-RU"/>
        </a:p>
      </dgm:t>
    </dgm:pt>
    <dgm:pt modelId="{65264BD7-030E-4C81-AEDA-FF130DADF8F6}">
      <dgm:prSet/>
      <dgm:spPr/>
      <dgm:t>
        <a:bodyPr/>
        <a:lstStyle/>
        <a:p>
          <a:pPr rtl="0"/>
          <a:r>
            <a:rPr lang="ru-RU" b="1" dirty="0"/>
            <a:t>Получение подарков</a:t>
          </a:r>
        </a:p>
      </dgm:t>
    </dgm:pt>
    <dgm:pt modelId="{8BEB89BB-6EBE-4387-8130-B351BE0377FC}" type="parTrans" cxnId="{6724D479-B353-4976-866F-DDA86D91F0F3}">
      <dgm:prSet/>
      <dgm:spPr/>
      <dgm:t>
        <a:bodyPr/>
        <a:lstStyle/>
        <a:p>
          <a:endParaRPr lang="ru-RU"/>
        </a:p>
      </dgm:t>
    </dgm:pt>
    <dgm:pt modelId="{52164A95-B689-49A9-82ED-B304E870BC68}" type="sibTrans" cxnId="{6724D479-B353-4976-866F-DDA86D91F0F3}">
      <dgm:prSet/>
      <dgm:spPr/>
      <dgm:t>
        <a:bodyPr/>
        <a:lstStyle/>
        <a:p>
          <a:endParaRPr lang="ru-RU"/>
        </a:p>
      </dgm:t>
    </dgm:pt>
    <dgm:pt modelId="{884763CA-FE91-4653-96A3-F93F3607B8D1}">
      <dgm:prSet/>
      <dgm:spPr/>
      <dgm:t>
        <a:bodyPr/>
        <a:lstStyle/>
        <a:p>
          <a:pPr rtl="0"/>
          <a:r>
            <a:rPr lang="ru-RU" b="1" dirty="0"/>
            <a:t>Имущественные обязательства</a:t>
          </a:r>
        </a:p>
      </dgm:t>
    </dgm:pt>
    <dgm:pt modelId="{C42B3AC8-C70B-4B2A-923F-05420642B417}" type="parTrans" cxnId="{76B0ECE7-2A71-4415-B23D-5AD9A3279F66}">
      <dgm:prSet/>
      <dgm:spPr/>
      <dgm:t>
        <a:bodyPr/>
        <a:lstStyle/>
        <a:p>
          <a:endParaRPr lang="ru-RU"/>
        </a:p>
      </dgm:t>
    </dgm:pt>
    <dgm:pt modelId="{25248B01-FD0D-4522-90DA-930CD16D40B2}" type="sibTrans" cxnId="{76B0ECE7-2A71-4415-B23D-5AD9A3279F66}">
      <dgm:prSet/>
      <dgm:spPr/>
      <dgm:t>
        <a:bodyPr/>
        <a:lstStyle/>
        <a:p>
          <a:endParaRPr lang="ru-RU"/>
        </a:p>
      </dgm:t>
    </dgm:pt>
    <dgm:pt modelId="{00292808-E231-480E-8EB8-4DCDB24A3935}">
      <dgm:prSet/>
      <dgm:spPr/>
      <dgm:t>
        <a:bodyPr/>
        <a:lstStyle/>
        <a:p>
          <a:pPr rtl="0"/>
          <a:r>
            <a:rPr lang="ru-RU" b="1" dirty="0"/>
            <a:t>«Вращающаяся дверь»</a:t>
          </a:r>
        </a:p>
      </dgm:t>
    </dgm:pt>
    <dgm:pt modelId="{AE214D8C-18DD-4330-B2FB-56CC674C9E1D}" type="parTrans" cxnId="{D73BE32B-1666-432D-BF7F-D7FF0C51F628}">
      <dgm:prSet/>
      <dgm:spPr/>
      <dgm:t>
        <a:bodyPr/>
        <a:lstStyle/>
        <a:p>
          <a:endParaRPr lang="ru-RU"/>
        </a:p>
      </dgm:t>
    </dgm:pt>
    <dgm:pt modelId="{2B8C0EA5-520E-4268-8DEC-6FB781E05D92}" type="sibTrans" cxnId="{D73BE32B-1666-432D-BF7F-D7FF0C51F628}">
      <dgm:prSet/>
      <dgm:spPr/>
      <dgm:t>
        <a:bodyPr/>
        <a:lstStyle/>
        <a:p>
          <a:endParaRPr lang="ru-RU"/>
        </a:p>
      </dgm:t>
    </dgm:pt>
    <dgm:pt modelId="{1202015E-532B-4612-A963-AFF18B604F5F}">
      <dgm:prSet/>
      <dgm:spPr/>
      <dgm:t>
        <a:bodyPr/>
        <a:lstStyle/>
        <a:p>
          <a:pPr rtl="0"/>
          <a:r>
            <a:rPr lang="ru-RU" b="1" dirty="0"/>
            <a:t>Использование служебной информации</a:t>
          </a:r>
        </a:p>
      </dgm:t>
    </dgm:pt>
    <dgm:pt modelId="{372168EC-38DE-4691-B0E9-E32E4AB95A42}" type="parTrans" cxnId="{3DBB93B1-B958-451B-87C4-16AAB9F8A13C}">
      <dgm:prSet/>
      <dgm:spPr/>
      <dgm:t>
        <a:bodyPr/>
        <a:lstStyle/>
        <a:p>
          <a:endParaRPr lang="ru-RU"/>
        </a:p>
      </dgm:t>
    </dgm:pt>
    <dgm:pt modelId="{D28F9B83-1878-4252-9F95-7042F747E1D8}" type="sibTrans" cxnId="{3DBB93B1-B958-451B-87C4-16AAB9F8A13C}">
      <dgm:prSet/>
      <dgm:spPr/>
      <dgm:t>
        <a:bodyPr/>
        <a:lstStyle/>
        <a:p>
          <a:endParaRPr lang="ru-RU"/>
        </a:p>
      </dgm:t>
    </dgm:pt>
    <dgm:pt modelId="{A8EA0D6C-4865-4226-8FEC-D4FA95353076}" type="pres">
      <dgm:prSet presAssocID="{70976F95-B406-4345-A6B9-EF036CAAEFC9}" presName="cycle" presStyleCnt="0">
        <dgm:presLayoutVars>
          <dgm:dir/>
          <dgm:resizeHandles val="exact"/>
        </dgm:presLayoutVars>
      </dgm:prSet>
      <dgm:spPr/>
    </dgm:pt>
    <dgm:pt modelId="{0A25E911-8F75-4536-901E-33A850891496}" type="pres">
      <dgm:prSet presAssocID="{DD6999F5-1B40-4581-9934-F492FF89F535}" presName="node" presStyleLbl="node1" presStyleIdx="0" presStyleCnt="6">
        <dgm:presLayoutVars>
          <dgm:bulletEnabled val="1"/>
        </dgm:presLayoutVars>
      </dgm:prSet>
      <dgm:spPr/>
    </dgm:pt>
    <dgm:pt modelId="{50149AEE-F337-4DAB-AC94-1FB2698CE567}" type="pres">
      <dgm:prSet presAssocID="{DD6999F5-1B40-4581-9934-F492FF89F535}" presName="spNode" presStyleCnt="0"/>
      <dgm:spPr/>
    </dgm:pt>
    <dgm:pt modelId="{970B1413-015C-4A0E-994D-478E13BA03AA}" type="pres">
      <dgm:prSet presAssocID="{5F977CE5-792B-4142-B7EF-CC865759366D}" presName="sibTrans" presStyleLbl="sibTrans1D1" presStyleIdx="0" presStyleCnt="6"/>
      <dgm:spPr/>
    </dgm:pt>
    <dgm:pt modelId="{2C7784CC-392E-41B4-927D-9F5CEF670742}" type="pres">
      <dgm:prSet presAssocID="{62710BA4-1256-4F7D-B999-A7DCC9B81B61}" presName="node" presStyleLbl="node1" presStyleIdx="1" presStyleCnt="6">
        <dgm:presLayoutVars>
          <dgm:bulletEnabled val="1"/>
        </dgm:presLayoutVars>
      </dgm:prSet>
      <dgm:spPr/>
    </dgm:pt>
    <dgm:pt modelId="{0E5AA4F5-4459-4BFC-A8C4-FED78F7ABEF9}" type="pres">
      <dgm:prSet presAssocID="{62710BA4-1256-4F7D-B999-A7DCC9B81B61}" presName="spNode" presStyleCnt="0"/>
      <dgm:spPr/>
    </dgm:pt>
    <dgm:pt modelId="{A17CBFE9-58FE-481B-AACF-67153453EC63}" type="pres">
      <dgm:prSet presAssocID="{78194348-DDE4-49F6-A875-0EFBA7D9E685}" presName="sibTrans" presStyleLbl="sibTrans1D1" presStyleIdx="1" presStyleCnt="6"/>
      <dgm:spPr/>
    </dgm:pt>
    <dgm:pt modelId="{80EC7663-1052-41B5-A4F7-A96A034D7654}" type="pres">
      <dgm:prSet presAssocID="{65264BD7-030E-4C81-AEDA-FF130DADF8F6}" presName="node" presStyleLbl="node1" presStyleIdx="2" presStyleCnt="6">
        <dgm:presLayoutVars>
          <dgm:bulletEnabled val="1"/>
        </dgm:presLayoutVars>
      </dgm:prSet>
      <dgm:spPr/>
    </dgm:pt>
    <dgm:pt modelId="{F0F1DBD9-FB80-4336-9749-1CFD3306E0E2}" type="pres">
      <dgm:prSet presAssocID="{65264BD7-030E-4C81-AEDA-FF130DADF8F6}" presName="spNode" presStyleCnt="0"/>
      <dgm:spPr/>
    </dgm:pt>
    <dgm:pt modelId="{4BEB6CD2-2225-4FBC-92CC-43E8EA73E195}" type="pres">
      <dgm:prSet presAssocID="{52164A95-B689-49A9-82ED-B304E870BC68}" presName="sibTrans" presStyleLbl="sibTrans1D1" presStyleIdx="2" presStyleCnt="6"/>
      <dgm:spPr/>
    </dgm:pt>
    <dgm:pt modelId="{F9F4767E-DCAB-42E8-91A1-B1ED0D6FBB58}" type="pres">
      <dgm:prSet presAssocID="{884763CA-FE91-4653-96A3-F93F3607B8D1}" presName="node" presStyleLbl="node1" presStyleIdx="3" presStyleCnt="6">
        <dgm:presLayoutVars>
          <dgm:bulletEnabled val="1"/>
        </dgm:presLayoutVars>
      </dgm:prSet>
      <dgm:spPr/>
    </dgm:pt>
    <dgm:pt modelId="{890A26EF-B375-4DDA-A70F-9858E8CB6F91}" type="pres">
      <dgm:prSet presAssocID="{884763CA-FE91-4653-96A3-F93F3607B8D1}" presName="spNode" presStyleCnt="0"/>
      <dgm:spPr/>
    </dgm:pt>
    <dgm:pt modelId="{7134E8A9-B73E-4C05-B26B-4B745DC40152}" type="pres">
      <dgm:prSet presAssocID="{25248B01-FD0D-4522-90DA-930CD16D40B2}" presName="sibTrans" presStyleLbl="sibTrans1D1" presStyleIdx="3" presStyleCnt="6"/>
      <dgm:spPr/>
    </dgm:pt>
    <dgm:pt modelId="{75608572-87C6-4DA1-B7EC-96D2573387C6}" type="pres">
      <dgm:prSet presAssocID="{00292808-E231-480E-8EB8-4DCDB24A3935}" presName="node" presStyleLbl="node1" presStyleIdx="4" presStyleCnt="6">
        <dgm:presLayoutVars>
          <dgm:bulletEnabled val="1"/>
        </dgm:presLayoutVars>
      </dgm:prSet>
      <dgm:spPr/>
    </dgm:pt>
    <dgm:pt modelId="{150368E8-6FCA-4DE7-BC65-9130DB8E21C2}" type="pres">
      <dgm:prSet presAssocID="{00292808-E231-480E-8EB8-4DCDB24A3935}" presName="spNode" presStyleCnt="0"/>
      <dgm:spPr/>
    </dgm:pt>
    <dgm:pt modelId="{E17C7637-A1F1-4099-9243-E36D48378AF2}" type="pres">
      <dgm:prSet presAssocID="{2B8C0EA5-520E-4268-8DEC-6FB781E05D92}" presName="sibTrans" presStyleLbl="sibTrans1D1" presStyleIdx="4" presStyleCnt="6"/>
      <dgm:spPr/>
    </dgm:pt>
    <dgm:pt modelId="{60C6F2B9-1037-4FC8-AB3F-F5C34C88FDDC}" type="pres">
      <dgm:prSet presAssocID="{1202015E-532B-4612-A963-AFF18B604F5F}" presName="node" presStyleLbl="node1" presStyleIdx="5" presStyleCnt="6" custRadScaleRad="100414" custRadScaleInc="-682">
        <dgm:presLayoutVars>
          <dgm:bulletEnabled val="1"/>
        </dgm:presLayoutVars>
      </dgm:prSet>
      <dgm:spPr/>
    </dgm:pt>
    <dgm:pt modelId="{09470302-1B92-4896-AD16-2C9B35D91823}" type="pres">
      <dgm:prSet presAssocID="{1202015E-532B-4612-A963-AFF18B604F5F}" presName="spNode" presStyleCnt="0"/>
      <dgm:spPr/>
    </dgm:pt>
    <dgm:pt modelId="{F3A8A631-ABEB-4AEB-B830-3DC9DF8786FD}" type="pres">
      <dgm:prSet presAssocID="{D28F9B83-1878-4252-9F95-7042F747E1D8}" presName="sibTrans" presStyleLbl="sibTrans1D1" presStyleIdx="5" presStyleCnt="6"/>
      <dgm:spPr/>
    </dgm:pt>
  </dgm:ptLst>
  <dgm:cxnLst>
    <dgm:cxn modelId="{E8ACDF09-736C-4BBC-8439-74B4A73E3EB6}" type="presOf" srcId="{70976F95-B406-4345-A6B9-EF036CAAEFC9}" destId="{A8EA0D6C-4865-4226-8FEC-D4FA95353076}" srcOrd="0" destOrd="0" presId="urn:microsoft.com/office/officeart/2005/8/layout/cycle6"/>
    <dgm:cxn modelId="{3423A211-4E88-4491-ACB0-38565B65F2FB}" type="presOf" srcId="{78194348-DDE4-49F6-A875-0EFBA7D9E685}" destId="{A17CBFE9-58FE-481B-AACF-67153453EC63}" srcOrd="0" destOrd="0" presId="urn:microsoft.com/office/officeart/2005/8/layout/cycle6"/>
    <dgm:cxn modelId="{0EE49913-8009-49A1-835D-46729482FB9F}" type="presOf" srcId="{D28F9B83-1878-4252-9F95-7042F747E1D8}" destId="{F3A8A631-ABEB-4AEB-B830-3DC9DF8786FD}" srcOrd="0" destOrd="0" presId="urn:microsoft.com/office/officeart/2005/8/layout/cycle6"/>
    <dgm:cxn modelId="{D73BE32B-1666-432D-BF7F-D7FF0C51F628}" srcId="{70976F95-B406-4345-A6B9-EF036CAAEFC9}" destId="{00292808-E231-480E-8EB8-4DCDB24A3935}" srcOrd="4" destOrd="0" parTransId="{AE214D8C-18DD-4330-B2FB-56CC674C9E1D}" sibTransId="{2B8C0EA5-520E-4268-8DEC-6FB781E05D92}"/>
    <dgm:cxn modelId="{C59FEE5C-5D74-4493-ABF7-6BAE9C1225C3}" type="presOf" srcId="{00292808-E231-480E-8EB8-4DCDB24A3935}" destId="{75608572-87C6-4DA1-B7EC-96D2573387C6}" srcOrd="0" destOrd="0" presId="urn:microsoft.com/office/officeart/2005/8/layout/cycle6"/>
    <dgm:cxn modelId="{E14DE267-0A18-4CF3-8609-76F67943669F}" type="presOf" srcId="{25248B01-FD0D-4522-90DA-930CD16D40B2}" destId="{7134E8A9-B73E-4C05-B26B-4B745DC40152}" srcOrd="0" destOrd="0" presId="urn:microsoft.com/office/officeart/2005/8/layout/cycle6"/>
    <dgm:cxn modelId="{33227757-C0B7-4468-B22B-96C254CF4B31}" srcId="{70976F95-B406-4345-A6B9-EF036CAAEFC9}" destId="{62710BA4-1256-4F7D-B999-A7DCC9B81B61}" srcOrd="1" destOrd="0" parTransId="{0CEDA98B-566D-42C4-9BDD-75BB2B05F92B}" sibTransId="{78194348-DDE4-49F6-A875-0EFBA7D9E685}"/>
    <dgm:cxn modelId="{6724D479-B353-4976-866F-DDA86D91F0F3}" srcId="{70976F95-B406-4345-A6B9-EF036CAAEFC9}" destId="{65264BD7-030E-4C81-AEDA-FF130DADF8F6}" srcOrd="2" destOrd="0" parTransId="{8BEB89BB-6EBE-4387-8130-B351BE0377FC}" sibTransId="{52164A95-B689-49A9-82ED-B304E870BC68}"/>
    <dgm:cxn modelId="{EA5DD983-D486-46DA-8F18-0ADFBD4C4601}" type="presOf" srcId="{2B8C0EA5-520E-4268-8DEC-6FB781E05D92}" destId="{E17C7637-A1F1-4099-9243-E36D48378AF2}" srcOrd="0" destOrd="0" presId="urn:microsoft.com/office/officeart/2005/8/layout/cycle6"/>
    <dgm:cxn modelId="{BF2AC399-60A1-46FB-8B11-32A26358BC4C}" type="presOf" srcId="{65264BD7-030E-4C81-AEDA-FF130DADF8F6}" destId="{80EC7663-1052-41B5-A4F7-A96A034D7654}" srcOrd="0" destOrd="0" presId="urn:microsoft.com/office/officeart/2005/8/layout/cycle6"/>
    <dgm:cxn modelId="{62A3E7A2-9211-4D26-BE14-13C11C1A61CF}" type="presOf" srcId="{DD6999F5-1B40-4581-9934-F492FF89F535}" destId="{0A25E911-8F75-4536-901E-33A850891496}" srcOrd="0" destOrd="0" presId="urn:microsoft.com/office/officeart/2005/8/layout/cycle6"/>
    <dgm:cxn modelId="{3A4C11A8-EC9B-48B7-B333-C34010A70960}" type="presOf" srcId="{52164A95-B689-49A9-82ED-B304E870BC68}" destId="{4BEB6CD2-2225-4FBC-92CC-43E8EA73E195}" srcOrd="0" destOrd="0" presId="urn:microsoft.com/office/officeart/2005/8/layout/cycle6"/>
    <dgm:cxn modelId="{1A31D7AC-3705-4218-AA1F-E593F6992718}" type="presOf" srcId="{5F977CE5-792B-4142-B7EF-CC865759366D}" destId="{970B1413-015C-4A0E-994D-478E13BA03AA}" srcOrd="0" destOrd="0" presId="urn:microsoft.com/office/officeart/2005/8/layout/cycle6"/>
    <dgm:cxn modelId="{3DBB93B1-B958-451B-87C4-16AAB9F8A13C}" srcId="{70976F95-B406-4345-A6B9-EF036CAAEFC9}" destId="{1202015E-532B-4612-A963-AFF18B604F5F}" srcOrd="5" destOrd="0" parTransId="{372168EC-38DE-4691-B0E9-E32E4AB95A42}" sibTransId="{D28F9B83-1878-4252-9F95-7042F747E1D8}"/>
    <dgm:cxn modelId="{5411BABB-897B-4249-A39D-B2EEEED51671}" type="presOf" srcId="{62710BA4-1256-4F7D-B999-A7DCC9B81B61}" destId="{2C7784CC-392E-41B4-927D-9F5CEF670742}" srcOrd="0" destOrd="0" presId="urn:microsoft.com/office/officeart/2005/8/layout/cycle6"/>
    <dgm:cxn modelId="{21FBB0DE-1C60-4AA8-AD99-7DCE9AC8A5A5}" srcId="{70976F95-B406-4345-A6B9-EF036CAAEFC9}" destId="{DD6999F5-1B40-4581-9934-F492FF89F535}" srcOrd="0" destOrd="0" parTransId="{C613F119-AB8E-4038-8AFB-EBD0699AE010}" sibTransId="{5F977CE5-792B-4142-B7EF-CC865759366D}"/>
    <dgm:cxn modelId="{76B0ECE7-2A71-4415-B23D-5AD9A3279F66}" srcId="{70976F95-B406-4345-A6B9-EF036CAAEFC9}" destId="{884763CA-FE91-4653-96A3-F93F3607B8D1}" srcOrd="3" destOrd="0" parTransId="{C42B3AC8-C70B-4B2A-923F-05420642B417}" sibTransId="{25248B01-FD0D-4522-90DA-930CD16D40B2}"/>
    <dgm:cxn modelId="{966958E9-2DE7-4EEA-A5AB-731C8FE7C5E0}" type="presOf" srcId="{1202015E-532B-4612-A963-AFF18B604F5F}" destId="{60C6F2B9-1037-4FC8-AB3F-F5C34C88FDDC}" srcOrd="0" destOrd="0" presId="urn:microsoft.com/office/officeart/2005/8/layout/cycle6"/>
    <dgm:cxn modelId="{CC67AEF5-8B38-4CBB-BAEC-841229E129BA}" type="presOf" srcId="{884763CA-FE91-4653-96A3-F93F3607B8D1}" destId="{F9F4767E-DCAB-42E8-91A1-B1ED0D6FBB58}" srcOrd="0" destOrd="0" presId="urn:microsoft.com/office/officeart/2005/8/layout/cycle6"/>
    <dgm:cxn modelId="{0FB7D815-F11E-4672-8447-437621962A30}" type="presParOf" srcId="{A8EA0D6C-4865-4226-8FEC-D4FA95353076}" destId="{0A25E911-8F75-4536-901E-33A850891496}" srcOrd="0" destOrd="0" presId="urn:microsoft.com/office/officeart/2005/8/layout/cycle6"/>
    <dgm:cxn modelId="{2469BC7C-566B-435B-9931-0D5876A79AE9}" type="presParOf" srcId="{A8EA0D6C-4865-4226-8FEC-D4FA95353076}" destId="{50149AEE-F337-4DAB-AC94-1FB2698CE567}" srcOrd="1" destOrd="0" presId="urn:microsoft.com/office/officeart/2005/8/layout/cycle6"/>
    <dgm:cxn modelId="{57C487AB-74A9-45B0-973C-88E897274D44}" type="presParOf" srcId="{A8EA0D6C-4865-4226-8FEC-D4FA95353076}" destId="{970B1413-015C-4A0E-994D-478E13BA03AA}" srcOrd="2" destOrd="0" presId="urn:microsoft.com/office/officeart/2005/8/layout/cycle6"/>
    <dgm:cxn modelId="{E24E4F9A-A2D2-4E18-8857-091A29608B0F}" type="presParOf" srcId="{A8EA0D6C-4865-4226-8FEC-D4FA95353076}" destId="{2C7784CC-392E-41B4-927D-9F5CEF670742}" srcOrd="3" destOrd="0" presId="urn:microsoft.com/office/officeart/2005/8/layout/cycle6"/>
    <dgm:cxn modelId="{62E71E69-0860-4AFC-81BF-29521E9F8044}" type="presParOf" srcId="{A8EA0D6C-4865-4226-8FEC-D4FA95353076}" destId="{0E5AA4F5-4459-4BFC-A8C4-FED78F7ABEF9}" srcOrd="4" destOrd="0" presId="urn:microsoft.com/office/officeart/2005/8/layout/cycle6"/>
    <dgm:cxn modelId="{DEFF7D53-AEE4-4C46-8C5F-2830E729AE8D}" type="presParOf" srcId="{A8EA0D6C-4865-4226-8FEC-D4FA95353076}" destId="{A17CBFE9-58FE-481B-AACF-67153453EC63}" srcOrd="5" destOrd="0" presId="urn:microsoft.com/office/officeart/2005/8/layout/cycle6"/>
    <dgm:cxn modelId="{F365B819-E253-469F-9F05-25C3C5AF0F3F}" type="presParOf" srcId="{A8EA0D6C-4865-4226-8FEC-D4FA95353076}" destId="{80EC7663-1052-41B5-A4F7-A96A034D7654}" srcOrd="6" destOrd="0" presId="urn:microsoft.com/office/officeart/2005/8/layout/cycle6"/>
    <dgm:cxn modelId="{D73D18D8-9E30-4294-9B9B-F33ACBCB73ED}" type="presParOf" srcId="{A8EA0D6C-4865-4226-8FEC-D4FA95353076}" destId="{F0F1DBD9-FB80-4336-9749-1CFD3306E0E2}" srcOrd="7" destOrd="0" presId="urn:microsoft.com/office/officeart/2005/8/layout/cycle6"/>
    <dgm:cxn modelId="{00204E0D-F9D8-497C-8FB0-4319FA62A7F3}" type="presParOf" srcId="{A8EA0D6C-4865-4226-8FEC-D4FA95353076}" destId="{4BEB6CD2-2225-4FBC-92CC-43E8EA73E195}" srcOrd="8" destOrd="0" presId="urn:microsoft.com/office/officeart/2005/8/layout/cycle6"/>
    <dgm:cxn modelId="{DCBE51C9-A56B-40C5-9D6D-48F6C710E430}" type="presParOf" srcId="{A8EA0D6C-4865-4226-8FEC-D4FA95353076}" destId="{F9F4767E-DCAB-42E8-91A1-B1ED0D6FBB58}" srcOrd="9" destOrd="0" presId="urn:microsoft.com/office/officeart/2005/8/layout/cycle6"/>
    <dgm:cxn modelId="{851050AE-2FDE-46C2-9894-2579200ADE25}" type="presParOf" srcId="{A8EA0D6C-4865-4226-8FEC-D4FA95353076}" destId="{890A26EF-B375-4DDA-A70F-9858E8CB6F91}" srcOrd="10" destOrd="0" presId="urn:microsoft.com/office/officeart/2005/8/layout/cycle6"/>
    <dgm:cxn modelId="{F4D74DE0-D9AB-448B-A746-8AE2B27D18F8}" type="presParOf" srcId="{A8EA0D6C-4865-4226-8FEC-D4FA95353076}" destId="{7134E8A9-B73E-4C05-B26B-4B745DC40152}" srcOrd="11" destOrd="0" presId="urn:microsoft.com/office/officeart/2005/8/layout/cycle6"/>
    <dgm:cxn modelId="{87B3B618-018F-4B5A-A497-468593A5145E}" type="presParOf" srcId="{A8EA0D6C-4865-4226-8FEC-D4FA95353076}" destId="{75608572-87C6-4DA1-B7EC-96D2573387C6}" srcOrd="12" destOrd="0" presId="urn:microsoft.com/office/officeart/2005/8/layout/cycle6"/>
    <dgm:cxn modelId="{F9F4B33A-1DB8-460F-99C9-AF1EA546F728}" type="presParOf" srcId="{A8EA0D6C-4865-4226-8FEC-D4FA95353076}" destId="{150368E8-6FCA-4DE7-BC65-9130DB8E21C2}" srcOrd="13" destOrd="0" presId="urn:microsoft.com/office/officeart/2005/8/layout/cycle6"/>
    <dgm:cxn modelId="{73468CB2-9587-4B35-988A-6E7C52A94C1E}" type="presParOf" srcId="{A8EA0D6C-4865-4226-8FEC-D4FA95353076}" destId="{E17C7637-A1F1-4099-9243-E36D48378AF2}" srcOrd="14" destOrd="0" presId="urn:microsoft.com/office/officeart/2005/8/layout/cycle6"/>
    <dgm:cxn modelId="{E2525B60-99F8-47E4-9BC9-E4A3E94A7939}" type="presParOf" srcId="{A8EA0D6C-4865-4226-8FEC-D4FA95353076}" destId="{60C6F2B9-1037-4FC8-AB3F-F5C34C88FDDC}" srcOrd="15" destOrd="0" presId="urn:microsoft.com/office/officeart/2005/8/layout/cycle6"/>
    <dgm:cxn modelId="{1933D89A-99B1-46C1-A85E-84D7383D19DF}" type="presParOf" srcId="{A8EA0D6C-4865-4226-8FEC-D4FA95353076}" destId="{09470302-1B92-4896-AD16-2C9B35D91823}" srcOrd="16" destOrd="0" presId="urn:microsoft.com/office/officeart/2005/8/layout/cycle6"/>
    <dgm:cxn modelId="{5E01F757-6506-4A9F-A94B-780E72EA1D10}" type="presParOf" srcId="{A8EA0D6C-4865-4226-8FEC-D4FA95353076}" destId="{F3A8A631-ABEB-4AEB-B830-3DC9DF8786FD}"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25E911-8F75-4536-901E-33A850891496}">
      <dsp:nvSpPr>
        <dsp:cNvPr id="0" name=""/>
        <dsp:cNvSpPr/>
      </dsp:nvSpPr>
      <dsp:spPr>
        <a:xfrm>
          <a:off x="5029125" y="2713"/>
          <a:ext cx="1524148" cy="99069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ru-RU" sz="1200" b="1" kern="1200" dirty="0"/>
            <a:t>Иная оплачиваемая и неоплачиваемая деятельность</a:t>
          </a:r>
          <a:r>
            <a:rPr lang="ru-RU" sz="1200" kern="1200" dirty="0"/>
            <a:t> </a:t>
          </a:r>
        </a:p>
      </dsp:txBody>
      <dsp:txXfrm>
        <a:off x="5077487" y="51075"/>
        <a:ext cx="1427424" cy="893972"/>
      </dsp:txXfrm>
    </dsp:sp>
    <dsp:sp modelId="{970B1413-015C-4A0E-994D-478E13BA03AA}">
      <dsp:nvSpPr>
        <dsp:cNvPr id="0" name=""/>
        <dsp:cNvSpPr/>
      </dsp:nvSpPr>
      <dsp:spPr>
        <a:xfrm>
          <a:off x="3457933" y="498062"/>
          <a:ext cx="4666532" cy="4666532"/>
        </a:xfrm>
        <a:custGeom>
          <a:avLst/>
          <a:gdLst/>
          <a:ahLst/>
          <a:cxnLst/>
          <a:rect l="0" t="0" r="0" b="0"/>
          <a:pathLst>
            <a:path>
              <a:moveTo>
                <a:pt x="3105072" y="131347"/>
              </a:moveTo>
              <a:arcTo wR="2333266" hR="2333266" stAng="17358981" swAng="1500503"/>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C7784CC-392E-41B4-927D-9F5CEF670742}">
      <dsp:nvSpPr>
        <dsp:cNvPr id="0" name=""/>
        <dsp:cNvSpPr/>
      </dsp:nvSpPr>
      <dsp:spPr>
        <a:xfrm>
          <a:off x="7049793" y="1169347"/>
          <a:ext cx="1524148" cy="99069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ru-RU" sz="1200" b="1" kern="1200" dirty="0"/>
            <a:t>Владение ценными бумагами, банковскими вкладами</a:t>
          </a:r>
        </a:p>
      </dsp:txBody>
      <dsp:txXfrm>
        <a:off x="7098155" y="1217709"/>
        <a:ext cx="1427424" cy="893972"/>
      </dsp:txXfrm>
    </dsp:sp>
    <dsp:sp modelId="{A17CBFE9-58FE-481B-AACF-67153453EC63}">
      <dsp:nvSpPr>
        <dsp:cNvPr id="0" name=""/>
        <dsp:cNvSpPr/>
      </dsp:nvSpPr>
      <dsp:spPr>
        <a:xfrm>
          <a:off x="3457933" y="498062"/>
          <a:ext cx="4666532" cy="4666532"/>
        </a:xfrm>
        <a:custGeom>
          <a:avLst/>
          <a:gdLst/>
          <a:ahLst/>
          <a:cxnLst/>
          <a:rect l="0" t="0" r="0" b="0"/>
          <a:pathLst>
            <a:path>
              <a:moveTo>
                <a:pt x="4571707" y="1674850"/>
              </a:moveTo>
              <a:arcTo wR="2333266" hR="2333266" stAng="20616556" swAng="1966888"/>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0EC7663-1052-41B5-A4F7-A96A034D7654}">
      <dsp:nvSpPr>
        <dsp:cNvPr id="0" name=""/>
        <dsp:cNvSpPr/>
      </dsp:nvSpPr>
      <dsp:spPr>
        <a:xfrm>
          <a:off x="7049793" y="3502613"/>
          <a:ext cx="1524148" cy="99069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ru-RU" sz="1200" b="1" kern="1200" dirty="0"/>
            <a:t>Получение подарков</a:t>
          </a:r>
        </a:p>
      </dsp:txBody>
      <dsp:txXfrm>
        <a:off x="7098155" y="3550975"/>
        <a:ext cx="1427424" cy="893972"/>
      </dsp:txXfrm>
    </dsp:sp>
    <dsp:sp modelId="{4BEB6CD2-2225-4FBC-92CC-43E8EA73E195}">
      <dsp:nvSpPr>
        <dsp:cNvPr id="0" name=""/>
        <dsp:cNvSpPr/>
      </dsp:nvSpPr>
      <dsp:spPr>
        <a:xfrm>
          <a:off x="3457933" y="498062"/>
          <a:ext cx="4666532" cy="4666532"/>
        </a:xfrm>
        <a:custGeom>
          <a:avLst/>
          <a:gdLst/>
          <a:ahLst/>
          <a:cxnLst/>
          <a:rect l="0" t="0" r="0" b="0"/>
          <a:pathLst>
            <a:path>
              <a:moveTo>
                <a:pt x="3963575" y="4002464"/>
              </a:moveTo>
              <a:arcTo wR="2333266" hR="2333266" stAng="2740516" swAng="1500503"/>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9F4767E-DCAB-42E8-91A1-B1ED0D6FBB58}">
      <dsp:nvSpPr>
        <dsp:cNvPr id="0" name=""/>
        <dsp:cNvSpPr/>
      </dsp:nvSpPr>
      <dsp:spPr>
        <a:xfrm>
          <a:off x="5029125" y="4669246"/>
          <a:ext cx="1524148" cy="99069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ru-RU" sz="1200" b="1" kern="1200" dirty="0"/>
            <a:t>Имущественные обязательства</a:t>
          </a:r>
        </a:p>
      </dsp:txBody>
      <dsp:txXfrm>
        <a:off x="5077487" y="4717608"/>
        <a:ext cx="1427424" cy="893972"/>
      </dsp:txXfrm>
    </dsp:sp>
    <dsp:sp modelId="{7134E8A9-B73E-4C05-B26B-4B745DC40152}">
      <dsp:nvSpPr>
        <dsp:cNvPr id="0" name=""/>
        <dsp:cNvSpPr/>
      </dsp:nvSpPr>
      <dsp:spPr>
        <a:xfrm>
          <a:off x="3457933" y="498062"/>
          <a:ext cx="4666532" cy="4666532"/>
        </a:xfrm>
        <a:custGeom>
          <a:avLst/>
          <a:gdLst/>
          <a:ahLst/>
          <a:cxnLst/>
          <a:rect l="0" t="0" r="0" b="0"/>
          <a:pathLst>
            <a:path>
              <a:moveTo>
                <a:pt x="1561459" y="4535184"/>
              </a:moveTo>
              <a:arcTo wR="2333266" hR="2333266" stAng="6558981" swAng="1500503"/>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5608572-87C6-4DA1-B7EC-96D2573387C6}">
      <dsp:nvSpPr>
        <dsp:cNvPr id="0" name=""/>
        <dsp:cNvSpPr/>
      </dsp:nvSpPr>
      <dsp:spPr>
        <a:xfrm>
          <a:off x="3008457" y="3502613"/>
          <a:ext cx="1524148" cy="99069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ru-RU" sz="1200" b="1" kern="1200" dirty="0"/>
            <a:t>«Вращающаяся дверь»</a:t>
          </a:r>
        </a:p>
      </dsp:txBody>
      <dsp:txXfrm>
        <a:off x="3056819" y="3550975"/>
        <a:ext cx="1427424" cy="893972"/>
      </dsp:txXfrm>
    </dsp:sp>
    <dsp:sp modelId="{E17C7637-A1F1-4099-9243-E36D48378AF2}">
      <dsp:nvSpPr>
        <dsp:cNvPr id="0" name=""/>
        <dsp:cNvSpPr/>
      </dsp:nvSpPr>
      <dsp:spPr>
        <a:xfrm>
          <a:off x="3452822" y="481278"/>
          <a:ext cx="4666532" cy="4666532"/>
        </a:xfrm>
        <a:custGeom>
          <a:avLst/>
          <a:gdLst/>
          <a:ahLst/>
          <a:cxnLst/>
          <a:rect l="0" t="0" r="0" b="0"/>
          <a:pathLst>
            <a:path>
              <a:moveTo>
                <a:pt x="99838" y="3008494"/>
              </a:moveTo>
              <a:arcTo wR="2333266" hR="2333266" stAng="9790706" swAng="1966939"/>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0C6F2B9-1037-4FC8-AB3F-F5C34C88FDDC}">
      <dsp:nvSpPr>
        <dsp:cNvPr id="0" name=""/>
        <dsp:cNvSpPr/>
      </dsp:nvSpPr>
      <dsp:spPr>
        <a:xfrm>
          <a:off x="2997309" y="1169350"/>
          <a:ext cx="1524148" cy="99069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ru-RU" sz="1200" b="1" kern="1200" dirty="0"/>
            <a:t>Использование служебной информации</a:t>
          </a:r>
        </a:p>
      </dsp:txBody>
      <dsp:txXfrm>
        <a:off x="3045671" y="1217712"/>
        <a:ext cx="1427424" cy="893972"/>
      </dsp:txXfrm>
    </dsp:sp>
    <dsp:sp modelId="{F3A8A631-ABEB-4AEB-B830-3DC9DF8786FD}">
      <dsp:nvSpPr>
        <dsp:cNvPr id="0" name=""/>
        <dsp:cNvSpPr/>
      </dsp:nvSpPr>
      <dsp:spPr>
        <a:xfrm>
          <a:off x="3436908" y="505216"/>
          <a:ext cx="4666532" cy="4666532"/>
        </a:xfrm>
        <a:custGeom>
          <a:avLst/>
          <a:gdLst/>
          <a:ahLst/>
          <a:cxnLst/>
          <a:rect l="0" t="0" r="0" b="0"/>
          <a:pathLst>
            <a:path>
              <a:moveTo>
                <a:pt x="710360" y="656869"/>
              </a:moveTo>
              <a:arcTo wR="2333266" hR="2333266" stAng="13555730" swAng="1517838"/>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869560-3864-4747-8740-0A86AF5BA140}" type="datetimeFigureOut">
              <a:rPr lang="ru-RU" smtClean="0"/>
              <a:pPr/>
              <a:t>15.02.2022</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E5D43E-C627-45CE-82F6-0D471F53E4D3}"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a:noFill/>
          <a:ln/>
        </p:spPr>
        <p:txBody>
          <a:bodyPr/>
          <a:lstStyle/>
          <a:p>
            <a:pPr eaLnBrk="1" hangingPunct="1">
              <a:spcBef>
                <a:spcPct val="0"/>
              </a:spcBef>
            </a:pPr>
            <a:endParaRPr lang="en-US"/>
          </a:p>
        </p:txBody>
      </p:sp>
      <p:sp>
        <p:nvSpPr>
          <p:cNvPr id="33796" name="Slide Number Placeholder 3"/>
          <p:cNvSpPr>
            <a:spLocks noGrp="1"/>
          </p:cNvSpPr>
          <p:nvPr>
            <p:ph type="sldNum" sz="quarter" idx="5"/>
          </p:nvPr>
        </p:nvSpPr>
        <p:spPr>
          <a:noFill/>
        </p:spPr>
        <p:txBody>
          <a:bodyPr/>
          <a:lstStyle/>
          <a:p>
            <a:fld id="{8B311170-CF9A-4E23-B3EF-C036A7788C8F}" type="slidenum">
              <a:rPr lang="en-US">
                <a:latin typeface="Arial" charset="0"/>
                <a:cs typeface="Arial" charset="0"/>
              </a:rPr>
              <a:pPr/>
              <a:t>4</a:t>
            </a:fld>
            <a:endParaRPr lang="en-US">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a:noFill/>
          <a:ln/>
        </p:spPr>
        <p:txBody>
          <a:bodyPr/>
          <a:lstStyle/>
          <a:p>
            <a:pPr eaLnBrk="1" hangingPunct="1">
              <a:spcBef>
                <a:spcPct val="0"/>
              </a:spcBef>
            </a:pPr>
            <a:endParaRPr lang="en-US"/>
          </a:p>
        </p:txBody>
      </p:sp>
      <p:sp>
        <p:nvSpPr>
          <p:cNvPr id="34820" name="Slide Number Placeholder 3"/>
          <p:cNvSpPr>
            <a:spLocks noGrp="1"/>
          </p:cNvSpPr>
          <p:nvPr>
            <p:ph type="sldNum" sz="quarter" idx="5"/>
          </p:nvPr>
        </p:nvSpPr>
        <p:spPr>
          <a:noFill/>
        </p:spPr>
        <p:txBody>
          <a:bodyPr/>
          <a:lstStyle/>
          <a:p>
            <a:fld id="{BF859A50-3B8A-41A4-A664-4F3C3EAACDAF}" type="slidenum">
              <a:rPr lang="en-US">
                <a:latin typeface="Arial" charset="0"/>
                <a:cs typeface="Arial" charset="0"/>
              </a:rPr>
              <a:pPr/>
              <a:t>5</a:t>
            </a:fld>
            <a:endParaRPr lang="en-US">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a:noFill/>
          <a:ln/>
        </p:spPr>
        <p:txBody>
          <a:bodyPr/>
          <a:lstStyle/>
          <a:p>
            <a:pPr eaLnBrk="1" hangingPunct="1">
              <a:spcBef>
                <a:spcPct val="0"/>
              </a:spcBef>
            </a:pPr>
            <a:endParaRPr lang="en-US"/>
          </a:p>
        </p:txBody>
      </p:sp>
      <p:sp>
        <p:nvSpPr>
          <p:cNvPr id="35844" name="Slide Number Placeholder 3"/>
          <p:cNvSpPr>
            <a:spLocks noGrp="1"/>
          </p:cNvSpPr>
          <p:nvPr>
            <p:ph type="sldNum" sz="quarter" idx="5"/>
          </p:nvPr>
        </p:nvSpPr>
        <p:spPr>
          <a:noFill/>
        </p:spPr>
        <p:txBody>
          <a:bodyPr/>
          <a:lstStyle/>
          <a:p>
            <a:fld id="{F37D8032-F51A-4016-A869-B0365C82A7CD}" type="slidenum">
              <a:rPr lang="en-US">
                <a:latin typeface="Arial" charset="0"/>
                <a:cs typeface="Arial" charset="0"/>
              </a:rPr>
              <a:pPr/>
              <a:t>6</a:t>
            </a:fld>
            <a:endParaRPr lang="en-US">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a:noFill/>
          <a:ln/>
        </p:spPr>
        <p:txBody>
          <a:bodyPr/>
          <a:lstStyle/>
          <a:p>
            <a:pPr eaLnBrk="1" hangingPunct="1">
              <a:spcBef>
                <a:spcPct val="0"/>
              </a:spcBef>
            </a:pPr>
            <a:endParaRPr lang="en-US"/>
          </a:p>
        </p:txBody>
      </p:sp>
      <p:sp>
        <p:nvSpPr>
          <p:cNvPr id="36868" name="Slide Number Placeholder 3"/>
          <p:cNvSpPr>
            <a:spLocks noGrp="1"/>
          </p:cNvSpPr>
          <p:nvPr>
            <p:ph type="sldNum" sz="quarter" idx="5"/>
          </p:nvPr>
        </p:nvSpPr>
        <p:spPr>
          <a:noFill/>
        </p:spPr>
        <p:txBody>
          <a:bodyPr/>
          <a:lstStyle/>
          <a:p>
            <a:fld id="{F071E03B-5600-42E1-B706-6A747BF99EBD}" type="slidenum">
              <a:rPr lang="en-US">
                <a:latin typeface="Arial" charset="0"/>
                <a:cs typeface="Arial" charset="0"/>
              </a:rPr>
              <a:pPr/>
              <a:t>7</a:t>
            </a:fld>
            <a:endParaRPr lang="en-US">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a:noFill/>
          <a:ln/>
        </p:spPr>
        <p:txBody>
          <a:bodyPr/>
          <a:lstStyle/>
          <a:p>
            <a:pPr eaLnBrk="1" hangingPunct="1">
              <a:spcBef>
                <a:spcPct val="0"/>
              </a:spcBef>
            </a:pPr>
            <a:endParaRPr lang="en-US"/>
          </a:p>
        </p:txBody>
      </p:sp>
      <p:sp>
        <p:nvSpPr>
          <p:cNvPr id="37892" name="Slide Number Placeholder 3"/>
          <p:cNvSpPr>
            <a:spLocks noGrp="1"/>
          </p:cNvSpPr>
          <p:nvPr>
            <p:ph type="sldNum" sz="quarter" idx="5"/>
          </p:nvPr>
        </p:nvSpPr>
        <p:spPr>
          <a:noFill/>
        </p:spPr>
        <p:txBody>
          <a:bodyPr/>
          <a:lstStyle/>
          <a:p>
            <a:fld id="{E1678B02-962D-4B0B-A2AD-A4297FBD290C}" type="slidenum">
              <a:rPr lang="en-US">
                <a:latin typeface="Arial" charset="0"/>
                <a:cs typeface="Arial" charset="0"/>
              </a:rPr>
              <a:pPr/>
              <a:t>23</a:t>
            </a:fld>
            <a:endParaRPr lang="en-US">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a:noFill/>
          <a:ln/>
        </p:spPr>
        <p:txBody>
          <a:bodyPr/>
          <a:lstStyle/>
          <a:p>
            <a:pPr eaLnBrk="1" hangingPunct="1">
              <a:spcBef>
                <a:spcPct val="0"/>
              </a:spcBef>
            </a:pPr>
            <a:endParaRPr lang="en-US"/>
          </a:p>
        </p:txBody>
      </p:sp>
      <p:sp>
        <p:nvSpPr>
          <p:cNvPr id="38916" name="Slide Number Placeholder 3"/>
          <p:cNvSpPr>
            <a:spLocks noGrp="1"/>
          </p:cNvSpPr>
          <p:nvPr>
            <p:ph type="sldNum" sz="quarter" idx="5"/>
          </p:nvPr>
        </p:nvSpPr>
        <p:spPr>
          <a:noFill/>
        </p:spPr>
        <p:txBody>
          <a:bodyPr/>
          <a:lstStyle/>
          <a:p>
            <a:fld id="{B1077BC7-6A34-476B-82D6-9F74F1E77CC1}" type="slidenum">
              <a:rPr lang="en-US">
                <a:latin typeface="Arial" charset="0"/>
                <a:cs typeface="Arial" charset="0"/>
              </a:rPr>
              <a:pPr/>
              <a:t>24</a:t>
            </a:fld>
            <a:endParaRPr lang="en-US">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noFill/>
          <a:ln/>
        </p:spPr>
        <p:txBody>
          <a:bodyPr/>
          <a:lstStyle/>
          <a:p>
            <a:pPr eaLnBrk="1" hangingPunct="1">
              <a:spcBef>
                <a:spcPct val="0"/>
              </a:spcBef>
            </a:pPr>
            <a:endParaRPr lang="en-US"/>
          </a:p>
        </p:txBody>
      </p:sp>
      <p:sp>
        <p:nvSpPr>
          <p:cNvPr id="39940" name="Slide Number Placeholder 3"/>
          <p:cNvSpPr>
            <a:spLocks noGrp="1"/>
          </p:cNvSpPr>
          <p:nvPr>
            <p:ph type="sldNum" sz="quarter" idx="5"/>
          </p:nvPr>
        </p:nvSpPr>
        <p:spPr>
          <a:noFill/>
        </p:spPr>
        <p:txBody>
          <a:bodyPr/>
          <a:lstStyle/>
          <a:p>
            <a:fld id="{C12C6C3F-1AE0-47A8-9D5D-897290298CE9}" type="slidenum">
              <a:rPr lang="en-US">
                <a:latin typeface="Arial" charset="0"/>
                <a:cs typeface="Arial" charset="0"/>
              </a:rPr>
              <a:pPr/>
              <a:t>26</a:t>
            </a:fld>
            <a:endParaRPr lang="en-US">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a:noFill/>
          <a:ln/>
        </p:spPr>
        <p:txBody>
          <a:bodyPr/>
          <a:lstStyle/>
          <a:p>
            <a:pPr eaLnBrk="1" hangingPunct="1">
              <a:spcBef>
                <a:spcPct val="0"/>
              </a:spcBef>
            </a:pPr>
            <a:endParaRPr lang="en-US"/>
          </a:p>
        </p:txBody>
      </p:sp>
      <p:sp>
        <p:nvSpPr>
          <p:cNvPr id="40964" name="Slide Number Placeholder 3"/>
          <p:cNvSpPr>
            <a:spLocks noGrp="1"/>
          </p:cNvSpPr>
          <p:nvPr>
            <p:ph type="sldNum" sz="quarter" idx="5"/>
          </p:nvPr>
        </p:nvSpPr>
        <p:spPr>
          <a:noFill/>
        </p:spPr>
        <p:txBody>
          <a:bodyPr/>
          <a:lstStyle/>
          <a:p>
            <a:fld id="{F973F5AF-D2CF-40B7-8055-B07994915335}" type="slidenum">
              <a:rPr lang="en-US">
                <a:latin typeface="Arial" charset="0"/>
                <a:cs typeface="Arial" charset="0"/>
              </a:rPr>
              <a:pPr/>
              <a:t>27</a:t>
            </a:fld>
            <a:endParaRPr lang="en-US">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a:noFill/>
          <a:ln/>
        </p:spPr>
        <p:txBody>
          <a:bodyPr/>
          <a:lstStyle/>
          <a:p>
            <a:pPr eaLnBrk="1" hangingPunct="1">
              <a:spcBef>
                <a:spcPct val="0"/>
              </a:spcBef>
            </a:pPr>
            <a:endParaRPr lang="en-US"/>
          </a:p>
        </p:txBody>
      </p:sp>
      <p:sp>
        <p:nvSpPr>
          <p:cNvPr id="41988" name="Slide Number Placeholder 3"/>
          <p:cNvSpPr>
            <a:spLocks noGrp="1"/>
          </p:cNvSpPr>
          <p:nvPr>
            <p:ph type="sldNum" sz="quarter" idx="5"/>
          </p:nvPr>
        </p:nvSpPr>
        <p:spPr>
          <a:noFill/>
        </p:spPr>
        <p:txBody>
          <a:bodyPr/>
          <a:lstStyle/>
          <a:p>
            <a:fld id="{2CB1A5D2-5068-44EC-94FA-B97A2DE05F04}" type="slidenum">
              <a:rPr lang="en-US">
                <a:latin typeface="Arial" charset="0"/>
                <a:cs typeface="Arial" charset="0"/>
              </a:rPr>
              <a:pPr/>
              <a:t>29</a:t>
            </a:fld>
            <a:endParaRPr lang="en-US">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pic>
        <p:nvPicPr>
          <p:cNvPr id="1026" name="Picture 2" descr="G:\_Работа\Финконт\Шаблон уч. пособие\презентация.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0511" y="196850"/>
            <a:ext cx="11577639" cy="6532724"/>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ctrTitle" hasCustomPrompt="1"/>
          </p:nvPr>
        </p:nvSpPr>
        <p:spPr>
          <a:xfrm>
            <a:off x="838200" y="1845914"/>
            <a:ext cx="10515600" cy="2714003"/>
          </a:xfrm>
        </p:spPr>
        <p:txBody>
          <a:bodyPr anchor="ctr">
            <a:noAutofit/>
          </a:bodyPr>
          <a:lstStyle>
            <a:lvl1pPr algn="ctr">
              <a:defRPr sz="4000" b="1" cap="none" baseline="0">
                <a:solidFill>
                  <a:srgbClr val="007399"/>
                </a:solidFill>
                <a:latin typeface="Century Gothic" panose="020B0502020202020204" pitchFamily="34" charset="0"/>
              </a:defRPr>
            </a:lvl1pPr>
          </a:lstStyle>
          <a:p>
            <a:r>
              <a:rPr lang="ru-RU" dirty="0"/>
              <a:t>Название курса</a:t>
            </a:r>
          </a:p>
        </p:txBody>
      </p:sp>
    </p:spTree>
    <p:extLst>
      <p:ext uri="{BB962C8B-B14F-4D97-AF65-F5344CB8AC3E}">
        <p14:creationId xmlns:p14="http://schemas.microsoft.com/office/powerpoint/2010/main" val="1371657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77073"/>
            <a:ext cx="10515600" cy="1108227"/>
          </a:xfrm>
        </p:spPr>
        <p:txBody>
          <a:bodyPr>
            <a:normAutofit/>
          </a:bodyPr>
          <a:lstStyle>
            <a:lvl1pPr algn="ctr">
              <a:defRPr sz="3600" b="1">
                <a:solidFill>
                  <a:srgbClr val="037598"/>
                </a:solidFill>
                <a:latin typeface="Century Gothic" panose="020B0502020202020204" pitchFamily="34" charset="0"/>
              </a:defRPr>
            </a:lvl1pPr>
          </a:lstStyle>
          <a:p>
            <a:r>
              <a:rPr lang="ru-RU" dirty="0"/>
              <a:t>Образец заголовка</a:t>
            </a:r>
          </a:p>
        </p:txBody>
      </p:sp>
      <p:sp>
        <p:nvSpPr>
          <p:cNvPr id="3" name="Объект 2"/>
          <p:cNvSpPr>
            <a:spLocks noGrp="1"/>
          </p:cNvSpPr>
          <p:nvPr>
            <p:ph idx="1"/>
          </p:nvPr>
        </p:nvSpPr>
        <p:spPr>
          <a:xfrm>
            <a:off x="838200" y="2027287"/>
            <a:ext cx="10515600" cy="4030613"/>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pic>
        <p:nvPicPr>
          <p:cNvPr id="1026"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399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94657"/>
            <a:ext cx="10515600" cy="832656"/>
          </a:xfrm>
        </p:spPr>
        <p:txBody>
          <a:bodyPr>
            <a:normAutofit/>
          </a:bodyPr>
          <a:lstStyle>
            <a:lvl1pPr algn="ctr">
              <a:defRPr sz="3600" b="1">
                <a:solidFill>
                  <a:srgbClr val="037598"/>
                </a:solidFill>
                <a:latin typeface="Century Gothic" panose="020B0502020202020204" pitchFamily="34" charset="0"/>
              </a:defRPr>
            </a:lvl1pPr>
          </a:lstStyle>
          <a:p>
            <a:r>
              <a:rPr lang="ru-RU" dirty="0"/>
              <a:t>Образец заголовка</a:t>
            </a:r>
          </a:p>
        </p:txBody>
      </p:sp>
      <p:sp>
        <p:nvSpPr>
          <p:cNvPr id="3" name="Объект 2"/>
          <p:cNvSpPr>
            <a:spLocks noGrp="1"/>
          </p:cNvSpPr>
          <p:nvPr>
            <p:ph sz="half" idx="1"/>
          </p:nvPr>
        </p:nvSpPr>
        <p:spPr>
          <a:xfrm>
            <a:off x="838200" y="1778798"/>
            <a:ext cx="5181600" cy="4355302"/>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Объект 3"/>
          <p:cNvSpPr>
            <a:spLocks noGrp="1"/>
          </p:cNvSpPr>
          <p:nvPr>
            <p:ph sz="half" idx="2"/>
          </p:nvPr>
        </p:nvSpPr>
        <p:spPr>
          <a:xfrm>
            <a:off x="6172200" y="1778798"/>
            <a:ext cx="5181600" cy="4355302"/>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pic>
        <p:nvPicPr>
          <p:cNvPr id="6"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220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59817"/>
            <a:ext cx="10515600" cy="982000"/>
          </a:xfrm>
        </p:spPr>
        <p:txBody>
          <a:bodyPr>
            <a:normAutofit/>
          </a:bodyPr>
          <a:lstStyle>
            <a:lvl1pPr algn="ctr">
              <a:defRPr sz="3600" b="1">
                <a:solidFill>
                  <a:srgbClr val="037598"/>
                </a:solidFill>
                <a:latin typeface="Century Gothic" panose="020B0502020202020204" pitchFamily="34" charset="0"/>
              </a:defRPr>
            </a:lvl1pPr>
          </a:lstStyle>
          <a:p>
            <a:r>
              <a:rPr lang="ru-RU" dirty="0"/>
              <a:t>Образец заголовка</a:t>
            </a:r>
          </a:p>
        </p:txBody>
      </p:sp>
      <p:sp>
        <p:nvSpPr>
          <p:cNvPr id="8" name="Рисунок 2"/>
          <p:cNvSpPr>
            <a:spLocks noGrp="1"/>
          </p:cNvSpPr>
          <p:nvPr>
            <p:ph type="pic" idx="1"/>
          </p:nvPr>
        </p:nvSpPr>
        <p:spPr>
          <a:xfrm>
            <a:off x="838200" y="1693578"/>
            <a:ext cx="10515600" cy="449767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pic>
        <p:nvPicPr>
          <p:cNvPr id="5"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1140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576140"/>
            <a:ext cx="4219100" cy="1152395"/>
          </a:xfrm>
        </p:spPr>
        <p:txBody>
          <a:bodyPr anchor="t"/>
          <a:lstStyle>
            <a:lvl1pPr algn="ctr">
              <a:defRPr sz="3200" b="1">
                <a:solidFill>
                  <a:srgbClr val="037598"/>
                </a:solidFill>
                <a:latin typeface="Century Gothic" panose="020B0502020202020204" pitchFamily="34" charset="0"/>
              </a:defRPr>
            </a:lvl1pPr>
          </a:lstStyle>
          <a:p>
            <a:r>
              <a:rPr lang="ru-RU" dirty="0"/>
              <a:t>Образец заголовка</a:t>
            </a:r>
          </a:p>
        </p:txBody>
      </p:sp>
      <p:sp>
        <p:nvSpPr>
          <p:cNvPr id="3" name="Объект 2"/>
          <p:cNvSpPr>
            <a:spLocks noGrp="1"/>
          </p:cNvSpPr>
          <p:nvPr>
            <p:ph idx="1"/>
          </p:nvPr>
        </p:nvSpPr>
        <p:spPr>
          <a:xfrm>
            <a:off x="5183188" y="576140"/>
            <a:ext cx="6172200" cy="5577010"/>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10" name="Рисунок 2"/>
          <p:cNvSpPr>
            <a:spLocks noGrp="1"/>
          </p:cNvSpPr>
          <p:nvPr>
            <p:ph type="pic" idx="13"/>
          </p:nvPr>
        </p:nvSpPr>
        <p:spPr>
          <a:xfrm>
            <a:off x="838199" y="1891372"/>
            <a:ext cx="4220689" cy="428082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pic>
        <p:nvPicPr>
          <p:cNvPr id="6"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2311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575516"/>
            <a:ext cx="3932237" cy="1202499"/>
          </a:xfrm>
        </p:spPr>
        <p:txBody>
          <a:bodyPr anchor="t"/>
          <a:lstStyle>
            <a:lvl1pPr algn="ctr">
              <a:defRPr sz="3200" b="1">
                <a:solidFill>
                  <a:srgbClr val="037598"/>
                </a:solidFill>
                <a:latin typeface="Century Gothic" panose="020B0502020202020204" pitchFamily="34" charset="0"/>
              </a:defRPr>
            </a:lvl1pPr>
          </a:lstStyle>
          <a:p>
            <a:r>
              <a:rPr lang="ru-RU" dirty="0"/>
              <a:t>Образец заголовка</a:t>
            </a:r>
          </a:p>
        </p:txBody>
      </p:sp>
      <p:sp>
        <p:nvSpPr>
          <p:cNvPr id="3" name="Рисунок 2"/>
          <p:cNvSpPr>
            <a:spLocks noGrp="1"/>
          </p:cNvSpPr>
          <p:nvPr>
            <p:ph type="pic" idx="1"/>
          </p:nvPr>
        </p:nvSpPr>
        <p:spPr>
          <a:xfrm>
            <a:off x="5183188" y="575516"/>
            <a:ext cx="6172200" cy="55585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1978430"/>
            <a:ext cx="3932237" cy="4174720"/>
          </a:xfrm>
        </p:spPr>
        <p:txBody>
          <a:bodyPr>
            <a:normAutofit/>
          </a:bodyPr>
          <a:lstStyle>
            <a:lvl1pPr marL="0" indent="0">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dirty="0"/>
              <a:t>Образец текста</a:t>
            </a:r>
          </a:p>
        </p:txBody>
      </p:sp>
      <p:pic>
        <p:nvPicPr>
          <p:cNvPr id="6"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9312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4106963C-7B68-40D7-BFBA-27C493A736BD}" type="datetime1">
              <a:rPr lang="ru-RU"/>
              <a:pPr>
                <a:defRPr/>
              </a:pPr>
              <a:t>15.02.2022</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4" name="Rectangle 6"/>
          <p:cNvSpPr>
            <a:spLocks noGrp="1" noChangeArrowheads="1"/>
          </p:cNvSpPr>
          <p:nvPr>
            <p:ph type="sldNum" sz="quarter" idx="12"/>
          </p:nvPr>
        </p:nvSpPr>
        <p:spPr>
          <a:ln/>
        </p:spPr>
        <p:txBody>
          <a:bodyPr/>
          <a:lstStyle>
            <a:lvl1pPr>
              <a:defRPr/>
            </a:lvl1pPr>
          </a:lstStyle>
          <a:p>
            <a:pPr>
              <a:defRPr/>
            </a:pPr>
            <a:fld id="{3CD309D0-500C-49E3-9188-130A6B1CE2F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1DE76486-6AF6-4688-99B2-1D2748B32FCC}" type="datetime1">
              <a:rPr lang="ru-RU"/>
              <a:pPr>
                <a:defRPr/>
              </a:pPr>
              <a:t>15.02.2022</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5" name="Rectangle 6"/>
          <p:cNvSpPr>
            <a:spLocks noGrp="1" noChangeArrowheads="1"/>
          </p:cNvSpPr>
          <p:nvPr>
            <p:ph type="sldNum" sz="quarter" idx="12"/>
          </p:nvPr>
        </p:nvSpPr>
        <p:spPr>
          <a:ln/>
        </p:spPr>
        <p:txBody>
          <a:bodyPr/>
          <a:lstStyle>
            <a:lvl1pPr>
              <a:defRPr/>
            </a:lvl1pPr>
          </a:lstStyle>
          <a:p>
            <a:pPr>
              <a:defRPr/>
            </a:pPr>
            <a:fld id="{35167B5A-9FF3-4769-8D32-AF4FEEB1D3E9}"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98244C-C202-4B7C-8287-BE589F9FD292}" type="datetimeFigureOut">
              <a:rPr lang="ru-RU" smtClean="0"/>
              <a:pPr/>
              <a:t>15.02.2022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4DA54B-6A0A-4826-9B19-BE9D8C2F2C82}" type="slidenum">
              <a:rPr lang="ru-RU" smtClean="0"/>
              <a:pPr/>
              <a:t>‹#›</a:t>
            </a:fld>
            <a:endParaRPr lang="ru-RU"/>
          </a:p>
        </p:txBody>
      </p:sp>
    </p:spTree>
    <p:extLst>
      <p:ext uri="{BB962C8B-B14F-4D97-AF65-F5344CB8AC3E}">
        <p14:creationId xmlns:p14="http://schemas.microsoft.com/office/powerpoint/2010/main" val="691119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6" r:id="rId5"/>
    <p:sldLayoutId id="2147483657" r:id="rId6"/>
    <p:sldLayoutId id="2147483658" r:id="rId7"/>
    <p:sldLayoutId id="2147483659"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p:spPr>
        <p:txBody>
          <a:bodyPr/>
          <a:lstStyle/>
          <a:p>
            <a:fld id="{CB1DBC40-B693-4E9E-82DF-1F94629A34B1}" type="slidenum">
              <a:rPr lang="ru-RU">
                <a:latin typeface="Arial" charset="0"/>
                <a:cs typeface="Arial" charset="0"/>
              </a:rPr>
              <a:pPr/>
              <a:t>1</a:t>
            </a:fld>
            <a:endParaRPr lang="ru-RU">
              <a:latin typeface="Arial" charset="0"/>
              <a:cs typeface="Arial" charset="0"/>
            </a:endParaRPr>
          </a:p>
        </p:txBody>
      </p:sp>
      <p:cxnSp>
        <p:nvCxnSpPr>
          <p:cNvPr id="4" name="Прямая соединительная линия 3"/>
          <p:cNvCxnSpPr/>
          <p:nvPr/>
        </p:nvCxnSpPr>
        <p:spPr>
          <a:xfrm>
            <a:off x="0" y="82232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76" name="Прямоугольник 1"/>
          <p:cNvSpPr>
            <a:spLocks noChangeArrowheads="1"/>
          </p:cNvSpPr>
          <p:nvPr/>
        </p:nvSpPr>
        <p:spPr bwMode="auto">
          <a:xfrm>
            <a:off x="279401" y="217488"/>
            <a:ext cx="7776633" cy="412750"/>
          </a:xfrm>
          <a:prstGeom prst="rect">
            <a:avLst/>
          </a:prstGeom>
          <a:noFill/>
          <a:ln w="9525">
            <a:noFill/>
            <a:miter lim="800000"/>
            <a:headEnd/>
            <a:tailEnd/>
          </a:ln>
        </p:spPr>
        <p:txBody>
          <a:bodyPr>
            <a:spAutoFit/>
          </a:bodyPr>
          <a:lstStyle/>
          <a:p>
            <a:pPr eaLnBrk="1" hangingPunct="1">
              <a:spcBef>
                <a:spcPts val="600"/>
              </a:spcBef>
              <a:spcAft>
                <a:spcPts val="600"/>
              </a:spcAft>
            </a:pPr>
            <a:r>
              <a:rPr lang="ru-RU" sz="2100" b="1">
                <a:solidFill>
                  <a:srgbClr val="003399"/>
                </a:solidFill>
              </a:rPr>
              <a:t>Конфликт интересов: общее определение </a:t>
            </a:r>
          </a:p>
        </p:txBody>
      </p:sp>
      <p:sp>
        <p:nvSpPr>
          <p:cNvPr id="2" name="Прямоугольник 1"/>
          <p:cNvSpPr/>
          <p:nvPr/>
        </p:nvSpPr>
        <p:spPr>
          <a:xfrm>
            <a:off x="518584" y="1258888"/>
            <a:ext cx="11057467" cy="3594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400" b="1" i="1">
                <a:solidFill>
                  <a:schemeClr val="tx1"/>
                </a:solidFill>
                <a:cs typeface="Arial" pitchFamily="34" charset="0"/>
              </a:rPr>
              <a:t>Конфликт интересов - «противоречие между служебными обязанностями и частными интересами должностного лица, при котором частные интересы должностного лица могут негативно повлиять на исполнение им своих служебных обязанностей» (ОЭСР)</a:t>
            </a:r>
            <a:endParaRPr lang="en-US" sz="2400" b="1" i="1">
              <a:solidFill>
                <a:schemeClr val="tx1"/>
              </a:solidFill>
              <a:cs typeface="Arial" pitchFamily="34" charset="0"/>
            </a:endParaRPr>
          </a:p>
          <a:p>
            <a:pPr algn="ctr">
              <a:defRPr/>
            </a:pPr>
            <a:endParaRPr lang="ru-RU">
              <a:solidFill>
                <a:srgbClr val="FFFFFF"/>
              </a:solidFill>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7B6E741C-BD96-4830-9C0A-2773430DE9EE}" type="slidenum">
              <a:rPr lang="ru-RU">
                <a:latin typeface="Arial" charset="0"/>
                <a:cs typeface="Arial" charset="0"/>
              </a:rPr>
              <a:pPr/>
              <a:t>10</a:t>
            </a:fld>
            <a:endParaRPr lang="ru-RU">
              <a:latin typeface="Arial" charset="0"/>
              <a:cs typeface="Arial" charset="0"/>
            </a:endParaRPr>
          </a:p>
        </p:txBody>
      </p:sp>
      <p:cxnSp>
        <p:nvCxnSpPr>
          <p:cNvPr id="4" name="Прямая соединительная линия 3"/>
          <p:cNvCxnSpPr/>
          <p:nvPr/>
        </p:nvCxnSpPr>
        <p:spPr>
          <a:xfrm>
            <a:off x="0" y="7429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292" name="Заголовок 1"/>
          <p:cNvSpPr>
            <a:spLocks noGrp="1"/>
          </p:cNvSpPr>
          <p:nvPr>
            <p:ph type="title"/>
          </p:nvPr>
        </p:nvSpPr>
        <p:spPr>
          <a:xfrm>
            <a:off x="325967" y="187325"/>
            <a:ext cx="5911851" cy="382588"/>
          </a:xfrm>
        </p:spPr>
        <p:txBody>
          <a:bodyPr/>
          <a:lstStyle/>
          <a:p>
            <a:pPr algn="l"/>
            <a:r>
              <a:rPr lang="ru-RU" sz="2100" b="1">
                <a:solidFill>
                  <a:srgbClr val="003399"/>
                </a:solidFill>
              </a:rPr>
              <a:t>Виды конфликта интересов</a:t>
            </a:r>
          </a:p>
        </p:txBody>
      </p:sp>
      <p:graphicFrame>
        <p:nvGraphicFramePr>
          <p:cNvPr id="9" name="Объект 8"/>
          <p:cNvGraphicFramePr>
            <a:graphicFrameLocks noGrp="1"/>
          </p:cNvGraphicFramePr>
          <p:nvPr>
            <p:ph idx="1"/>
          </p:nvPr>
        </p:nvGraphicFramePr>
        <p:xfrm>
          <a:off x="609600" y="912813"/>
          <a:ext cx="10972800" cy="5473701"/>
        </p:xfrm>
        <a:graphic>
          <a:graphicData uri="http://schemas.openxmlformats.org/drawingml/2006/table">
            <a:tbl>
              <a:tblPr/>
              <a:tblGrid>
                <a:gridCol w="3776133">
                  <a:extLst>
                    <a:ext uri="{9D8B030D-6E8A-4147-A177-3AD203B41FA5}">
                      <a16:colId xmlns:a16="http://schemas.microsoft.com/office/drawing/2014/main" val="20000"/>
                    </a:ext>
                  </a:extLst>
                </a:gridCol>
                <a:gridCol w="7196667">
                  <a:extLst>
                    <a:ext uri="{9D8B030D-6E8A-4147-A177-3AD203B41FA5}">
                      <a16:colId xmlns:a16="http://schemas.microsoft.com/office/drawing/2014/main" val="20001"/>
                    </a:ext>
                  </a:extLst>
                </a:gridCol>
              </a:tblGrid>
              <a:tr h="1979613">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a:ln>
                            <a:noFill/>
                          </a:ln>
                          <a:solidFill>
                            <a:schemeClr val="tx1"/>
                          </a:solidFill>
                          <a:effectLst/>
                          <a:latin typeface="Arial" pitchFamily="34" charset="0"/>
                          <a:cs typeface="Arial" pitchFamily="34" charset="0"/>
                        </a:rPr>
                        <a:t>Выполнение иной оплачиваемой работы </a:t>
                      </a:r>
                    </a:p>
                  </a:txBody>
                  <a:tcPr marL="121920" marR="121920" marT="45712" marB="457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или его родственники выполняют или собираются выполнять оплачиваемую работу на условиях трудового или гражданско-правового договора в организации, и при этом действия должностного лица в рамках его должностных обязанностей могут помочь этой организации получить выгоду (избежать ущерба).</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txBody>
                  <a:tcPr marL="121920" marR="121920" marT="45712" marB="457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979613">
                <a:tc vMerge="1">
                  <a:txBody>
                    <a:bodyPr/>
                    <a:lstStyle/>
                    <a:p>
                      <a:endParaRPr lang="ru-RU"/>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или его родственники выполняют оплачиваемую работу в организации «Б», которая является материнской, дочерней или иным образом аффилированной с организацией «А», и при этом действия должностного лица в рамках его должностных обязанностей могут помочь организации «А» получить выгоду (избежать ущерба).</a:t>
                      </a:r>
                      <a:endParaRPr kumimoji="0" lang="en-US" sz="1400" b="0" i="0" u="none" strike="noStrike" cap="none" normalizeH="0" baseline="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a:ln>
                          <a:noFill/>
                        </a:ln>
                        <a:solidFill>
                          <a:srgbClr val="000000"/>
                        </a:solidFill>
                        <a:effectLst/>
                        <a:latin typeface="Arial" pitchFamily="34" charset="0"/>
                        <a:cs typeface="Arial" pitchFamily="34" charset="0"/>
                      </a:endParaRPr>
                    </a:p>
                  </a:txBody>
                  <a:tcPr marL="121920" marR="121920" marT="45712" marB="4571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1514475">
                <a:tc vMerge="1">
                  <a:txBody>
                    <a:bodyPr/>
                    <a:lstStyle/>
                    <a:p>
                      <a:endParaRPr lang="ru-RU"/>
                    </a:p>
                  </a:txBody>
                  <a:tcPr/>
                </a:tc>
                <a:tc>
                  <a:txBody>
                    <a:bodyPr/>
                    <a:lstStyle/>
                    <a:p>
                      <a:pPr marL="0" marR="0" lvl="0" indent="0" algn="just" defTabSz="914400" rtl="0" eaLnBrk="1" fontAlgn="base" latinLnBrk="0" hangingPunct="1">
                        <a:lnSpc>
                          <a:spcPct val="100000"/>
                        </a:lnSpc>
                        <a:spcBef>
                          <a:spcPct val="0"/>
                        </a:spcBef>
                        <a:spcAft>
                          <a:spcPts val="1000"/>
                        </a:spcAft>
                        <a:buClrTx/>
                        <a:buSzTx/>
                        <a:buFont typeface="Symbol" pitchFamily="18" charset="2"/>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или его родственники выполняют оплачиваемую работу в организации «Б», предоставляющей платные услуги организации «А», и при этом действия должностного лица в рамках его должностных обязанностей могут помочь этой организации «А» получить выгоду (избежать ущерба).</a:t>
                      </a:r>
                      <a:endParaRPr kumimoji="0" lang="en-US" sz="1400" b="1" i="0" u="none" strike="noStrike" cap="none" normalizeH="0" baseline="0">
                        <a:ln>
                          <a:noFill/>
                        </a:ln>
                        <a:solidFill>
                          <a:schemeClr val="tx1"/>
                        </a:solidFill>
                        <a:effectLst/>
                        <a:latin typeface="Arial" pitchFamily="34" charset="0"/>
                        <a:cs typeface="Arial" pitchFamily="34" charset="0"/>
                      </a:endParaRPr>
                    </a:p>
                  </a:txBody>
                  <a:tcPr marL="121920" marR="121920" marT="45712" marB="4571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BEEBA838-8D25-4CEF-BFF4-95BF14C34A03}" type="slidenum">
              <a:rPr lang="ru-RU">
                <a:latin typeface="Arial" charset="0"/>
                <a:cs typeface="Arial" charset="0"/>
              </a:rPr>
              <a:pPr/>
              <a:t>11</a:t>
            </a:fld>
            <a:endParaRPr lang="ru-RU">
              <a:latin typeface="Arial" charset="0"/>
              <a:cs typeface="Arial" charset="0"/>
            </a:endParaRPr>
          </a:p>
        </p:txBody>
      </p:sp>
      <p:sp>
        <p:nvSpPr>
          <p:cNvPr id="13315" name="Заголовок 1"/>
          <p:cNvSpPr>
            <a:spLocks noGrp="1"/>
          </p:cNvSpPr>
          <p:nvPr>
            <p:ph type="title"/>
          </p:nvPr>
        </p:nvSpPr>
        <p:spPr>
          <a:xfrm>
            <a:off x="260351" y="263525"/>
            <a:ext cx="6142567" cy="373063"/>
          </a:xfrm>
        </p:spPr>
        <p:txBody>
          <a:bodyPr/>
          <a:lstStyle/>
          <a:p>
            <a:pPr algn="l"/>
            <a:r>
              <a:rPr lang="ru-RU" sz="2100" b="1">
                <a:solidFill>
                  <a:srgbClr val="003399"/>
                </a:solidFill>
              </a:rPr>
              <a:t>Виды конфликта интересов</a:t>
            </a:r>
            <a:endParaRPr lang="ru-RU" sz="2100">
              <a:solidFill>
                <a:schemeClr val="accent2"/>
              </a:solidFill>
            </a:endParaRPr>
          </a:p>
        </p:txBody>
      </p:sp>
      <p:cxnSp>
        <p:nvCxnSpPr>
          <p:cNvPr id="4" name="Прямая соединительная линия 3"/>
          <p:cNvCxnSpPr/>
          <p:nvPr/>
        </p:nvCxnSpPr>
        <p:spPr>
          <a:xfrm>
            <a:off x="0" y="7683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Объект 4"/>
          <p:cNvGraphicFramePr>
            <a:graphicFrameLocks noGrp="1"/>
          </p:cNvGraphicFramePr>
          <p:nvPr>
            <p:ph idx="1"/>
          </p:nvPr>
        </p:nvGraphicFramePr>
        <p:xfrm>
          <a:off x="404284" y="939800"/>
          <a:ext cx="10972800" cy="5378451"/>
        </p:xfrm>
        <a:graphic>
          <a:graphicData uri="http://schemas.openxmlformats.org/drawingml/2006/table">
            <a:tbl>
              <a:tblPr/>
              <a:tblGrid>
                <a:gridCol w="3867149">
                  <a:extLst>
                    <a:ext uri="{9D8B030D-6E8A-4147-A177-3AD203B41FA5}">
                      <a16:colId xmlns:a16="http://schemas.microsoft.com/office/drawing/2014/main" val="20000"/>
                    </a:ext>
                  </a:extLst>
                </a:gridCol>
                <a:gridCol w="7105651">
                  <a:extLst>
                    <a:ext uri="{9D8B030D-6E8A-4147-A177-3AD203B41FA5}">
                      <a16:colId xmlns:a16="http://schemas.microsoft.com/office/drawing/2014/main" val="20001"/>
                    </a:ext>
                  </a:extLst>
                </a:gridCol>
              </a:tblGrid>
              <a:tr h="1673225">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a:ln>
                            <a:noFill/>
                          </a:ln>
                          <a:solidFill>
                            <a:schemeClr val="tx1"/>
                          </a:solidFill>
                          <a:effectLst/>
                          <a:latin typeface="Arial" pitchFamily="34" charset="0"/>
                          <a:cs typeface="Arial" pitchFamily="34" charset="0"/>
                        </a:rPr>
                        <a:t>Выполнение иной оплачиваемой работы </a:t>
                      </a:r>
                    </a:p>
                  </a:txBody>
                  <a:tcPr marL="121920" marR="121920"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в ходе проведения контрольно-надзорных мероприятий обнаруживает нарушения законодательства. Должностное лицо рекомендует организации для устранения нарушений воспользоваться услугами конкретной компании, владельцами, руководителями или сотрудниками которой являются родственники должностного лица или иные связанные с ним лица.</a:t>
                      </a:r>
                    </a:p>
                  </a:txBody>
                  <a:tcPr marL="121920" marR="121920"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852613">
                <a:tc vMerge="1">
                  <a:txBody>
                    <a:bodyPr/>
                    <a:lstStyle/>
                    <a:p>
                      <a:endParaRPr lang="ru-RU"/>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осуществляет отдельные функции государственного управления в отношении организации, являющейся конкурентом организации, в которой должностное лицо и/или его родственники выполняют оплачиваемую работу.</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400" b="0" i="0" u="none" strike="noStrike" cap="none" normalizeH="0" baseline="0">
                        <a:ln>
                          <a:noFill/>
                        </a:ln>
                        <a:solidFill>
                          <a:schemeClr val="tx1"/>
                        </a:solidFill>
                        <a:effectLst/>
                        <a:latin typeface="Arial" pitchFamily="34" charset="0"/>
                        <a:cs typeface="Arial" pitchFamily="34" charset="0"/>
                      </a:endParaRPr>
                    </a:p>
                  </a:txBody>
                  <a:tcPr marL="121920" marR="121920" marT="45717" marB="45717"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1852613">
                <a:tc vMerge="1">
                  <a:txBody>
                    <a:bodyPr/>
                    <a:lstStyle/>
                    <a:p>
                      <a:endParaRPr lang="ru-RU"/>
                    </a:p>
                  </a:txBody>
                  <a:tcPr/>
                </a:tc>
                <a:tc>
                  <a:txBody>
                    <a:bodyPr/>
                    <a:lstStyle/>
                    <a:p>
                      <a:pPr marL="0" marR="0" lvl="0" indent="0" algn="just" defTabSz="914400" rtl="0" eaLnBrk="1" fontAlgn="base" latinLnBrk="0" hangingPunct="1">
                        <a:lnSpc>
                          <a:spcPct val="100000"/>
                        </a:lnSpc>
                        <a:spcBef>
                          <a:spcPct val="0"/>
                        </a:spcBef>
                        <a:spcAft>
                          <a:spcPts val="1000"/>
                        </a:spcAft>
                        <a:buClrTx/>
                        <a:buSzTx/>
                        <a:buFont typeface="Symbol" pitchFamily="18" charset="2"/>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на платной основе участвует в выполнении работы, заказчиком которой является государственный орган или организация, в которой оно занимает должность. </a:t>
                      </a:r>
                    </a:p>
                  </a:txBody>
                  <a:tcPr marL="121920" marR="121920" marT="45717" marB="45717"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7FE10A2B-CBE4-4BF4-84B2-8AB8B6469A16}" type="slidenum">
              <a:rPr lang="ru-RU">
                <a:latin typeface="Arial" charset="0"/>
                <a:cs typeface="Arial" charset="0"/>
              </a:rPr>
              <a:pPr/>
              <a:t>12</a:t>
            </a:fld>
            <a:endParaRPr lang="ru-RU">
              <a:latin typeface="Arial" charset="0"/>
              <a:cs typeface="Arial" charset="0"/>
            </a:endParaRPr>
          </a:p>
        </p:txBody>
      </p:sp>
      <p:cxnSp>
        <p:nvCxnSpPr>
          <p:cNvPr id="4" name="Прямая соединительная линия 3"/>
          <p:cNvCxnSpPr/>
          <p:nvPr/>
        </p:nvCxnSpPr>
        <p:spPr>
          <a:xfrm>
            <a:off x="0" y="90646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340" name="Заголовок 1"/>
          <p:cNvSpPr>
            <a:spLocks noGrp="1"/>
          </p:cNvSpPr>
          <p:nvPr>
            <p:ph type="title"/>
          </p:nvPr>
        </p:nvSpPr>
        <p:spPr>
          <a:xfrm>
            <a:off x="222251" y="231775"/>
            <a:ext cx="7171267" cy="508000"/>
          </a:xfrm>
        </p:spPr>
        <p:txBody>
          <a:bodyPr/>
          <a:lstStyle/>
          <a:p>
            <a:pPr algn="just"/>
            <a:r>
              <a:rPr lang="ru-RU" sz="2100" b="1">
                <a:solidFill>
                  <a:srgbClr val="003399"/>
                </a:solidFill>
              </a:rPr>
              <a:t>Виды конфликта интересов</a:t>
            </a:r>
            <a:endParaRPr lang="ru-RU" sz="2100" b="1">
              <a:solidFill>
                <a:schemeClr val="accent2"/>
              </a:solidFill>
            </a:endParaRPr>
          </a:p>
        </p:txBody>
      </p:sp>
      <p:sp>
        <p:nvSpPr>
          <p:cNvPr id="14341" name="Объект 2"/>
          <p:cNvSpPr>
            <a:spLocks noGrp="1"/>
          </p:cNvSpPr>
          <p:nvPr>
            <p:ph idx="1"/>
          </p:nvPr>
        </p:nvSpPr>
        <p:spPr>
          <a:xfrm>
            <a:off x="222251" y="1068388"/>
            <a:ext cx="11715749" cy="5614987"/>
          </a:xfrm>
        </p:spPr>
        <p:txBody>
          <a:bodyPr/>
          <a:lstStyle/>
          <a:p>
            <a:pPr marL="0" indent="0">
              <a:buFontTx/>
              <a:buNone/>
            </a:pPr>
            <a:br>
              <a:rPr lang="ru-RU" sz="1800"/>
            </a:br>
            <a:endParaRPr lang="ru-RU" sz="1800" i="1"/>
          </a:p>
          <a:p>
            <a:pPr marL="0" indent="0">
              <a:buFontTx/>
              <a:buNone/>
            </a:pPr>
            <a:endParaRPr lang="ru-RU" sz="1800" i="1"/>
          </a:p>
          <a:p>
            <a:pPr marL="0" indent="0">
              <a:buFontTx/>
              <a:buNone/>
            </a:pPr>
            <a:endParaRPr lang="ru-RU" sz="1800" i="1"/>
          </a:p>
        </p:txBody>
      </p:sp>
      <p:graphicFrame>
        <p:nvGraphicFramePr>
          <p:cNvPr id="3" name="Таблица 2"/>
          <p:cNvGraphicFramePr>
            <a:graphicFrameLocks noGrp="1"/>
          </p:cNvGraphicFramePr>
          <p:nvPr/>
        </p:nvGraphicFramePr>
        <p:xfrm>
          <a:off x="372533" y="1301751"/>
          <a:ext cx="11245850" cy="2779713"/>
        </p:xfrm>
        <a:graphic>
          <a:graphicData uri="http://schemas.openxmlformats.org/drawingml/2006/table">
            <a:tbl>
              <a:tblPr/>
              <a:tblGrid>
                <a:gridCol w="3547533">
                  <a:extLst>
                    <a:ext uri="{9D8B030D-6E8A-4147-A177-3AD203B41FA5}">
                      <a16:colId xmlns:a16="http://schemas.microsoft.com/office/drawing/2014/main" val="20000"/>
                    </a:ext>
                  </a:extLst>
                </a:gridCol>
                <a:gridCol w="7698317">
                  <a:extLst>
                    <a:ext uri="{9D8B030D-6E8A-4147-A177-3AD203B41FA5}">
                      <a16:colId xmlns:a16="http://schemas.microsoft.com/office/drawing/2014/main" val="20001"/>
                    </a:ext>
                  </a:extLst>
                </a:gridCol>
              </a:tblGrid>
              <a:tr h="1249363">
                <a:tc row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a:ln>
                            <a:noFill/>
                          </a:ln>
                          <a:solidFill>
                            <a:schemeClr val="tx1"/>
                          </a:solidFill>
                          <a:effectLst/>
                          <a:latin typeface="Arial" pitchFamily="34" charset="0"/>
                          <a:cs typeface="Arial" pitchFamily="34" charset="0"/>
                        </a:rPr>
                        <a:t>Владение ценными бумагами и банковскими вкладами </a:t>
                      </a:r>
                    </a:p>
                  </a:txBody>
                  <a:tcPr marL="121921" marR="121921"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и/или его родственники владеют ценными бумагами организации, и при этом действия должностного лица в рамках его должностных обязанностей могут помочь этой организации получить выгоду (избежать ущерба).</a:t>
                      </a:r>
                      <a:endParaRPr kumimoji="0" lang="en-US" sz="1400" b="0" i="0" u="none" strike="noStrike" cap="none" normalizeH="0" baseline="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a:ln>
                          <a:noFill/>
                        </a:ln>
                        <a:solidFill>
                          <a:schemeClr val="tx1"/>
                        </a:solidFill>
                        <a:effectLst/>
                        <a:latin typeface="Arial" pitchFamily="34" charset="0"/>
                        <a:cs typeface="Arial" pitchFamily="34" charset="0"/>
                      </a:endParaRPr>
                    </a:p>
                  </a:txBody>
                  <a:tcPr marL="121921" marR="121921"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530350">
                <a:tc vMerge="1">
                  <a:txBody>
                    <a:bodyPr/>
                    <a:lstStyle/>
                    <a:p>
                      <a:endParaRPr lang="ru-RU"/>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и/или его родственники имеют вклады в банке (кредитной организации), и при этом действия должностного лица в рамках его должностных обязанностей могут помочь этому банку (кредитной организации) получить выгоду (избежать ущерба).</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400" b="0" i="0" u="none" strike="noStrike" cap="none" normalizeH="0" baseline="0">
                        <a:ln>
                          <a:noFill/>
                        </a:ln>
                        <a:solidFill>
                          <a:schemeClr val="tx1"/>
                        </a:solidFill>
                        <a:effectLst/>
                        <a:latin typeface="Arial" pitchFamily="34" charset="0"/>
                        <a:cs typeface="Arial" pitchFamily="34" charset="0"/>
                      </a:endParaRPr>
                    </a:p>
                  </a:txBody>
                  <a:tcPr marL="121921" marR="121921" marT="45728" marB="45728"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94BDB1D8-9600-452A-BB86-3ECC91FAE443}" type="slidenum">
              <a:rPr lang="ru-RU">
                <a:latin typeface="Arial" charset="0"/>
                <a:cs typeface="Arial" charset="0"/>
              </a:rPr>
              <a:pPr/>
              <a:t>13</a:t>
            </a:fld>
            <a:endParaRPr lang="ru-RU">
              <a:latin typeface="Arial" charset="0"/>
              <a:cs typeface="Arial" charset="0"/>
            </a:endParaRPr>
          </a:p>
        </p:txBody>
      </p:sp>
      <p:sp>
        <p:nvSpPr>
          <p:cNvPr id="15363" name="Заголовок 1"/>
          <p:cNvSpPr>
            <a:spLocks noGrp="1"/>
          </p:cNvSpPr>
          <p:nvPr>
            <p:ph type="title"/>
          </p:nvPr>
        </p:nvSpPr>
        <p:spPr>
          <a:xfrm>
            <a:off x="192617" y="250826"/>
            <a:ext cx="5662083" cy="449263"/>
          </a:xfrm>
        </p:spPr>
        <p:txBody>
          <a:bodyPr/>
          <a:lstStyle/>
          <a:p>
            <a:pPr algn="l"/>
            <a:r>
              <a:rPr lang="ru-RU" sz="2100" b="1">
                <a:solidFill>
                  <a:srgbClr val="003399"/>
                </a:solidFill>
              </a:rPr>
              <a:t>Виды конфликта интересов</a:t>
            </a:r>
            <a:endParaRPr lang="ru-RU" sz="2100"/>
          </a:p>
        </p:txBody>
      </p:sp>
      <p:graphicFrame>
        <p:nvGraphicFramePr>
          <p:cNvPr id="2" name="Объект 1"/>
          <p:cNvGraphicFramePr>
            <a:graphicFrameLocks noGrp="1"/>
          </p:cNvGraphicFramePr>
          <p:nvPr>
            <p:ph idx="1"/>
          </p:nvPr>
        </p:nvGraphicFramePr>
        <p:xfrm>
          <a:off x="239185" y="1276351"/>
          <a:ext cx="11609916" cy="4049714"/>
        </p:xfrm>
        <a:graphic>
          <a:graphicData uri="http://schemas.openxmlformats.org/drawingml/2006/table">
            <a:tbl>
              <a:tblPr/>
              <a:tblGrid>
                <a:gridCol w="3835400">
                  <a:extLst>
                    <a:ext uri="{9D8B030D-6E8A-4147-A177-3AD203B41FA5}">
                      <a16:colId xmlns:a16="http://schemas.microsoft.com/office/drawing/2014/main" val="20000"/>
                    </a:ext>
                  </a:extLst>
                </a:gridCol>
                <a:gridCol w="7774516">
                  <a:extLst>
                    <a:ext uri="{9D8B030D-6E8A-4147-A177-3AD203B41FA5}">
                      <a16:colId xmlns:a16="http://schemas.microsoft.com/office/drawing/2014/main" val="20001"/>
                    </a:ext>
                  </a:extLst>
                </a:gridCol>
              </a:tblGrid>
              <a:tr h="1633538">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a:ln>
                            <a:noFill/>
                          </a:ln>
                          <a:solidFill>
                            <a:schemeClr val="tx1"/>
                          </a:solidFill>
                          <a:effectLst/>
                          <a:latin typeface="Arial" pitchFamily="34" charset="0"/>
                          <a:cs typeface="Arial" pitchFamily="34" charset="0"/>
                        </a:rPr>
                        <a:t>Получение подарков, услуг </a:t>
                      </a:r>
                    </a:p>
                  </a:txBody>
                  <a:tcPr marL="121915" marR="121915"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ts val="1000"/>
                        </a:spcAft>
                        <a:buClrTx/>
                        <a:buSzTx/>
                        <a:buFont typeface="Symbol" pitchFamily="18" charset="2"/>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и/или его родственники получают подарки или иные блага (бесплатные услуги, скидки, ссуды, оплату развлечений, отдыха, транспортных расходов и т.д.) от организации, и при этом действия должностного лица в рамках его должностных обязанностей могут помочь этой организации получить выгоду (избежать ущерба)..</a:t>
                      </a:r>
                      <a:endParaRPr kumimoji="0" lang="ru-RU" sz="1400" b="1" i="0" u="none" strike="noStrike" cap="none" normalizeH="0" baseline="0">
                        <a:ln>
                          <a:noFill/>
                        </a:ln>
                        <a:solidFill>
                          <a:srgbClr val="FFFFFF"/>
                        </a:solidFill>
                        <a:effectLst/>
                        <a:latin typeface="Arial" pitchFamily="34" charset="0"/>
                        <a:cs typeface="Arial" pitchFamily="34" charset="0"/>
                      </a:endParaRPr>
                    </a:p>
                  </a:txBody>
                  <a:tcPr marL="121915" marR="121915"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98638">
                <a:tc vMerge="1">
                  <a:txBody>
                    <a:bodyPr/>
                    <a:lstStyle/>
                    <a:p>
                      <a:endParaRPr lang="ru-RU"/>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в рамках исполнения должностных обязанностей совершает действия (принимает решения) в отношении физических лиц или организаций, которые предоставляли или предоставляют услуги, в том числе и платные,  должностному лицу, его родственникам или иным лицам, с которыми должностное лицо поддерживает отношения, основанные на нравственных обязательствах.</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400" b="0" i="0" u="none" strike="noStrike" cap="none" normalizeH="0" baseline="0">
                        <a:ln>
                          <a:noFill/>
                        </a:ln>
                        <a:solidFill>
                          <a:srgbClr val="000000"/>
                        </a:solidFill>
                        <a:effectLst/>
                        <a:latin typeface="Arial" pitchFamily="34" charset="0"/>
                        <a:cs typeface="Arial" pitchFamily="34" charset="0"/>
                      </a:endParaRPr>
                    </a:p>
                  </a:txBody>
                  <a:tcPr marL="121915" marR="121915" marT="45728" marB="45728"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617538">
                <a:tc vMerge="1">
                  <a:txBody>
                    <a:bodyPr/>
                    <a:lstStyle/>
                    <a:p>
                      <a:endParaRPr lang="ru-RU"/>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получает подарки от своего непосредственного подчиненного.</a:t>
                      </a:r>
                      <a:endParaRPr kumimoji="0" lang="ru-RU" sz="1400" b="0" i="0" u="none" strike="noStrike" cap="none" normalizeH="0" baseline="0">
                        <a:ln>
                          <a:noFill/>
                        </a:ln>
                        <a:solidFill>
                          <a:srgbClr val="000000"/>
                        </a:solidFill>
                        <a:effectLst/>
                        <a:latin typeface="Arial" pitchFamily="34" charset="0"/>
                        <a:cs typeface="Arial" pitchFamily="34" charset="0"/>
                      </a:endParaRPr>
                    </a:p>
                  </a:txBody>
                  <a:tcPr marL="121915" marR="121915" marT="45728" marB="45728"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bl>
          </a:graphicData>
        </a:graphic>
      </p:graphicFrame>
      <p:cxnSp>
        <p:nvCxnSpPr>
          <p:cNvPr id="4" name="Прямая соединительная линия 3"/>
          <p:cNvCxnSpPr/>
          <p:nvPr/>
        </p:nvCxnSpPr>
        <p:spPr>
          <a:xfrm>
            <a:off x="0" y="8953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29BEBE3C-D319-4DC3-8BD8-507D13FCA9E3}" type="slidenum">
              <a:rPr lang="ru-RU">
                <a:latin typeface="Arial" charset="0"/>
                <a:cs typeface="Arial" charset="0"/>
              </a:rPr>
              <a:pPr/>
              <a:t>14</a:t>
            </a:fld>
            <a:endParaRPr lang="ru-RU">
              <a:latin typeface="Arial" charset="0"/>
              <a:cs typeface="Arial" charset="0"/>
            </a:endParaRPr>
          </a:p>
        </p:txBody>
      </p:sp>
      <p:cxnSp>
        <p:nvCxnSpPr>
          <p:cNvPr id="4" name="Прямая соединительная линия 3"/>
          <p:cNvCxnSpPr/>
          <p:nvPr/>
        </p:nvCxnSpPr>
        <p:spPr>
          <a:xfrm>
            <a:off x="0" y="8794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388" name="Заголовок 1"/>
          <p:cNvSpPr>
            <a:spLocks noGrp="1"/>
          </p:cNvSpPr>
          <p:nvPr>
            <p:ph type="title"/>
          </p:nvPr>
        </p:nvSpPr>
        <p:spPr>
          <a:xfrm>
            <a:off x="222251" y="236538"/>
            <a:ext cx="6163733" cy="574675"/>
          </a:xfrm>
        </p:spPr>
        <p:txBody>
          <a:bodyPr/>
          <a:lstStyle/>
          <a:p>
            <a:pPr algn="l"/>
            <a:r>
              <a:rPr lang="ru-RU" sz="2100" b="1">
                <a:solidFill>
                  <a:srgbClr val="003399"/>
                </a:solidFill>
              </a:rPr>
              <a:t>Виды конфликта интересов</a:t>
            </a:r>
            <a:endParaRPr lang="ru-RU" sz="2100" b="1">
              <a:solidFill>
                <a:schemeClr val="accent2"/>
              </a:solidFill>
            </a:endParaRPr>
          </a:p>
        </p:txBody>
      </p:sp>
      <p:sp>
        <p:nvSpPr>
          <p:cNvPr id="16389" name="Объект 2"/>
          <p:cNvSpPr>
            <a:spLocks noGrp="1"/>
          </p:cNvSpPr>
          <p:nvPr>
            <p:ph idx="1"/>
          </p:nvPr>
        </p:nvSpPr>
        <p:spPr>
          <a:xfrm>
            <a:off x="222251" y="1004888"/>
            <a:ext cx="11609916" cy="5611812"/>
          </a:xfrm>
        </p:spPr>
        <p:txBody>
          <a:bodyPr/>
          <a:lstStyle/>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p:txBody>
      </p:sp>
      <p:graphicFrame>
        <p:nvGraphicFramePr>
          <p:cNvPr id="2" name="Таблица 1"/>
          <p:cNvGraphicFramePr>
            <a:graphicFrameLocks noGrp="1"/>
          </p:cNvGraphicFramePr>
          <p:nvPr/>
        </p:nvGraphicFramePr>
        <p:xfrm>
          <a:off x="431801" y="1235076"/>
          <a:ext cx="11171767" cy="3362325"/>
        </p:xfrm>
        <a:graphic>
          <a:graphicData uri="http://schemas.openxmlformats.org/drawingml/2006/table">
            <a:tbl>
              <a:tblPr/>
              <a:tblGrid>
                <a:gridCol w="3426884">
                  <a:extLst>
                    <a:ext uri="{9D8B030D-6E8A-4147-A177-3AD203B41FA5}">
                      <a16:colId xmlns:a16="http://schemas.microsoft.com/office/drawing/2014/main" val="20000"/>
                    </a:ext>
                  </a:extLst>
                </a:gridCol>
                <a:gridCol w="7744883">
                  <a:extLst>
                    <a:ext uri="{9D8B030D-6E8A-4147-A177-3AD203B41FA5}">
                      <a16:colId xmlns:a16="http://schemas.microsoft.com/office/drawing/2014/main" val="20001"/>
                    </a:ext>
                  </a:extLst>
                </a:gridCol>
              </a:tblGrid>
              <a:tr h="2035175">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a:ln>
                            <a:noFill/>
                          </a:ln>
                          <a:solidFill>
                            <a:schemeClr val="tx1"/>
                          </a:solidFill>
                          <a:effectLst/>
                          <a:latin typeface="Arial" pitchFamily="34" charset="0"/>
                          <a:cs typeface="Arial" pitchFamily="34" charset="0"/>
                        </a:rPr>
                        <a:t>Имущественные обязательства и судебные процессы</a:t>
                      </a:r>
                    </a:p>
                  </a:txBody>
                  <a:tcPr marL="121907" marR="121907" marT="45719" marB="457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ts val="600"/>
                        </a:spcAft>
                        <a:buClrTx/>
                        <a:buSzTx/>
                        <a:buFont typeface="Symbol" pitchFamily="18" charset="2"/>
                        <a:buNone/>
                        <a:tabLst/>
                      </a:pPr>
                      <a:r>
                        <a:rPr kumimoji="0" lang="ru-RU" sz="1400" b="0" i="0" u="none" strike="noStrike" cap="none" normalizeH="0" baseline="0">
                          <a:ln>
                            <a:noFill/>
                          </a:ln>
                          <a:solidFill>
                            <a:schemeClr val="tx1"/>
                          </a:solidFill>
                          <a:effectLst/>
                          <a:latin typeface="Arial" pitchFamily="34" charset="0"/>
                          <a:cs typeface="Arial" pitchFamily="34" charset="0"/>
                        </a:rPr>
                        <a:t>Организация является кредитором или должником должностного лица и/или его родственников, и при этом действия должностного лица в рамках его должностных обязанностей могут помочь этой организации получить выгоду (избежать ущерба).</a:t>
                      </a:r>
                      <a:endParaRPr kumimoji="0" lang="en-US" sz="1400" b="1"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a:ln>
                          <a:noFill/>
                        </a:ln>
                        <a:solidFill>
                          <a:srgbClr val="FFFFFF"/>
                        </a:solidFill>
                        <a:effectLst/>
                        <a:latin typeface="Arial" pitchFamily="34" charset="0"/>
                        <a:cs typeface="Arial" pitchFamily="34" charset="0"/>
                      </a:endParaRPr>
                    </a:p>
                  </a:txBody>
                  <a:tcPr marL="121907" marR="121907" marT="45719" marB="457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327150">
                <a:tc vMerge="1">
                  <a:txBody>
                    <a:bodyPr/>
                    <a:lstStyle/>
                    <a:p>
                      <a:endParaRPr lang="ru-RU"/>
                    </a:p>
                  </a:txBody>
                  <a:tcPr/>
                </a:tc>
                <a:tc>
                  <a:txBody>
                    <a:bodyPr/>
                    <a:lstStyle/>
                    <a:p>
                      <a:pPr marL="0" marR="0" lvl="0" indent="0" algn="just" defTabSz="914400" rtl="0" eaLnBrk="1" fontAlgn="base" latinLnBrk="0" hangingPunct="1">
                        <a:lnSpc>
                          <a:spcPct val="100000"/>
                        </a:lnSpc>
                        <a:spcBef>
                          <a:spcPct val="0"/>
                        </a:spcBef>
                        <a:spcAft>
                          <a:spcPts val="600"/>
                        </a:spcAft>
                        <a:buClrTx/>
                        <a:buSzTx/>
                        <a:buFont typeface="Symbol" pitchFamily="18" charset="2"/>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и/или его родственники находятся в стадии судебного разбирательства с организацией, и при этом действия должностного лица в рамках его должностных обязанностей могут помочь этой организации получить выгоду (избежать ущерба).</a:t>
                      </a:r>
                    </a:p>
                  </a:txBody>
                  <a:tcPr marL="121907" marR="121907" marT="45719" marB="45719"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F1F26F9E-82CA-4E97-8E5A-49C43CB26004}" type="slidenum">
              <a:rPr lang="ru-RU">
                <a:latin typeface="Arial" charset="0"/>
                <a:cs typeface="Arial" charset="0"/>
              </a:rPr>
              <a:pPr/>
              <a:t>15</a:t>
            </a:fld>
            <a:endParaRPr lang="ru-RU">
              <a:latin typeface="Arial" charset="0"/>
              <a:cs typeface="Arial" charset="0"/>
            </a:endParaRPr>
          </a:p>
        </p:txBody>
      </p:sp>
      <p:cxnSp>
        <p:nvCxnSpPr>
          <p:cNvPr id="4" name="Прямая соединительная линия 3"/>
          <p:cNvCxnSpPr/>
          <p:nvPr/>
        </p:nvCxnSpPr>
        <p:spPr>
          <a:xfrm>
            <a:off x="0" y="8318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412" name="Заголовок 1"/>
          <p:cNvSpPr>
            <a:spLocks noGrp="1"/>
          </p:cNvSpPr>
          <p:nvPr>
            <p:ph type="title"/>
          </p:nvPr>
        </p:nvSpPr>
        <p:spPr>
          <a:xfrm>
            <a:off x="222251" y="236538"/>
            <a:ext cx="5689600" cy="574675"/>
          </a:xfrm>
        </p:spPr>
        <p:txBody>
          <a:bodyPr/>
          <a:lstStyle/>
          <a:p>
            <a:pPr algn="l"/>
            <a:r>
              <a:rPr lang="ru-RU" sz="2100" b="1">
                <a:solidFill>
                  <a:srgbClr val="003399"/>
                </a:solidFill>
              </a:rPr>
              <a:t>Виды конфликта интересов</a:t>
            </a:r>
            <a:endParaRPr lang="ru-RU" sz="2100" b="1">
              <a:solidFill>
                <a:schemeClr val="accent2"/>
              </a:solidFill>
            </a:endParaRPr>
          </a:p>
        </p:txBody>
      </p:sp>
      <p:sp>
        <p:nvSpPr>
          <p:cNvPr id="17413" name="Объект 2"/>
          <p:cNvSpPr>
            <a:spLocks noGrp="1"/>
          </p:cNvSpPr>
          <p:nvPr>
            <p:ph idx="1"/>
          </p:nvPr>
        </p:nvSpPr>
        <p:spPr>
          <a:xfrm>
            <a:off x="222251" y="1004888"/>
            <a:ext cx="11609916" cy="5611812"/>
          </a:xfrm>
        </p:spPr>
        <p:txBody>
          <a:bodyPr/>
          <a:lstStyle/>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a:p>
            <a:pPr marL="0" indent="0">
              <a:buFontTx/>
              <a:buNone/>
            </a:pPr>
            <a:endParaRPr lang="ru-RU" sz="1800"/>
          </a:p>
        </p:txBody>
      </p:sp>
      <p:graphicFrame>
        <p:nvGraphicFramePr>
          <p:cNvPr id="2" name="Таблица 1"/>
          <p:cNvGraphicFramePr>
            <a:graphicFrameLocks noGrp="1"/>
          </p:cNvGraphicFramePr>
          <p:nvPr/>
        </p:nvGraphicFramePr>
        <p:xfrm>
          <a:off x="400051" y="1257300"/>
          <a:ext cx="11171767" cy="3308351"/>
        </p:xfrm>
        <a:graphic>
          <a:graphicData uri="http://schemas.openxmlformats.org/drawingml/2006/table">
            <a:tbl>
              <a:tblPr/>
              <a:tblGrid>
                <a:gridCol w="3426883">
                  <a:extLst>
                    <a:ext uri="{9D8B030D-6E8A-4147-A177-3AD203B41FA5}">
                      <a16:colId xmlns:a16="http://schemas.microsoft.com/office/drawing/2014/main" val="20000"/>
                    </a:ext>
                  </a:extLst>
                </a:gridCol>
                <a:gridCol w="7744884">
                  <a:extLst>
                    <a:ext uri="{9D8B030D-6E8A-4147-A177-3AD203B41FA5}">
                      <a16:colId xmlns:a16="http://schemas.microsoft.com/office/drawing/2014/main" val="20001"/>
                    </a:ext>
                  </a:extLst>
                </a:gridCol>
              </a:tblGrid>
              <a:tr h="1893888">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a:ln>
                            <a:noFill/>
                          </a:ln>
                          <a:solidFill>
                            <a:schemeClr val="tx1"/>
                          </a:solidFill>
                          <a:effectLst/>
                          <a:latin typeface="Arial" pitchFamily="34" charset="0"/>
                          <a:cs typeface="Arial" pitchFamily="34" charset="0"/>
                        </a:rPr>
                        <a:t>«Вращающаяся дверь»</a:t>
                      </a:r>
                    </a:p>
                  </a:txBody>
                  <a:tcPr marL="121907" marR="121907"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ts val="600"/>
                        </a:spcAft>
                        <a:buClrTx/>
                        <a:buSzTx/>
                        <a:buFont typeface="Symbol" pitchFamily="18" charset="2"/>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в рамках должностных обязанностей участвует в осуществлении отдельных функций управления (принятии решений) в отношении организации, владельцем, руководителем или сотрудником которой он являлся ранее. </a:t>
                      </a:r>
                      <a:endParaRPr kumimoji="0" lang="ru-RU" sz="1400" b="1" i="0" u="none" strike="noStrike" cap="none" normalizeH="0" baseline="0">
                        <a:ln>
                          <a:noFill/>
                        </a:ln>
                        <a:solidFill>
                          <a:srgbClr val="FFFFFF"/>
                        </a:solidFill>
                        <a:effectLst/>
                        <a:latin typeface="Arial" pitchFamily="34" charset="0"/>
                        <a:cs typeface="Arial" pitchFamily="34" charset="0"/>
                      </a:endParaRPr>
                    </a:p>
                  </a:txBody>
                  <a:tcPr marL="121907" marR="121907"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414463">
                <a:tc vMerge="1">
                  <a:txBody>
                    <a:bodyPr/>
                    <a:lstStyle/>
                    <a:p>
                      <a:endParaRPr lang="ru-RU"/>
                    </a:p>
                  </a:txBody>
                  <a:tcPr/>
                </a:tc>
                <a:tc>
                  <a:txBody>
                    <a:bodyPr/>
                    <a:lstStyle/>
                    <a:p>
                      <a:pPr marL="0" marR="0" lvl="0" indent="0" algn="just" defTabSz="914400" rtl="0" eaLnBrk="1" fontAlgn="base" latinLnBrk="0" hangingPunct="1">
                        <a:lnSpc>
                          <a:spcPct val="100000"/>
                        </a:lnSpc>
                        <a:spcBef>
                          <a:spcPct val="0"/>
                        </a:spcBef>
                        <a:spcAft>
                          <a:spcPts val="600"/>
                        </a:spcAft>
                        <a:buClrTx/>
                        <a:buSzTx/>
                        <a:buFont typeface="Symbol" pitchFamily="18" charset="2"/>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ведет переговоры о переходе после увольнения на работу в организацию, и при этом действия должностного лица в рамках его должностных обязанностей могут помочь этой организации получить выгоду (избежать ущерба).</a:t>
                      </a:r>
                      <a:endParaRPr kumimoji="0" lang="en-US" sz="1400" b="1" i="0" u="none" strike="noStrike" cap="none" normalizeH="0" baseline="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 typeface="Symbol" pitchFamily="18" charset="2"/>
                        <a:buNone/>
                        <a:tabLst/>
                      </a:pPr>
                      <a:endParaRPr kumimoji="0" lang="ru-RU" sz="1400" b="0" i="0" u="none" strike="noStrike" cap="none" normalizeH="0" baseline="0">
                        <a:ln>
                          <a:noFill/>
                        </a:ln>
                        <a:solidFill>
                          <a:schemeClr val="tx1"/>
                        </a:solidFill>
                        <a:effectLst/>
                        <a:latin typeface="Arial" pitchFamily="34" charset="0"/>
                        <a:cs typeface="Arial" pitchFamily="34" charset="0"/>
                      </a:endParaRPr>
                    </a:p>
                  </a:txBody>
                  <a:tcPr marL="121907" marR="121907" marT="45728" marB="45728"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FEEAA7E7-F3F2-4490-AF0C-678796E4C534}" type="slidenum">
              <a:rPr lang="ru-RU">
                <a:latin typeface="Arial" charset="0"/>
                <a:cs typeface="Arial" charset="0"/>
              </a:rPr>
              <a:pPr/>
              <a:t>16</a:t>
            </a:fld>
            <a:endParaRPr lang="ru-RU">
              <a:latin typeface="Arial" charset="0"/>
              <a:cs typeface="Arial" charset="0"/>
            </a:endParaRPr>
          </a:p>
        </p:txBody>
      </p:sp>
      <p:cxnSp>
        <p:nvCxnSpPr>
          <p:cNvPr id="4" name="Прямая соединительная линия 3"/>
          <p:cNvCxnSpPr/>
          <p:nvPr/>
        </p:nvCxnSpPr>
        <p:spPr>
          <a:xfrm>
            <a:off x="0" y="10096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436" name="Заголовок 1"/>
          <p:cNvSpPr>
            <a:spLocks noGrp="1"/>
          </p:cNvSpPr>
          <p:nvPr>
            <p:ph type="title"/>
          </p:nvPr>
        </p:nvSpPr>
        <p:spPr>
          <a:xfrm>
            <a:off x="120651" y="165101"/>
            <a:ext cx="6170083" cy="746125"/>
          </a:xfrm>
        </p:spPr>
        <p:txBody>
          <a:bodyPr/>
          <a:lstStyle/>
          <a:p>
            <a:pPr algn="l"/>
            <a:r>
              <a:rPr lang="ru-RU" sz="2100" b="1">
                <a:solidFill>
                  <a:srgbClr val="003399"/>
                </a:solidFill>
              </a:rPr>
              <a:t>Нормативные правовые акты</a:t>
            </a:r>
          </a:p>
        </p:txBody>
      </p:sp>
      <p:sp>
        <p:nvSpPr>
          <p:cNvPr id="18437" name="Объект 2"/>
          <p:cNvSpPr>
            <a:spLocks noGrp="1"/>
          </p:cNvSpPr>
          <p:nvPr>
            <p:ph idx="1"/>
          </p:nvPr>
        </p:nvSpPr>
        <p:spPr>
          <a:xfrm>
            <a:off x="292101" y="1292225"/>
            <a:ext cx="11120967" cy="1697038"/>
          </a:xfrm>
        </p:spPr>
        <p:txBody>
          <a:bodyPr/>
          <a:lstStyle/>
          <a:p>
            <a:pPr algn="just">
              <a:spcBef>
                <a:spcPct val="0"/>
              </a:spcBef>
              <a:spcAft>
                <a:spcPts val="1200"/>
              </a:spcAft>
              <a:buFont typeface="Wingdings" pitchFamily="2" charset="2"/>
              <a:buChar char="v"/>
            </a:pPr>
            <a:r>
              <a:rPr lang="ru-RU" sz="1600"/>
              <a:t>Федеральный закон от 25.12.2008 № 273-ФЗ «О противодействии коррупции»;</a:t>
            </a:r>
          </a:p>
          <a:p>
            <a:pPr algn="just">
              <a:spcBef>
                <a:spcPct val="0"/>
              </a:spcBef>
              <a:spcAft>
                <a:spcPts val="1200"/>
              </a:spcAft>
              <a:buFont typeface="Wingdings" pitchFamily="2" charset="2"/>
              <a:buChar char="v"/>
            </a:pPr>
            <a:r>
              <a:rPr lang="ru-RU" sz="1600"/>
              <a:t>Федеральный закон от 27.07.2004 № 79-ФЗ «О государственной гражданской службе РФ»</a:t>
            </a:r>
          </a:p>
          <a:p>
            <a:pPr algn="just">
              <a:spcBef>
                <a:spcPct val="0"/>
              </a:spcBef>
              <a:spcAft>
                <a:spcPts val="1200"/>
              </a:spcAft>
              <a:buFont typeface="Wingdings" pitchFamily="2" charset="2"/>
              <a:buChar char="v"/>
            </a:pPr>
            <a:r>
              <a:rPr lang="ru-RU" sz="1600"/>
              <a:t>Указ Президента РФ от 22.12.2015 N 650 «О порядке сообщения лицами, замещающими отдельные государственные должности Российской Федерации, должности федеральной государственной службы, и иными лицами о возникновении личной заинтересованности при исполнении должностных обязанностей, которая приводит или может привести к конфликту интересов, и о внесении изменений в некоторые акты Президента Российской Федерации»</a:t>
            </a:r>
          </a:p>
          <a:p>
            <a:pPr>
              <a:buFontTx/>
              <a:buNone/>
            </a:pPr>
            <a:r>
              <a:rPr lang="en-US" sz="1600" b="1"/>
              <a:t>NB! </a:t>
            </a:r>
            <a:r>
              <a:rPr lang="ru-RU" sz="1600" b="1"/>
              <a:t>Важнейшее изменение: </a:t>
            </a:r>
          </a:p>
          <a:p>
            <a:pPr>
              <a:buFontTx/>
              <a:buNone/>
            </a:pPr>
            <a:r>
              <a:rPr lang="ru-RU" sz="1600"/>
              <a:t>Федеральный закон от 05.10.2015 N 285-ФЗ</a:t>
            </a:r>
            <a:r>
              <a:rPr lang="en-US" sz="1600"/>
              <a:t> </a:t>
            </a:r>
            <a:r>
              <a:rPr lang="ru-RU" sz="1600"/>
              <a:t>«О внесении изменений в отдельные законодательные акты Российской Федерации в части установления обязанности лиц, замещающих государственные должности, и иных лиц сообщать о возникновении личной заинтересованности, которая приводит или может привести к конфликту интересов, и принимать меры по предотвращению или урегулированию конфликта интересов»</a:t>
            </a:r>
          </a:p>
          <a:p>
            <a:pPr algn="just">
              <a:spcBef>
                <a:spcPct val="0"/>
              </a:spcBef>
              <a:spcAft>
                <a:spcPts val="1200"/>
              </a:spcAft>
              <a:buFontTx/>
              <a:buNone/>
            </a:pPr>
            <a:endParaRPr lang="ru-RU" sz="2400"/>
          </a:p>
          <a:p>
            <a:pPr algn="just">
              <a:spcBef>
                <a:spcPct val="0"/>
              </a:spcBef>
              <a:spcAft>
                <a:spcPts val="1200"/>
              </a:spcAft>
              <a:buFont typeface="Wingdings" pitchFamily="2" charset="2"/>
              <a:buChar char="v"/>
            </a:pPr>
            <a:endParaRPr lang="ru-RU" sz="1800"/>
          </a:p>
          <a:p>
            <a:pPr algn="just">
              <a:spcBef>
                <a:spcPct val="0"/>
              </a:spcBef>
              <a:spcAft>
                <a:spcPts val="1200"/>
              </a:spcAft>
              <a:buFont typeface="Arial" charset="0"/>
              <a:buAutoNum type="arabicPeriod"/>
            </a:pPr>
            <a:endParaRPr lang="ru-RU" sz="1800"/>
          </a:p>
          <a:p>
            <a:pPr algn="just">
              <a:spcBef>
                <a:spcPct val="0"/>
              </a:spcBef>
              <a:spcAft>
                <a:spcPts val="1200"/>
              </a:spcAft>
              <a:buFontTx/>
              <a:buNone/>
            </a:pPr>
            <a:br>
              <a:rPr lang="ru-RU" sz="1800"/>
            </a:br>
            <a:endParaRPr lang="en-US" sz="16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36D20288-01B2-4748-8A2E-E76AA04A4052}" type="slidenum">
              <a:rPr lang="ru-RU">
                <a:latin typeface="Arial" charset="0"/>
                <a:cs typeface="Arial" charset="0"/>
              </a:rPr>
              <a:pPr/>
              <a:t>17</a:t>
            </a:fld>
            <a:endParaRPr lang="ru-RU">
              <a:latin typeface="Arial" charset="0"/>
              <a:cs typeface="Arial" charset="0"/>
            </a:endParaRPr>
          </a:p>
        </p:txBody>
      </p:sp>
      <p:cxnSp>
        <p:nvCxnSpPr>
          <p:cNvPr id="4" name="Прямая соединительная линия 3"/>
          <p:cNvCxnSpPr/>
          <p:nvPr/>
        </p:nvCxnSpPr>
        <p:spPr>
          <a:xfrm>
            <a:off x="0" y="10096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460" name="Заголовок 1"/>
          <p:cNvSpPr>
            <a:spLocks noGrp="1"/>
          </p:cNvSpPr>
          <p:nvPr>
            <p:ph type="title"/>
          </p:nvPr>
        </p:nvSpPr>
        <p:spPr>
          <a:xfrm>
            <a:off x="120651" y="165101"/>
            <a:ext cx="9599083" cy="746125"/>
          </a:xfrm>
        </p:spPr>
        <p:txBody>
          <a:bodyPr/>
          <a:lstStyle/>
          <a:p>
            <a:pPr algn="l"/>
            <a:r>
              <a:rPr lang="ru-RU" sz="2100" b="1">
                <a:solidFill>
                  <a:srgbClr val="003399"/>
                </a:solidFill>
              </a:rPr>
              <a:t>Федеральный закон от 05.10.2015 N 285-ФЗ</a:t>
            </a:r>
          </a:p>
        </p:txBody>
      </p:sp>
      <p:sp>
        <p:nvSpPr>
          <p:cNvPr id="19461" name="TextBox 6"/>
          <p:cNvSpPr txBox="1">
            <a:spLocks noChangeArrowheads="1"/>
          </p:cNvSpPr>
          <p:nvPr/>
        </p:nvSpPr>
        <p:spPr bwMode="auto">
          <a:xfrm>
            <a:off x="567268" y="1449388"/>
            <a:ext cx="11180233" cy="2400657"/>
          </a:xfrm>
          <a:prstGeom prst="rect">
            <a:avLst/>
          </a:prstGeom>
          <a:noFill/>
          <a:ln w="9525">
            <a:noFill/>
            <a:miter lim="800000"/>
            <a:headEnd/>
            <a:tailEnd/>
          </a:ln>
        </p:spPr>
        <p:txBody>
          <a:bodyPr>
            <a:spAutoFit/>
          </a:bodyPr>
          <a:lstStyle/>
          <a:p>
            <a:pPr marL="266700" indent="-266700" algn="just">
              <a:spcAft>
                <a:spcPts val="1200"/>
              </a:spcAft>
              <a:buFontTx/>
              <a:buChar char="•"/>
            </a:pPr>
            <a:r>
              <a:rPr kumimoji="1" lang="ru-RU" sz="2000"/>
              <a:t>Унификация определений понятий «конфликт интересов» и «личная заинтересованность»;</a:t>
            </a:r>
          </a:p>
          <a:p>
            <a:pPr marL="266700" indent="-266700" algn="just">
              <a:spcAft>
                <a:spcPts val="1200"/>
              </a:spcAft>
              <a:buFontTx/>
              <a:buChar char="•"/>
            </a:pPr>
            <a:r>
              <a:rPr kumimoji="1" lang="ru-RU" sz="2000"/>
              <a:t>Распространение регулирования конфликта интересов на лиц, замещающих государственные должности;</a:t>
            </a:r>
          </a:p>
          <a:p>
            <a:pPr marL="266700" indent="-266700" algn="just">
              <a:spcAft>
                <a:spcPts val="1200"/>
              </a:spcAft>
              <a:buFontTx/>
              <a:buChar char="•"/>
            </a:pPr>
            <a:r>
              <a:rPr kumimoji="1" lang="ru-RU" sz="2000"/>
              <a:t>Изменение основных определений;</a:t>
            </a:r>
          </a:p>
          <a:p>
            <a:pPr marL="266700" indent="-266700" algn="just">
              <a:spcAft>
                <a:spcPts val="1200"/>
              </a:spcAft>
              <a:buFontTx/>
              <a:buChar char="•"/>
            </a:pPr>
            <a:r>
              <a:rPr kumimoji="1" lang="ru-RU" sz="2000"/>
              <a:t>Распространение на работников ПФР и ряда других организаций ограничений, предусмотренных пунктом 5 части 1 статьи 16 ФЗ «О государственной гражданской службе»</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06C31614-6369-4008-99C8-E70641581981}" type="slidenum">
              <a:rPr lang="ru-RU">
                <a:latin typeface="Arial" charset="0"/>
                <a:cs typeface="Arial" charset="0"/>
              </a:rPr>
              <a:pPr/>
              <a:t>18</a:t>
            </a:fld>
            <a:endParaRPr lang="ru-RU">
              <a:latin typeface="Arial" charset="0"/>
              <a:cs typeface="Arial" charset="0"/>
            </a:endParaRPr>
          </a:p>
        </p:txBody>
      </p:sp>
      <p:cxnSp>
        <p:nvCxnSpPr>
          <p:cNvPr id="4" name="Прямая соединительная линия 3"/>
          <p:cNvCxnSpPr/>
          <p:nvPr/>
        </p:nvCxnSpPr>
        <p:spPr>
          <a:xfrm>
            <a:off x="0" y="7270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484" name="Заголовок 1"/>
          <p:cNvSpPr>
            <a:spLocks noGrp="1"/>
          </p:cNvSpPr>
          <p:nvPr>
            <p:ph type="title"/>
          </p:nvPr>
        </p:nvSpPr>
        <p:spPr>
          <a:xfrm>
            <a:off x="222251" y="120650"/>
            <a:ext cx="5077883" cy="560388"/>
          </a:xfrm>
        </p:spPr>
        <p:txBody>
          <a:bodyPr/>
          <a:lstStyle/>
          <a:p>
            <a:pPr algn="l"/>
            <a:r>
              <a:rPr lang="ru-RU" sz="2100" b="1">
                <a:solidFill>
                  <a:srgbClr val="003399"/>
                </a:solidFill>
              </a:rPr>
              <a:t>Основные понятия</a:t>
            </a:r>
          </a:p>
        </p:txBody>
      </p:sp>
      <p:sp>
        <p:nvSpPr>
          <p:cNvPr id="20485" name="Объект 2"/>
          <p:cNvSpPr>
            <a:spLocks noGrp="1"/>
          </p:cNvSpPr>
          <p:nvPr>
            <p:ph idx="1"/>
          </p:nvPr>
        </p:nvSpPr>
        <p:spPr>
          <a:xfrm>
            <a:off x="292100" y="958851"/>
            <a:ext cx="11626851" cy="5732463"/>
          </a:xfrm>
        </p:spPr>
        <p:txBody>
          <a:bodyPr/>
          <a:lstStyle/>
          <a:p>
            <a:pPr marL="0" indent="0" algn="just">
              <a:spcBef>
                <a:spcPct val="0"/>
              </a:spcBef>
              <a:spcAft>
                <a:spcPts val="1200"/>
              </a:spcAft>
              <a:buFontTx/>
              <a:buNone/>
            </a:pPr>
            <a:r>
              <a:rPr lang="ru-RU" sz="1800" b="1"/>
              <a:t>Конфликт интересов:</a:t>
            </a:r>
          </a:p>
          <a:p>
            <a:pPr marL="0" indent="0" algn="ctr">
              <a:spcBef>
                <a:spcPct val="0"/>
              </a:spcBef>
              <a:spcAft>
                <a:spcPts val="1200"/>
              </a:spcAft>
              <a:buFontTx/>
              <a:buNone/>
            </a:pPr>
            <a:r>
              <a:rPr lang="ru-RU" sz="1800" i="1"/>
              <a:t>Было</a:t>
            </a:r>
          </a:p>
          <a:p>
            <a:pPr marL="0" indent="0" algn="just">
              <a:spcBef>
                <a:spcPct val="0"/>
              </a:spcBef>
              <a:spcAft>
                <a:spcPts val="1200"/>
              </a:spcAft>
              <a:buFontTx/>
              <a:buNone/>
            </a:pPr>
            <a:endParaRPr lang="ru-RU" sz="1800" b="1"/>
          </a:p>
          <a:p>
            <a:pPr marL="0" indent="0" algn="just">
              <a:spcBef>
                <a:spcPct val="0"/>
              </a:spcBef>
              <a:spcAft>
                <a:spcPts val="1200"/>
              </a:spcAft>
              <a:buFontTx/>
              <a:buNone/>
            </a:pPr>
            <a:endParaRPr lang="ru-RU" sz="1800" b="1"/>
          </a:p>
          <a:p>
            <a:pPr marL="0" indent="0" algn="just">
              <a:spcBef>
                <a:spcPct val="0"/>
              </a:spcBef>
              <a:spcAft>
                <a:spcPts val="1200"/>
              </a:spcAft>
              <a:buFontTx/>
              <a:buNone/>
            </a:pPr>
            <a:br>
              <a:rPr lang="ru-RU" sz="1800"/>
            </a:br>
            <a:endParaRPr lang="en-US" sz="1600"/>
          </a:p>
        </p:txBody>
      </p:sp>
      <p:sp>
        <p:nvSpPr>
          <p:cNvPr id="2" name="Прямоугольник 1"/>
          <p:cNvSpPr/>
          <p:nvPr/>
        </p:nvSpPr>
        <p:spPr>
          <a:xfrm>
            <a:off x="222251" y="4713288"/>
            <a:ext cx="11614149" cy="14160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1" lang="ru-RU" sz="1400">
                <a:solidFill>
                  <a:schemeClr val="tx1"/>
                </a:solidFill>
                <a:cs typeface="Arial" pitchFamily="34" charset="0"/>
              </a:rPr>
              <a:t>Под конфликтом интересов в настоящем Федеральном законе понимается ситуация, при которой личная заинтересованность (прямая или косвенная) лица, замещающего должность, замещение которой предусматривает обязанность принимать меры по предотвращению и урегулированию конфликта интересов, влияет или может повлиять на надлежащее, объективное и беспристрастное исполнение им должностных (служебных) обязанностей (осуществление полномочий).</a:t>
            </a:r>
          </a:p>
          <a:p>
            <a:pPr algn="ctr">
              <a:defRPr/>
            </a:pPr>
            <a:endParaRPr lang="ru-RU" sz="1400" i="1">
              <a:solidFill>
                <a:schemeClr val="tx1"/>
              </a:solidFill>
              <a:cs typeface="Arial" pitchFamily="34" charset="0"/>
            </a:endParaRPr>
          </a:p>
        </p:txBody>
      </p:sp>
      <p:sp>
        <p:nvSpPr>
          <p:cNvPr id="3" name="Прямоугольник 2"/>
          <p:cNvSpPr/>
          <p:nvPr/>
        </p:nvSpPr>
        <p:spPr>
          <a:xfrm>
            <a:off x="209552" y="1817689"/>
            <a:ext cx="11626849" cy="2022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1" lang="ru-RU" sz="1400">
                <a:solidFill>
                  <a:schemeClr val="tx1"/>
                </a:solidFill>
                <a:cs typeface="Arial" pitchFamily="34" charset="0"/>
              </a:rPr>
              <a:t>Под конфликтом интересов на государственной или муниципальной службе в настоящем Федеральном законе понимается ситуация, при которой личная заинтересованность (прямая или косвенная) государственного или муниципального служащего влияет или может повлиять на надлежащее исполнение им должностных (служебных) обязанностей и при которой возникает или может возникнуть противоречие между личной заинтересованностью государственного или муниципального служащего и правами и законными интересами граждан, организаций, общества или государства, способное привести к причинению вреда правам и законным интересам граждан, организаций, общества или государства.</a:t>
            </a:r>
            <a:endParaRPr lang="ru-RU" sz="800">
              <a:solidFill>
                <a:schemeClr val="tx1"/>
              </a:solidFill>
              <a:cs typeface="Arial" pitchFamily="34" charset="0"/>
            </a:endParaRPr>
          </a:p>
          <a:p>
            <a:pPr algn="ctr">
              <a:defRPr/>
            </a:pPr>
            <a:endParaRPr lang="ru-RU" sz="1400" i="1">
              <a:solidFill>
                <a:schemeClr val="tx1"/>
              </a:solidFill>
              <a:cs typeface="Arial" pitchFamily="34" charset="0"/>
            </a:endParaRPr>
          </a:p>
        </p:txBody>
      </p:sp>
      <p:sp>
        <p:nvSpPr>
          <p:cNvPr id="20488" name="Rectangle 8"/>
          <p:cNvSpPr>
            <a:spLocks noChangeArrowheads="1"/>
          </p:cNvSpPr>
          <p:nvPr/>
        </p:nvSpPr>
        <p:spPr bwMode="auto">
          <a:xfrm>
            <a:off x="45476" y="-188978"/>
            <a:ext cx="65" cy="377956"/>
          </a:xfrm>
          <a:prstGeom prst="rect">
            <a:avLst/>
          </a:prstGeom>
          <a:solidFill>
            <a:srgbClr val="8585C4"/>
          </a:solidFill>
          <a:ln w="9525">
            <a:noFill/>
            <a:miter lim="800000"/>
            <a:headEnd/>
            <a:tailEnd/>
          </a:ln>
        </p:spPr>
        <p:txBody>
          <a:bodyPr wrap="none" lIns="0" tIns="7935" rIns="0" bIns="92046" anchor="ctr">
            <a:spAutoFit/>
          </a:bodyPr>
          <a:lstStyle/>
          <a:p>
            <a:pPr algn="just"/>
            <a:endParaRPr lang="ru-RU"/>
          </a:p>
        </p:txBody>
      </p:sp>
      <p:sp>
        <p:nvSpPr>
          <p:cNvPr id="20489" name="TextBox 8"/>
          <p:cNvSpPr txBox="1">
            <a:spLocks noChangeArrowheads="1"/>
          </p:cNvSpPr>
          <p:nvPr/>
        </p:nvSpPr>
        <p:spPr bwMode="auto">
          <a:xfrm>
            <a:off x="5634567" y="4094164"/>
            <a:ext cx="1445684" cy="369887"/>
          </a:xfrm>
          <a:prstGeom prst="rect">
            <a:avLst/>
          </a:prstGeom>
          <a:noFill/>
          <a:ln w="9525">
            <a:noFill/>
            <a:miter lim="800000"/>
            <a:headEnd/>
            <a:tailEnd/>
          </a:ln>
        </p:spPr>
        <p:txBody>
          <a:bodyPr>
            <a:spAutoFit/>
          </a:bodyPr>
          <a:lstStyle/>
          <a:p>
            <a:r>
              <a:rPr lang="ru-RU" i="1"/>
              <a:t>Стало</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13D2BE41-7887-47C8-847D-ECA9FB56E485}" type="slidenum">
              <a:rPr lang="ru-RU">
                <a:latin typeface="Arial" charset="0"/>
                <a:cs typeface="Arial" charset="0"/>
              </a:rPr>
              <a:pPr/>
              <a:t>19</a:t>
            </a:fld>
            <a:endParaRPr lang="ru-RU">
              <a:latin typeface="Arial" charset="0"/>
              <a:cs typeface="Arial" charset="0"/>
            </a:endParaRPr>
          </a:p>
        </p:txBody>
      </p:sp>
      <p:cxnSp>
        <p:nvCxnSpPr>
          <p:cNvPr id="4" name="Прямая соединительная линия 3"/>
          <p:cNvCxnSpPr/>
          <p:nvPr/>
        </p:nvCxnSpPr>
        <p:spPr>
          <a:xfrm>
            <a:off x="0" y="7270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508" name="Заголовок 1"/>
          <p:cNvSpPr>
            <a:spLocks noGrp="1"/>
          </p:cNvSpPr>
          <p:nvPr>
            <p:ph type="title"/>
          </p:nvPr>
        </p:nvSpPr>
        <p:spPr>
          <a:xfrm>
            <a:off x="222251" y="120650"/>
            <a:ext cx="5077883" cy="560388"/>
          </a:xfrm>
        </p:spPr>
        <p:txBody>
          <a:bodyPr/>
          <a:lstStyle/>
          <a:p>
            <a:pPr algn="l"/>
            <a:r>
              <a:rPr lang="ru-RU" sz="2100" b="1">
                <a:solidFill>
                  <a:srgbClr val="003399"/>
                </a:solidFill>
              </a:rPr>
              <a:t>Основные понятия</a:t>
            </a:r>
          </a:p>
        </p:txBody>
      </p:sp>
      <p:sp>
        <p:nvSpPr>
          <p:cNvPr id="21509" name="Объект 2"/>
          <p:cNvSpPr>
            <a:spLocks noGrp="1"/>
          </p:cNvSpPr>
          <p:nvPr>
            <p:ph idx="1"/>
          </p:nvPr>
        </p:nvSpPr>
        <p:spPr>
          <a:xfrm>
            <a:off x="292100" y="958851"/>
            <a:ext cx="11626851" cy="5732463"/>
          </a:xfrm>
        </p:spPr>
        <p:txBody>
          <a:bodyPr/>
          <a:lstStyle/>
          <a:p>
            <a:pPr marL="0" indent="0" algn="just">
              <a:spcBef>
                <a:spcPct val="0"/>
              </a:spcBef>
              <a:spcAft>
                <a:spcPts val="1200"/>
              </a:spcAft>
              <a:buFontTx/>
              <a:buNone/>
            </a:pPr>
            <a:r>
              <a:rPr lang="ru-RU" sz="1800" b="1"/>
              <a:t>Личная заинтересованность:</a:t>
            </a:r>
          </a:p>
          <a:p>
            <a:pPr marL="0" indent="0" algn="ctr">
              <a:spcBef>
                <a:spcPct val="0"/>
              </a:spcBef>
              <a:spcAft>
                <a:spcPts val="1200"/>
              </a:spcAft>
              <a:buFontTx/>
              <a:buNone/>
            </a:pPr>
            <a:r>
              <a:rPr lang="ru-RU" sz="1800" i="1"/>
              <a:t>Было</a:t>
            </a:r>
          </a:p>
          <a:p>
            <a:pPr marL="0" indent="0" algn="just">
              <a:spcBef>
                <a:spcPct val="0"/>
              </a:spcBef>
              <a:spcAft>
                <a:spcPts val="1200"/>
              </a:spcAft>
              <a:buFontTx/>
              <a:buNone/>
            </a:pPr>
            <a:endParaRPr lang="ru-RU" sz="1800" b="1"/>
          </a:p>
          <a:p>
            <a:pPr marL="0" indent="0" algn="just">
              <a:spcBef>
                <a:spcPct val="0"/>
              </a:spcBef>
              <a:spcAft>
                <a:spcPts val="1200"/>
              </a:spcAft>
              <a:buFontTx/>
              <a:buNone/>
            </a:pPr>
            <a:endParaRPr lang="ru-RU" sz="1800" b="1"/>
          </a:p>
          <a:p>
            <a:pPr marL="0" indent="0" algn="just">
              <a:spcBef>
                <a:spcPct val="0"/>
              </a:spcBef>
              <a:spcAft>
                <a:spcPts val="1200"/>
              </a:spcAft>
              <a:buFontTx/>
              <a:buNone/>
            </a:pPr>
            <a:br>
              <a:rPr lang="ru-RU" sz="1800"/>
            </a:br>
            <a:endParaRPr lang="en-US" sz="1600"/>
          </a:p>
        </p:txBody>
      </p:sp>
      <p:sp>
        <p:nvSpPr>
          <p:cNvPr id="2" name="Прямоугольник 1"/>
          <p:cNvSpPr/>
          <p:nvPr/>
        </p:nvSpPr>
        <p:spPr>
          <a:xfrm>
            <a:off x="298451" y="1982788"/>
            <a:ext cx="11614149" cy="14160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1" lang="ru-RU" sz="1400">
                <a:solidFill>
                  <a:schemeClr val="tx1"/>
                </a:solidFill>
                <a:cs typeface="Arial" pitchFamily="34" charset="0"/>
              </a:rPr>
              <a:t>Под личной заинтересованностью государственного или муниципального служащего, которая влияет или может повлиять на надлежащее исполнение им должностных (служебных) обязанностей, понимается возможность получения государственным или муниципальным служащим при исполнении должностных (служебных) обязанностей доходов в виде денег, ценностей, иного имущества или услуг имущественного характера, иных имущественных прав для себя или для третьих лиц.</a:t>
            </a:r>
            <a:endParaRPr lang="ru-RU" sz="1400" i="1">
              <a:solidFill>
                <a:schemeClr val="tx1"/>
              </a:solidFill>
              <a:cs typeface="Arial" pitchFamily="34" charset="0"/>
            </a:endParaRPr>
          </a:p>
        </p:txBody>
      </p:sp>
      <p:sp>
        <p:nvSpPr>
          <p:cNvPr id="3" name="Прямоугольник 2"/>
          <p:cNvSpPr/>
          <p:nvPr/>
        </p:nvSpPr>
        <p:spPr>
          <a:xfrm>
            <a:off x="292100" y="4222751"/>
            <a:ext cx="11626851" cy="2022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400">
                <a:solidFill>
                  <a:schemeClr val="tx1"/>
                </a:solidFill>
                <a:latin typeface="Tahoma" pitchFamily="34" charset="0"/>
                <a:cs typeface="Arial" pitchFamily="34" charset="0"/>
              </a:rPr>
              <a:t>Под личной заинтересованностью понимается возможность получения доходов в виде денег, иного имущества, в том числе имущественных прав, услуг имущественного характера, результатов выполненных работ или каких-либо выгод (преимуществ) лицом, указанным в части 1 настоящей статьи, и (или) состоящими с ним в близком родстве или свойстве лицами (родителями, супругами, детьми, братьями, сестрами, а также братьями, сестрами, родителями, детьми супругов и супругами детей), гражданами или организациями, с которыми лицо, указанное в части 1 настоящей статьи, и (или) лица, состоящие с ним в близком родстве или свойстве, связаны имущественными, корпоративными или иными близкими отношениями.</a:t>
            </a:r>
            <a:endParaRPr lang="ru-RU" sz="800">
              <a:solidFill>
                <a:schemeClr val="tx1"/>
              </a:solidFill>
              <a:cs typeface="Arial" pitchFamily="34" charset="0"/>
            </a:endParaRPr>
          </a:p>
          <a:p>
            <a:pPr algn="ctr">
              <a:defRPr/>
            </a:pPr>
            <a:endParaRPr lang="ru-RU" sz="1400" i="1">
              <a:solidFill>
                <a:schemeClr val="tx1"/>
              </a:solidFill>
              <a:cs typeface="Arial" pitchFamily="34" charset="0"/>
            </a:endParaRPr>
          </a:p>
        </p:txBody>
      </p:sp>
      <p:sp>
        <p:nvSpPr>
          <p:cNvPr id="21512" name="Rectangle 8"/>
          <p:cNvSpPr>
            <a:spLocks noChangeArrowheads="1"/>
          </p:cNvSpPr>
          <p:nvPr/>
        </p:nvSpPr>
        <p:spPr bwMode="auto">
          <a:xfrm>
            <a:off x="45476" y="-188978"/>
            <a:ext cx="65" cy="377956"/>
          </a:xfrm>
          <a:prstGeom prst="rect">
            <a:avLst/>
          </a:prstGeom>
          <a:solidFill>
            <a:srgbClr val="8585C4"/>
          </a:solidFill>
          <a:ln w="9525">
            <a:noFill/>
            <a:miter lim="800000"/>
            <a:headEnd/>
            <a:tailEnd/>
          </a:ln>
        </p:spPr>
        <p:txBody>
          <a:bodyPr wrap="none" lIns="0" tIns="7935" rIns="0" bIns="92046" anchor="ctr">
            <a:spAutoFit/>
          </a:bodyPr>
          <a:lstStyle/>
          <a:p>
            <a:pPr algn="just"/>
            <a:endParaRPr lang="ru-RU"/>
          </a:p>
        </p:txBody>
      </p:sp>
      <p:sp>
        <p:nvSpPr>
          <p:cNvPr id="21513" name="TextBox 4"/>
          <p:cNvSpPr txBox="1">
            <a:spLocks noChangeArrowheads="1"/>
          </p:cNvSpPr>
          <p:nvPr/>
        </p:nvSpPr>
        <p:spPr bwMode="auto">
          <a:xfrm>
            <a:off x="5585885" y="3621089"/>
            <a:ext cx="1443567" cy="369887"/>
          </a:xfrm>
          <a:prstGeom prst="rect">
            <a:avLst/>
          </a:prstGeom>
          <a:noFill/>
          <a:ln w="9525">
            <a:noFill/>
            <a:miter lim="800000"/>
            <a:headEnd/>
            <a:tailEnd/>
          </a:ln>
        </p:spPr>
        <p:txBody>
          <a:bodyPr>
            <a:spAutoFit/>
          </a:bodyPr>
          <a:lstStyle/>
          <a:p>
            <a:r>
              <a:rPr lang="ru-RU" i="1"/>
              <a:t>Стало</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6"/>
          <p:cNvSpPr>
            <a:spLocks noGrp="1" noChangeArrowheads="1"/>
          </p:cNvSpPr>
          <p:nvPr>
            <p:ph type="sldNum" sz="quarter" idx="12"/>
          </p:nvPr>
        </p:nvSpPr>
        <p:spPr>
          <a:noFill/>
        </p:spPr>
        <p:txBody>
          <a:bodyPr/>
          <a:lstStyle/>
          <a:p>
            <a:fld id="{6589F355-BCBF-481E-A077-DCBFF67A76D0}" type="slidenum">
              <a:rPr lang="ru-RU">
                <a:latin typeface="Arial" charset="0"/>
                <a:cs typeface="Arial" charset="0"/>
              </a:rPr>
              <a:pPr/>
              <a:t>2</a:t>
            </a:fld>
            <a:endParaRPr lang="ru-RU">
              <a:latin typeface="Arial" charset="0"/>
              <a:cs typeface="Arial" charset="0"/>
            </a:endParaRPr>
          </a:p>
        </p:txBody>
      </p:sp>
      <p:cxnSp>
        <p:nvCxnSpPr>
          <p:cNvPr id="4" name="Прямая соединительная линия 3"/>
          <p:cNvCxnSpPr/>
          <p:nvPr/>
        </p:nvCxnSpPr>
        <p:spPr>
          <a:xfrm>
            <a:off x="0" y="79216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00" name="Прямоугольник 4"/>
          <p:cNvSpPr>
            <a:spLocks noChangeArrowheads="1"/>
          </p:cNvSpPr>
          <p:nvPr/>
        </p:nvSpPr>
        <p:spPr bwMode="auto">
          <a:xfrm>
            <a:off x="262467" y="1114425"/>
            <a:ext cx="11127317" cy="2228302"/>
          </a:xfrm>
          <a:prstGeom prst="rect">
            <a:avLst/>
          </a:prstGeom>
          <a:noFill/>
          <a:ln w="9525">
            <a:noFill/>
            <a:miter lim="800000"/>
            <a:headEnd/>
            <a:tailEnd/>
          </a:ln>
        </p:spPr>
        <p:txBody>
          <a:bodyPr>
            <a:spAutoFit/>
          </a:bodyPr>
          <a:lstStyle/>
          <a:p>
            <a:pPr marL="342900" indent="-342900" algn="just">
              <a:spcBef>
                <a:spcPct val="20000"/>
              </a:spcBef>
              <a:spcAft>
                <a:spcPts val="800"/>
              </a:spcAft>
              <a:buFont typeface="Wingdings" pitchFamily="2" charset="2"/>
              <a:buChar char="Ø"/>
            </a:pPr>
            <a:r>
              <a:rPr kumimoji="1" lang="ru-RU"/>
              <a:t>Конфликт интересов не обязательно является признаком неэтичного поведения или коррупции</a:t>
            </a:r>
          </a:p>
          <a:p>
            <a:pPr marL="342900" indent="-342900" algn="just">
              <a:spcBef>
                <a:spcPct val="20000"/>
              </a:spcBef>
              <a:spcAft>
                <a:spcPts val="800"/>
              </a:spcAft>
              <a:buFont typeface="Wingdings" pitchFamily="2" charset="2"/>
              <a:buChar char="Ø"/>
            </a:pPr>
            <a:r>
              <a:rPr kumimoji="1" lang="ru-RU"/>
              <a:t>Даже в тех случаях, когда конфликт интересов есть, не все частные интересы должностных лиц несут настолько серьезную угрозу обществу, что требуют полного отказа от частного интереса или увольнения должностного лица</a:t>
            </a:r>
          </a:p>
          <a:p>
            <a:pPr marL="342900" indent="-342900" algn="just">
              <a:spcBef>
                <a:spcPct val="20000"/>
              </a:spcBef>
              <a:spcAft>
                <a:spcPts val="800"/>
              </a:spcAft>
              <a:buFont typeface="Wingdings" pitchFamily="2" charset="2"/>
              <a:buChar char="Ø"/>
            </a:pPr>
            <a:r>
              <a:rPr kumimoji="1" lang="ru-RU"/>
              <a:t>Регулирование конфликта интересов рекомендуется выстраивать от более мягких мер к более жестким</a:t>
            </a:r>
          </a:p>
          <a:p>
            <a:pPr marL="342900" indent="-342900" algn="just">
              <a:spcBef>
                <a:spcPct val="20000"/>
              </a:spcBef>
              <a:spcAft>
                <a:spcPts val="800"/>
              </a:spcAft>
              <a:buFont typeface="Wingdings" pitchFamily="2" charset="2"/>
              <a:buChar char="Ø"/>
            </a:pPr>
            <a:r>
              <a:rPr kumimoji="1" lang="ru-RU"/>
              <a:t>Важно уделять внимание не только реальным, но и «кажущимся» конфликтам интересов</a:t>
            </a:r>
          </a:p>
        </p:txBody>
      </p:sp>
      <p:sp>
        <p:nvSpPr>
          <p:cNvPr id="4101" name="Прямоугольник 1"/>
          <p:cNvSpPr>
            <a:spLocks noChangeArrowheads="1"/>
          </p:cNvSpPr>
          <p:nvPr/>
        </p:nvSpPr>
        <p:spPr bwMode="auto">
          <a:xfrm>
            <a:off x="279400" y="217488"/>
            <a:ext cx="11032067" cy="412750"/>
          </a:xfrm>
          <a:prstGeom prst="rect">
            <a:avLst/>
          </a:prstGeom>
          <a:noFill/>
          <a:ln w="9525">
            <a:noFill/>
            <a:miter lim="800000"/>
            <a:headEnd/>
            <a:tailEnd/>
          </a:ln>
        </p:spPr>
        <p:txBody>
          <a:bodyPr>
            <a:spAutoFit/>
          </a:bodyPr>
          <a:lstStyle/>
          <a:p>
            <a:pPr eaLnBrk="1" hangingPunct="1">
              <a:spcBef>
                <a:spcPts val="600"/>
              </a:spcBef>
              <a:spcAft>
                <a:spcPts val="600"/>
              </a:spcAft>
            </a:pPr>
            <a:r>
              <a:rPr kumimoji="1" lang="ru-RU" sz="2100" b="1">
                <a:solidFill>
                  <a:srgbClr val="003399"/>
                </a:solidFill>
              </a:rPr>
              <a:t>Общие принципы регулирования конфликта интересов</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3363CB87-60F8-4080-A1DF-98F4F41F3952}" type="slidenum">
              <a:rPr lang="ru-RU">
                <a:latin typeface="Arial" charset="0"/>
                <a:cs typeface="Arial" charset="0"/>
              </a:rPr>
              <a:pPr/>
              <a:t>20</a:t>
            </a:fld>
            <a:endParaRPr lang="ru-RU">
              <a:latin typeface="Arial" charset="0"/>
              <a:cs typeface="Arial" charset="0"/>
            </a:endParaRPr>
          </a:p>
        </p:txBody>
      </p:sp>
      <p:cxnSp>
        <p:nvCxnSpPr>
          <p:cNvPr id="4" name="Прямая соединительная линия 3"/>
          <p:cNvCxnSpPr/>
          <p:nvPr/>
        </p:nvCxnSpPr>
        <p:spPr>
          <a:xfrm>
            <a:off x="0" y="8572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532" name="Заголовок 1"/>
          <p:cNvSpPr>
            <a:spLocks noGrp="1"/>
          </p:cNvSpPr>
          <p:nvPr>
            <p:ph type="title"/>
          </p:nvPr>
        </p:nvSpPr>
        <p:spPr>
          <a:xfrm>
            <a:off x="222251" y="120650"/>
            <a:ext cx="11110383" cy="715963"/>
          </a:xfrm>
        </p:spPr>
        <p:txBody>
          <a:bodyPr/>
          <a:lstStyle/>
          <a:p>
            <a:pPr algn="l"/>
            <a:r>
              <a:rPr lang="ru-RU" sz="2100" b="1">
                <a:solidFill>
                  <a:srgbClr val="003399"/>
                </a:solidFill>
              </a:rPr>
              <a:t>Уведомление о конфликте интересов</a:t>
            </a:r>
          </a:p>
        </p:txBody>
      </p:sp>
      <p:sp>
        <p:nvSpPr>
          <p:cNvPr id="22533" name="Объект 2"/>
          <p:cNvSpPr>
            <a:spLocks noGrp="1"/>
          </p:cNvSpPr>
          <p:nvPr>
            <p:ph idx="1"/>
          </p:nvPr>
        </p:nvSpPr>
        <p:spPr>
          <a:xfrm>
            <a:off x="243418" y="1042988"/>
            <a:ext cx="11626849" cy="5459412"/>
          </a:xfrm>
        </p:spPr>
        <p:txBody>
          <a:bodyPr/>
          <a:lstStyle/>
          <a:p>
            <a:pPr marL="0" indent="0" algn="just">
              <a:spcBef>
                <a:spcPct val="0"/>
              </a:spcBef>
              <a:spcAft>
                <a:spcPts val="1200"/>
              </a:spcAft>
              <a:buFontTx/>
              <a:buNone/>
            </a:pPr>
            <a:r>
              <a:rPr lang="ru-RU" sz="1800" b="1"/>
              <a:t>ФЗ «О противодействии коррупции»:</a:t>
            </a:r>
          </a:p>
          <a:p>
            <a:pPr marL="0" indent="0" algn="just">
              <a:spcBef>
                <a:spcPct val="0"/>
              </a:spcBef>
              <a:spcAft>
                <a:spcPts val="1200"/>
              </a:spcAft>
              <a:buFontTx/>
              <a:buNone/>
            </a:pPr>
            <a:r>
              <a:rPr lang="ru-RU" sz="1800" i="1"/>
              <a:t>Статья 11 </a:t>
            </a:r>
          </a:p>
          <a:p>
            <a:pPr marL="0" indent="0" algn="just">
              <a:buFontTx/>
              <a:buNone/>
            </a:pPr>
            <a:r>
              <a:rPr kumimoji="0" lang="ru-RU" sz="1800">
                <a:latin typeface="Tahoma" pitchFamily="34" charset="0"/>
              </a:rPr>
              <a:t>1. Лицо, указанное в части 1 статьи 10 настоящего Федерального закона, обязано принимать меры по недопущению любой возможности возникновения конфликта интересов.</a:t>
            </a:r>
            <a:endParaRPr kumimoji="0" lang="ru-RU" sz="1000"/>
          </a:p>
          <a:p>
            <a:pPr marL="0" indent="0" algn="just">
              <a:buFontTx/>
              <a:buNone/>
            </a:pPr>
            <a:r>
              <a:rPr lang="ru-RU" sz="1800"/>
              <a:t> </a:t>
            </a:r>
          </a:p>
          <a:p>
            <a:pPr marL="0" indent="0" algn="just">
              <a:buFontTx/>
              <a:buNone/>
            </a:pPr>
            <a:r>
              <a:rPr kumimoji="0" lang="ru-RU" sz="1800">
                <a:latin typeface="Tahoma" pitchFamily="34" charset="0"/>
              </a:rPr>
              <a:t>2. Лицо, указанное в части 1 статьи 10 настоящего Федерального закона, обязано уведомить в порядке, определенном представителем нанимателя (работодателем) в соответствии с нормативными правовыми актами Российской Федерации, о возникшем конфликте интересов или о возможности его возникновения, как только ему станет об этом известно.</a:t>
            </a:r>
            <a:endParaRPr kumimoji="0" lang="ru-RU" sz="1000"/>
          </a:p>
          <a:p>
            <a:pPr marL="0" indent="0" algn="just">
              <a:buFontTx/>
              <a:buNone/>
            </a:pPr>
            <a:r>
              <a:rPr lang="ru-RU" sz="1800"/>
              <a:t> </a:t>
            </a:r>
          </a:p>
          <a:p>
            <a:pPr marL="0" indent="0" algn="just">
              <a:buFontTx/>
              <a:buNone/>
            </a:pPr>
            <a:r>
              <a:rPr kumimoji="0" lang="ru-RU" sz="1800">
                <a:latin typeface="Tahoma" pitchFamily="34" charset="0"/>
              </a:rPr>
              <a:t>3. Представитель нанимателя (работодатель), если ему стало известно о возникновении у лица, указанного в части 1 статьи 10 настоящего Федерального закона, личной заинтересованности, которая приводит или может привести к конфликту интересов, обязан принять меры по предотвращению или урегулированию конфликта интересов.</a:t>
            </a:r>
            <a:endParaRPr kumimoji="0" lang="ru-RU" sz="1000"/>
          </a:p>
          <a:p>
            <a:pPr marL="0" indent="0">
              <a:buFontTx/>
              <a:buNone/>
            </a:pPr>
            <a:endParaRPr lang="en-US" sz="1600"/>
          </a:p>
        </p:txBody>
      </p:sp>
      <p:sp>
        <p:nvSpPr>
          <p:cNvPr id="22534" name="Rectangle 6"/>
          <p:cNvSpPr>
            <a:spLocks noChangeArrowheads="1"/>
          </p:cNvSpPr>
          <p:nvPr/>
        </p:nvSpPr>
        <p:spPr bwMode="auto">
          <a:xfrm>
            <a:off x="45476" y="-188978"/>
            <a:ext cx="65" cy="377956"/>
          </a:xfrm>
          <a:prstGeom prst="rect">
            <a:avLst/>
          </a:prstGeom>
          <a:solidFill>
            <a:srgbClr val="8585C4"/>
          </a:solidFill>
          <a:ln w="9525">
            <a:noFill/>
            <a:miter lim="800000"/>
            <a:headEnd/>
            <a:tailEnd/>
          </a:ln>
        </p:spPr>
        <p:txBody>
          <a:bodyPr wrap="none" lIns="0" tIns="7935" rIns="0" bIns="92046" anchor="ctr">
            <a:spAutoFit/>
          </a:bodyPr>
          <a:lstStyle/>
          <a:p>
            <a:pPr algn="just"/>
            <a:endParaRPr lang="ru-RU"/>
          </a:p>
        </p:txBody>
      </p:sp>
      <p:sp>
        <p:nvSpPr>
          <p:cNvPr id="22535" name="Rectangle 7"/>
          <p:cNvSpPr>
            <a:spLocks noChangeArrowheads="1"/>
          </p:cNvSpPr>
          <p:nvPr/>
        </p:nvSpPr>
        <p:spPr bwMode="auto">
          <a:xfrm>
            <a:off x="45476" y="-188978"/>
            <a:ext cx="65" cy="377956"/>
          </a:xfrm>
          <a:prstGeom prst="rect">
            <a:avLst/>
          </a:prstGeom>
          <a:solidFill>
            <a:srgbClr val="8585C4"/>
          </a:solidFill>
          <a:ln w="9525">
            <a:noFill/>
            <a:miter lim="800000"/>
            <a:headEnd/>
            <a:tailEnd/>
          </a:ln>
        </p:spPr>
        <p:txBody>
          <a:bodyPr wrap="none" lIns="0" tIns="7935" rIns="0" bIns="92046" anchor="ctr">
            <a:spAutoFit/>
          </a:bodyPr>
          <a:lstStyle/>
          <a:p>
            <a:pPr algn="just"/>
            <a:endParaRPr lang="ru-RU"/>
          </a:p>
        </p:txBody>
      </p:sp>
      <p:sp>
        <p:nvSpPr>
          <p:cNvPr id="22536" name="Rectangle 8"/>
          <p:cNvSpPr>
            <a:spLocks noChangeArrowheads="1"/>
          </p:cNvSpPr>
          <p:nvPr/>
        </p:nvSpPr>
        <p:spPr bwMode="auto">
          <a:xfrm>
            <a:off x="45476" y="-188978"/>
            <a:ext cx="65" cy="377956"/>
          </a:xfrm>
          <a:prstGeom prst="rect">
            <a:avLst/>
          </a:prstGeom>
          <a:solidFill>
            <a:srgbClr val="8585C4"/>
          </a:solidFill>
          <a:ln w="9525">
            <a:noFill/>
            <a:miter lim="800000"/>
            <a:headEnd/>
            <a:tailEnd/>
          </a:ln>
        </p:spPr>
        <p:txBody>
          <a:bodyPr wrap="none" lIns="0" tIns="7935" rIns="0" bIns="92046" anchor="ctr">
            <a:spAutoFit/>
          </a:bodyPr>
          <a:lstStyle/>
          <a:p>
            <a:pPr algn="just"/>
            <a:endParaRPr lang="ru-R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0B11DECC-689A-4198-84D4-E39591C2BD90}" type="slidenum">
              <a:rPr lang="ru-RU">
                <a:latin typeface="Arial" charset="0"/>
                <a:cs typeface="Arial" charset="0"/>
              </a:rPr>
              <a:pPr/>
              <a:t>21</a:t>
            </a:fld>
            <a:endParaRPr lang="ru-RU">
              <a:latin typeface="Arial" charset="0"/>
              <a:cs typeface="Arial" charset="0"/>
            </a:endParaRPr>
          </a:p>
        </p:txBody>
      </p:sp>
      <p:cxnSp>
        <p:nvCxnSpPr>
          <p:cNvPr id="4" name="Прямая соединительная линия 3"/>
          <p:cNvCxnSpPr/>
          <p:nvPr/>
        </p:nvCxnSpPr>
        <p:spPr>
          <a:xfrm>
            <a:off x="0" y="84613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556" name="Заголовок 1"/>
          <p:cNvSpPr>
            <a:spLocks noGrp="1"/>
          </p:cNvSpPr>
          <p:nvPr>
            <p:ph type="title"/>
          </p:nvPr>
        </p:nvSpPr>
        <p:spPr>
          <a:xfrm>
            <a:off x="222251" y="120650"/>
            <a:ext cx="11110383" cy="715963"/>
          </a:xfrm>
        </p:spPr>
        <p:txBody>
          <a:bodyPr/>
          <a:lstStyle/>
          <a:p>
            <a:pPr algn="l"/>
            <a:r>
              <a:rPr lang="ru-RU" sz="2100" b="1">
                <a:solidFill>
                  <a:srgbClr val="003399"/>
                </a:solidFill>
              </a:rPr>
              <a:t>Урегулирование конфликта интересов</a:t>
            </a:r>
            <a:r>
              <a:rPr lang="ru-RU" sz="2100" b="1">
                <a:solidFill>
                  <a:schemeClr val="accent2"/>
                </a:solidFill>
              </a:rPr>
              <a:t> </a:t>
            </a:r>
          </a:p>
        </p:txBody>
      </p:sp>
      <p:sp>
        <p:nvSpPr>
          <p:cNvPr id="23557" name="Объект 2"/>
          <p:cNvSpPr>
            <a:spLocks noGrp="1"/>
          </p:cNvSpPr>
          <p:nvPr>
            <p:ph idx="1"/>
          </p:nvPr>
        </p:nvSpPr>
        <p:spPr>
          <a:xfrm>
            <a:off x="292100" y="993775"/>
            <a:ext cx="11592984" cy="5638800"/>
          </a:xfrm>
        </p:spPr>
        <p:txBody>
          <a:bodyPr/>
          <a:lstStyle/>
          <a:p>
            <a:pPr marL="0" indent="0" algn="just">
              <a:spcBef>
                <a:spcPct val="0"/>
              </a:spcBef>
              <a:spcAft>
                <a:spcPts val="1200"/>
              </a:spcAft>
              <a:buFontTx/>
              <a:buNone/>
            </a:pPr>
            <a:r>
              <a:rPr lang="ru-RU" sz="1800" b="1"/>
              <a:t>ФЗ «О противодействии коррупции»:</a:t>
            </a:r>
          </a:p>
          <a:p>
            <a:pPr marL="0" indent="0" algn="just">
              <a:spcBef>
                <a:spcPct val="0"/>
              </a:spcBef>
              <a:spcAft>
                <a:spcPts val="1200"/>
              </a:spcAft>
              <a:buFontTx/>
              <a:buNone/>
            </a:pPr>
            <a:r>
              <a:rPr lang="ru-RU" sz="1800" i="1"/>
              <a:t>Статья 1</a:t>
            </a:r>
            <a:r>
              <a:rPr lang="en-US" sz="1800" i="1"/>
              <a:t>1</a:t>
            </a:r>
            <a:endParaRPr lang="ru-RU" sz="1800"/>
          </a:p>
          <a:p>
            <a:pPr marL="0" indent="0" algn="just">
              <a:buFontTx/>
              <a:buNone/>
            </a:pPr>
            <a:r>
              <a:rPr lang="ru-RU" sz="1800"/>
              <a:t>4. Предотвращение или урегулирование конфликта интересов может состоять в </a:t>
            </a:r>
            <a:r>
              <a:rPr lang="ru-RU" sz="1800" b="1"/>
              <a:t>изменении должностного или служебного положения </a:t>
            </a:r>
            <a:r>
              <a:rPr lang="ru-RU" sz="1800"/>
              <a:t>лица, являющегося стороной конфликта интересов, вплоть до его </a:t>
            </a:r>
            <a:r>
              <a:rPr lang="ru-RU" sz="1800" b="1"/>
              <a:t>отстранения от исполнения должностных (служебных) обязанностей</a:t>
            </a:r>
            <a:r>
              <a:rPr lang="ru-RU" sz="1800"/>
              <a:t> в установленном порядке, и (или) </a:t>
            </a:r>
            <a:r>
              <a:rPr lang="ru-RU" sz="1800" b="1"/>
              <a:t>в отказе его от выгоды</a:t>
            </a:r>
            <a:r>
              <a:rPr lang="ru-RU" sz="1800"/>
              <a:t>, явившейся причиной возникновения конфликта интересов.</a:t>
            </a:r>
            <a:endParaRPr lang="en-US" sz="1800"/>
          </a:p>
          <a:p>
            <a:pPr marL="0" indent="0" algn="just">
              <a:buFontTx/>
              <a:buNone/>
            </a:pPr>
            <a:endParaRPr lang="en-US" sz="1800"/>
          </a:p>
          <a:p>
            <a:pPr marL="0" indent="0" algn="just">
              <a:buFontTx/>
              <a:buNone/>
            </a:pPr>
            <a:r>
              <a:rPr lang="en-US" sz="1800"/>
              <a:t>5. </a:t>
            </a:r>
            <a:r>
              <a:rPr lang="ru-RU" sz="1800"/>
              <a:t>Предотвращение и урегулирование конфликта интересов, стороной которого является государственный или муниципальный служащий, осуществляются путем отвода или самоотвода государственного или муниципального служащего в случаях и порядке, предусмотренных законодательством Российской Федерации.</a:t>
            </a:r>
            <a:endParaRPr lang="en-US" sz="1800"/>
          </a:p>
          <a:p>
            <a:pPr marL="0" indent="0">
              <a:buFontTx/>
              <a:buNone/>
            </a:pPr>
            <a:endParaRPr lang="ru-RU" sz="1800"/>
          </a:p>
          <a:p>
            <a:pPr marL="0" indent="0" algn="just">
              <a:spcBef>
                <a:spcPct val="0"/>
              </a:spcBef>
              <a:spcAft>
                <a:spcPts val="1200"/>
              </a:spcAft>
              <a:buFontTx/>
              <a:buNone/>
            </a:pPr>
            <a:endParaRPr lang="ru-RU" sz="1800" b="1"/>
          </a:p>
          <a:p>
            <a:pPr marL="0" indent="0" algn="just">
              <a:spcBef>
                <a:spcPct val="0"/>
              </a:spcBef>
              <a:spcAft>
                <a:spcPts val="1200"/>
              </a:spcAft>
              <a:buFontTx/>
              <a:buNone/>
            </a:pPr>
            <a:br>
              <a:rPr lang="ru-RU" sz="1800"/>
            </a:br>
            <a:endParaRPr lang="en-US" sz="16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8C322AC7-7F50-441A-880D-39ADE270C5B1}" type="slidenum">
              <a:rPr lang="ru-RU">
                <a:latin typeface="Arial" charset="0"/>
                <a:cs typeface="Arial" charset="0"/>
              </a:rPr>
              <a:pPr/>
              <a:t>22</a:t>
            </a:fld>
            <a:endParaRPr lang="ru-RU">
              <a:latin typeface="Arial" charset="0"/>
              <a:cs typeface="Arial" charset="0"/>
            </a:endParaRPr>
          </a:p>
        </p:txBody>
      </p:sp>
      <p:cxnSp>
        <p:nvCxnSpPr>
          <p:cNvPr id="4" name="Прямая соединительная линия 3"/>
          <p:cNvCxnSpPr/>
          <p:nvPr/>
        </p:nvCxnSpPr>
        <p:spPr>
          <a:xfrm>
            <a:off x="0" y="9048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4580" name="Заголовок 1"/>
          <p:cNvSpPr>
            <a:spLocks noGrp="1"/>
          </p:cNvSpPr>
          <p:nvPr>
            <p:ph type="title"/>
          </p:nvPr>
        </p:nvSpPr>
        <p:spPr>
          <a:xfrm>
            <a:off x="190500" y="120650"/>
            <a:ext cx="5014384" cy="715963"/>
          </a:xfrm>
        </p:spPr>
        <p:txBody>
          <a:bodyPr/>
          <a:lstStyle/>
          <a:p>
            <a:pPr algn="l"/>
            <a:r>
              <a:rPr lang="ru-RU" sz="2100" b="1">
                <a:solidFill>
                  <a:srgbClr val="003399"/>
                </a:solidFill>
              </a:rPr>
              <a:t>Меры ответственности </a:t>
            </a:r>
          </a:p>
        </p:txBody>
      </p:sp>
      <p:sp>
        <p:nvSpPr>
          <p:cNvPr id="24581" name="Объект 2"/>
          <p:cNvSpPr>
            <a:spLocks noGrp="1"/>
          </p:cNvSpPr>
          <p:nvPr>
            <p:ph idx="1"/>
          </p:nvPr>
        </p:nvSpPr>
        <p:spPr>
          <a:xfrm>
            <a:off x="292100" y="1149351"/>
            <a:ext cx="11499851" cy="3654425"/>
          </a:xfrm>
        </p:spPr>
        <p:txBody>
          <a:bodyPr/>
          <a:lstStyle/>
          <a:p>
            <a:pPr marL="0" indent="0" algn="just">
              <a:spcBef>
                <a:spcPct val="0"/>
              </a:spcBef>
              <a:spcAft>
                <a:spcPts val="1200"/>
              </a:spcAft>
              <a:buFontTx/>
              <a:buNone/>
            </a:pPr>
            <a:r>
              <a:rPr lang="ru-RU" sz="1800" b="1"/>
              <a:t>ФЗ «О противодействии коррупции»:</a:t>
            </a:r>
          </a:p>
          <a:p>
            <a:pPr marL="0" indent="0" algn="ctr">
              <a:spcBef>
                <a:spcPct val="0"/>
              </a:spcBef>
              <a:spcAft>
                <a:spcPts val="1200"/>
              </a:spcAft>
              <a:buFontTx/>
              <a:buNone/>
            </a:pPr>
            <a:r>
              <a:rPr lang="ru-RU" sz="1800" i="1"/>
              <a:t>Статья 11 </a:t>
            </a:r>
            <a:endParaRPr lang="ru-RU" sz="1800"/>
          </a:p>
          <a:p>
            <a:pPr marL="0" indent="0">
              <a:buFontTx/>
              <a:buNone/>
            </a:pPr>
            <a:endParaRPr lang="ru-RU" sz="1800"/>
          </a:p>
          <a:p>
            <a:pPr marL="0" indent="0" algn="just">
              <a:buFontTx/>
              <a:buNone/>
            </a:pPr>
            <a:r>
              <a:rPr lang="en-US" sz="1800"/>
              <a:t>6. </a:t>
            </a:r>
            <a:r>
              <a:rPr lang="ru-RU" sz="1800"/>
              <a:t>Непринятие государственным или муниципальным служащим, являющимся стороной конфликта интересов, мер по предотвращению или урегулированию конфликта интересов является </a:t>
            </a:r>
            <a:r>
              <a:rPr lang="ru-RU" sz="1800" b="1"/>
              <a:t>правонарушением, влекущим увольнение государственного или муниципального служащего с государственной или муниципальной службы</a:t>
            </a:r>
            <a:r>
              <a:rPr lang="ru-RU" sz="1800"/>
              <a:t> в соответствии с законодательством Российской Федерации.</a:t>
            </a:r>
            <a:endParaRPr lang="ru-RU" sz="1800" b="1"/>
          </a:p>
          <a:p>
            <a:pPr marL="0" indent="0" algn="just">
              <a:spcBef>
                <a:spcPct val="0"/>
              </a:spcBef>
              <a:spcAft>
                <a:spcPts val="1200"/>
              </a:spcAft>
              <a:buFontTx/>
              <a:buNone/>
            </a:pPr>
            <a:br>
              <a:rPr lang="ru-RU" sz="1800"/>
            </a:br>
            <a:endParaRPr lang="en-US" sz="16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6"/>
          <p:cNvSpPr>
            <a:spLocks noGrp="1" noChangeArrowheads="1"/>
          </p:cNvSpPr>
          <p:nvPr>
            <p:ph type="sldNum" sz="quarter" idx="12"/>
          </p:nvPr>
        </p:nvSpPr>
        <p:spPr>
          <a:noFill/>
        </p:spPr>
        <p:txBody>
          <a:bodyPr/>
          <a:lstStyle/>
          <a:p>
            <a:fld id="{68D36D37-72FA-46B5-98AA-5A3E8F227A15}" type="slidenum">
              <a:rPr lang="ru-RU">
                <a:latin typeface="Arial" charset="0"/>
                <a:cs typeface="Arial" charset="0"/>
              </a:rPr>
              <a:pPr/>
              <a:t>23</a:t>
            </a:fld>
            <a:endParaRPr lang="ru-RU">
              <a:latin typeface="Arial" charset="0"/>
              <a:cs typeface="Arial" charset="0"/>
            </a:endParaRPr>
          </a:p>
        </p:txBody>
      </p:sp>
      <p:sp>
        <p:nvSpPr>
          <p:cNvPr id="25603"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5604" name="Text Box 3"/>
          <p:cNvSpPr txBox="1">
            <a:spLocks noChangeArrowheads="1"/>
          </p:cNvSpPr>
          <p:nvPr/>
        </p:nvSpPr>
        <p:spPr bwMode="auto">
          <a:xfrm>
            <a:off x="268818" y="381000"/>
            <a:ext cx="7128170"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Регулирование конфликта интересов: основные проблемы</a:t>
            </a:r>
          </a:p>
        </p:txBody>
      </p:sp>
      <p:sp>
        <p:nvSpPr>
          <p:cNvPr id="25605" name="TextBox 10"/>
          <p:cNvSpPr txBox="1">
            <a:spLocks noChangeArrowheads="1"/>
          </p:cNvSpPr>
          <p:nvPr/>
        </p:nvSpPr>
        <p:spPr bwMode="auto">
          <a:xfrm>
            <a:off x="643468" y="1377950"/>
            <a:ext cx="10962217" cy="1631216"/>
          </a:xfrm>
          <a:prstGeom prst="rect">
            <a:avLst/>
          </a:prstGeom>
          <a:noFill/>
          <a:ln w="9525">
            <a:noFill/>
            <a:miter lim="800000"/>
            <a:headEnd/>
            <a:tailEnd/>
          </a:ln>
        </p:spPr>
        <p:txBody>
          <a:bodyPr>
            <a:spAutoFit/>
          </a:bodyPr>
          <a:lstStyle/>
          <a:p>
            <a:pPr marL="285750" indent="-285750" algn="just" eaLnBrk="1" hangingPunct="1">
              <a:spcAft>
                <a:spcPts val="1200"/>
              </a:spcAft>
              <a:buFont typeface="Wingdings" pitchFamily="2" charset="2"/>
              <a:buChar char="Ø"/>
            </a:pPr>
            <a:r>
              <a:rPr lang="ru-RU" sz="2000"/>
              <a:t>Определение понятия «конфликт интересов»;</a:t>
            </a:r>
          </a:p>
          <a:p>
            <a:pPr marL="285750" indent="-285750" algn="just" eaLnBrk="1" hangingPunct="1">
              <a:spcAft>
                <a:spcPts val="1200"/>
              </a:spcAft>
              <a:buFont typeface="Wingdings" pitchFamily="2" charset="2"/>
              <a:buChar char="Ø"/>
            </a:pPr>
            <a:r>
              <a:rPr lang="ru-RU" sz="2000"/>
              <a:t>Определение понятия «меры предотвращения и урегулирования конфликта  интересов» и критерии применения мер ответственности;</a:t>
            </a:r>
          </a:p>
          <a:p>
            <a:pPr marL="285750" indent="-285750" algn="just" eaLnBrk="1" hangingPunct="1">
              <a:spcAft>
                <a:spcPts val="1200"/>
              </a:spcAft>
              <a:buFont typeface="Wingdings" pitchFamily="2" charset="2"/>
              <a:buChar char="Ø"/>
            </a:pPr>
            <a:r>
              <a:rPr lang="ru-RU" sz="2000"/>
              <a:t>Отсутствие соответствующих административных процедур.</a:t>
            </a:r>
            <a:endParaRPr lang="en-US" sz="2000"/>
          </a:p>
        </p:txBody>
      </p:sp>
      <p:cxnSp>
        <p:nvCxnSpPr>
          <p:cNvPr id="4" name="Прямая соединительная линия 3"/>
          <p:cNvCxnSpPr/>
          <p:nvPr/>
        </p:nvCxnSpPr>
        <p:spPr>
          <a:xfrm>
            <a:off x="0" y="96678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6"/>
          <p:cNvSpPr>
            <a:spLocks noGrp="1" noChangeArrowheads="1"/>
          </p:cNvSpPr>
          <p:nvPr>
            <p:ph type="sldNum" sz="quarter" idx="12"/>
          </p:nvPr>
        </p:nvSpPr>
        <p:spPr>
          <a:noFill/>
        </p:spPr>
        <p:txBody>
          <a:bodyPr/>
          <a:lstStyle/>
          <a:p>
            <a:fld id="{68063559-6643-4212-AEEA-B2F72A8E7531}" type="slidenum">
              <a:rPr lang="ru-RU">
                <a:latin typeface="Arial" charset="0"/>
                <a:cs typeface="Arial" charset="0"/>
              </a:rPr>
              <a:pPr/>
              <a:t>24</a:t>
            </a:fld>
            <a:endParaRPr lang="ru-RU">
              <a:latin typeface="Arial" charset="0"/>
              <a:cs typeface="Arial" charset="0"/>
            </a:endParaRPr>
          </a:p>
        </p:txBody>
      </p:sp>
      <p:sp>
        <p:nvSpPr>
          <p:cNvPr id="26627"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6628" name="Text Box 49"/>
          <p:cNvSpPr txBox="1">
            <a:spLocks noChangeArrowheads="1"/>
          </p:cNvSpPr>
          <p:nvPr/>
        </p:nvSpPr>
        <p:spPr bwMode="auto">
          <a:xfrm>
            <a:off x="624418" y="1412876"/>
            <a:ext cx="184731" cy="369332"/>
          </a:xfrm>
          <a:prstGeom prst="rect">
            <a:avLst/>
          </a:prstGeom>
          <a:noFill/>
          <a:ln w="9525">
            <a:noFill/>
            <a:miter lim="800000"/>
            <a:headEnd/>
            <a:tailEnd/>
          </a:ln>
        </p:spPr>
        <p:txBody>
          <a:bodyPr wrap="none">
            <a:spAutoFit/>
          </a:bodyPr>
          <a:lstStyle/>
          <a:p>
            <a:pPr eaLnBrk="1" hangingPunct="1"/>
            <a:endParaRPr lang="en-US"/>
          </a:p>
        </p:txBody>
      </p:sp>
      <p:sp>
        <p:nvSpPr>
          <p:cNvPr id="26629" name="Text Box 3"/>
          <p:cNvSpPr txBox="1">
            <a:spLocks noChangeArrowheads="1"/>
          </p:cNvSpPr>
          <p:nvPr/>
        </p:nvSpPr>
        <p:spPr bwMode="auto">
          <a:xfrm>
            <a:off x="364067" y="284163"/>
            <a:ext cx="5752857"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Интерпретация понятия «конфликт интересов»</a:t>
            </a:r>
          </a:p>
        </p:txBody>
      </p:sp>
      <p:sp>
        <p:nvSpPr>
          <p:cNvPr id="2" name="Скругленный прямоугольник 1"/>
          <p:cNvSpPr/>
          <p:nvPr/>
        </p:nvSpPr>
        <p:spPr>
          <a:xfrm>
            <a:off x="747185" y="1062038"/>
            <a:ext cx="10602383" cy="2976562"/>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lnSpc>
                <a:spcPct val="114000"/>
              </a:lnSpc>
              <a:defRPr/>
            </a:pPr>
            <a:r>
              <a:rPr lang="ru-RU" sz="1600">
                <a:solidFill>
                  <a:srgbClr val="000000"/>
                </a:solidFill>
                <a:cs typeface="Arial" pitchFamily="34" charset="0"/>
              </a:rPr>
              <a:t>Ч. 1 ст. 10 273-ФЗ – Под конфликтом интересов на государственной или муниципальной службе понимается ситуация, </a:t>
            </a:r>
            <a:r>
              <a:rPr kumimoji="1" lang="ru-RU" sz="1600">
                <a:solidFill>
                  <a:schemeClr val="tx1"/>
                </a:solidFill>
                <a:cs typeface="Arial" pitchFamily="34" charset="0"/>
              </a:rPr>
              <a:t>при которой личная заинтересованность (прямая или косвенная) лица, замещающего должность, замещение которой предусматривает обязанность принимать меры по предотвращению и урегулированию конфликта интересов, влияет или может повлиять на надлежащее, объективное и беспристрастное исполнение им должностных (служебных) обязанностей (осуществление полномочий).</a:t>
            </a:r>
          </a:p>
          <a:p>
            <a:pPr algn="ctr">
              <a:lnSpc>
                <a:spcPct val="114000"/>
              </a:lnSpc>
              <a:defRPr/>
            </a:pPr>
            <a:endParaRPr lang="ru-RU" sz="1600">
              <a:solidFill>
                <a:srgbClr val="000000"/>
              </a:solidFill>
              <a:cs typeface="Arial" pitchFamily="34" charset="0"/>
            </a:endParaRPr>
          </a:p>
        </p:txBody>
      </p:sp>
      <p:sp>
        <p:nvSpPr>
          <p:cNvPr id="26631" name="TextBox 3"/>
          <p:cNvSpPr txBox="1">
            <a:spLocks noChangeArrowheads="1"/>
          </p:cNvSpPr>
          <p:nvPr/>
        </p:nvSpPr>
        <p:spPr bwMode="auto">
          <a:xfrm>
            <a:off x="1117600" y="5053013"/>
            <a:ext cx="10712451" cy="1231106"/>
          </a:xfrm>
          <a:prstGeom prst="rect">
            <a:avLst/>
          </a:prstGeom>
          <a:noFill/>
          <a:ln w="9525">
            <a:noFill/>
            <a:miter lim="800000"/>
            <a:headEnd/>
            <a:tailEnd/>
          </a:ln>
        </p:spPr>
        <p:txBody>
          <a:bodyPr>
            <a:spAutoFit/>
          </a:bodyPr>
          <a:lstStyle/>
          <a:p>
            <a:pPr marL="285750" indent="-285750">
              <a:spcAft>
                <a:spcPts val="1200"/>
              </a:spcAft>
              <a:buFont typeface="Wingdings" pitchFamily="2" charset="2"/>
              <a:buChar char="Ø"/>
            </a:pPr>
            <a:r>
              <a:rPr lang="ru-RU" sz="1600"/>
              <a:t>Возможность признания конфликтом интересов широкого круга случаев нарушения служебной дисциплины и иных дисциплинарных проступков;</a:t>
            </a:r>
          </a:p>
          <a:p>
            <a:pPr marL="285750" indent="-285750">
              <a:spcAft>
                <a:spcPts val="1200"/>
              </a:spcAft>
              <a:buFont typeface="Wingdings" pitchFamily="2" charset="2"/>
              <a:buChar char="Ø"/>
            </a:pPr>
            <a:r>
              <a:rPr lang="ru-RU" sz="1600"/>
              <a:t>Возможность признания одной и той же ситуации конфликтом интересов или злоупотреблением должностными полномочиями (а также иным преступлением).</a:t>
            </a:r>
          </a:p>
        </p:txBody>
      </p:sp>
      <p:sp>
        <p:nvSpPr>
          <p:cNvPr id="3" name="Стрелка вниз 2"/>
          <p:cNvSpPr/>
          <p:nvPr/>
        </p:nvSpPr>
        <p:spPr>
          <a:xfrm>
            <a:off x="5041900" y="4210051"/>
            <a:ext cx="1162051" cy="7334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6"/>
          <p:cNvSpPr>
            <a:spLocks noGrp="1" noChangeArrowheads="1"/>
          </p:cNvSpPr>
          <p:nvPr>
            <p:ph type="sldNum" sz="quarter" idx="12"/>
          </p:nvPr>
        </p:nvSpPr>
        <p:spPr>
          <a:noFill/>
        </p:spPr>
        <p:txBody>
          <a:bodyPr/>
          <a:lstStyle/>
          <a:p>
            <a:fld id="{B4DB40B0-6AD2-4737-962C-35D921B0F78C}" type="slidenum">
              <a:rPr lang="ru-RU">
                <a:latin typeface="Arial" charset="0"/>
                <a:cs typeface="Arial" charset="0"/>
              </a:rPr>
              <a:pPr/>
              <a:t>25</a:t>
            </a:fld>
            <a:endParaRPr lang="ru-RU">
              <a:latin typeface="Arial" charset="0"/>
              <a:cs typeface="Arial" charset="0"/>
            </a:endParaRPr>
          </a:p>
        </p:txBody>
      </p:sp>
      <p:sp>
        <p:nvSpPr>
          <p:cNvPr id="27651" name="Прямоугольник 4"/>
          <p:cNvSpPr>
            <a:spLocks noChangeArrowheads="1"/>
          </p:cNvSpPr>
          <p:nvPr/>
        </p:nvSpPr>
        <p:spPr bwMode="auto">
          <a:xfrm>
            <a:off x="222251" y="1014414"/>
            <a:ext cx="11590867" cy="396875"/>
          </a:xfrm>
          <a:prstGeom prst="rect">
            <a:avLst/>
          </a:prstGeom>
          <a:noFill/>
          <a:ln w="9525">
            <a:noFill/>
            <a:miter lim="800000"/>
            <a:headEnd/>
            <a:tailEnd/>
          </a:ln>
        </p:spPr>
        <p:txBody>
          <a:bodyPr>
            <a:spAutoFit/>
          </a:bodyPr>
          <a:lstStyle/>
          <a:p>
            <a:pPr marL="577850" indent="-342900" algn="ctr">
              <a:spcAft>
                <a:spcPts val="1200"/>
              </a:spcAft>
            </a:pPr>
            <a:r>
              <a:rPr kumimoji="1" lang="ru-RU" sz="2000" b="1" u="sng"/>
              <a:t>Конфликт интересов </a:t>
            </a:r>
            <a:r>
              <a:rPr kumimoji="1" lang="en-US" sz="2000" b="1" u="sng"/>
              <a:t>vs</a:t>
            </a:r>
            <a:r>
              <a:rPr kumimoji="1" lang="ru-RU" sz="2000" b="1" u="sng"/>
              <a:t> нарушение служебной дисциплины</a:t>
            </a:r>
          </a:p>
        </p:txBody>
      </p:sp>
      <p:sp>
        <p:nvSpPr>
          <p:cNvPr id="27652" name="Rectangle 6"/>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27653" name="Text Box 49"/>
          <p:cNvSpPr txBox="1">
            <a:spLocks noChangeArrowheads="1"/>
          </p:cNvSpPr>
          <p:nvPr/>
        </p:nvSpPr>
        <p:spPr bwMode="auto">
          <a:xfrm>
            <a:off x="256117" y="1573213"/>
            <a:ext cx="11300883" cy="2119491"/>
          </a:xfrm>
          <a:prstGeom prst="rect">
            <a:avLst/>
          </a:prstGeom>
          <a:noFill/>
          <a:ln w="9525">
            <a:noFill/>
            <a:miter lim="800000"/>
            <a:headEnd/>
            <a:tailEnd/>
          </a:ln>
        </p:spPr>
        <p:txBody>
          <a:bodyPr>
            <a:spAutoFit/>
          </a:bodyPr>
          <a:lstStyle/>
          <a:p>
            <a:pPr eaLnBrk="1" hangingPunct="1">
              <a:lnSpc>
                <a:spcPct val="114000"/>
              </a:lnSpc>
              <a:spcAft>
                <a:spcPts val="1200"/>
              </a:spcAft>
            </a:pPr>
            <a:r>
              <a:rPr lang="ru-RU" u="sng"/>
              <a:t>Пример 1 (декабрь 2012):</a:t>
            </a:r>
          </a:p>
          <a:p>
            <a:pPr algn="just" eaLnBrk="1" hangingPunct="1">
              <a:lnSpc>
                <a:spcPct val="114000"/>
              </a:lnSpc>
              <a:spcAft>
                <a:spcPts val="1200"/>
              </a:spcAft>
            </a:pPr>
            <a:r>
              <a:rPr lang="ru-RU" sz="1600" i="1"/>
              <a:t>Госслужащий провел в служебную зону постороннего человека – комиссия по урегулированию конфликта интересов рекомендовала уволить – был уволен в связи с утратой доверия за непринятие мер по урегулированию конфликта интересов. </a:t>
            </a:r>
          </a:p>
          <a:p>
            <a:pPr algn="just" eaLnBrk="1" hangingPunct="1">
              <a:lnSpc>
                <a:spcPct val="114000"/>
              </a:lnSpc>
              <a:spcAft>
                <a:spcPts val="1200"/>
              </a:spcAft>
            </a:pPr>
            <a:r>
              <a:rPr lang="ru-RU" sz="1600"/>
              <a:t>Обжаловал решение об увольнении в суде – доказательства наличия личной заинтересованности в деле отсутствовали – иск не был удовлетворен – подал апелляционную жалобу – решение суда первой инстанции было оставлено в силе.</a:t>
            </a:r>
            <a:endParaRPr lang="en-US" sz="1600"/>
          </a:p>
        </p:txBody>
      </p:sp>
      <p:sp>
        <p:nvSpPr>
          <p:cNvPr id="27654" name="Text Box 49"/>
          <p:cNvSpPr txBox="1">
            <a:spLocks noChangeArrowheads="1"/>
          </p:cNvSpPr>
          <p:nvPr/>
        </p:nvSpPr>
        <p:spPr bwMode="auto">
          <a:xfrm>
            <a:off x="258234" y="4348163"/>
            <a:ext cx="11298767" cy="1839912"/>
          </a:xfrm>
          <a:prstGeom prst="rect">
            <a:avLst/>
          </a:prstGeom>
          <a:noFill/>
          <a:ln w="9525">
            <a:noFill/>
            <a:miter lim="800000"/>
            <a:headEnd/>
            <a:tailEnd/>
          </a:ln>
        </p:spPr>
        <p:txBody>
          <a:bodyPr>
            <a:spAutoFit/>
          </a:bodyPr>
          <a:lstStyle/>
          <a:p>
            <a:pPr algn="just" eaLnBrk="1" hangingPunct="1">
              <a:lnSpc>
                <a:spcPct val="114000"/>
              </a:lnSpc>
              <a:spcAft>
                <a:spcPts val="1200"/>
              </a:spcAft>
            </a:pPr>
            <a:r>
              <a:rPr lang="ru-RU" u="sng"/>
              <a:t>Пример 2 (март 2013):</a:t>
            </a:r>
          </a:p>
          <a:p>
            <a:pPr algn="just" eaLnBrk="1" hangingPunct="1">
              <a:lnSpc>
                <a:spcPct val="114000"/>
              </a:lnSpc>
              <a:spcAft>
                <a:spcPts val="1200"/>
              </a:spcAft>
            </a:pPr>
            <a:r>
              <a:rPr lang="ru-RU" sz="1600" i="1"/>
              <a:t>Госслужащий ушел в отпуск без согласования с начальником – был уволен в связи с утратой доверия за непринятие мер по урегулированию конфликта интересов. </a:t>
            </a:r>
          </a:p>
          <a:p>
            <a:pPr algn="just" eaLnBrk="1" hangingPunct="1">
              <a:lnSpc>
                <a:spcPct val="114000"/>
              </a:lnSpc>
              <a:spcAft>
                <a:spcPts val="1200"/>
              </a:spcAft>
            </a:pPr>
            <a:r>
              <a:rPr lang="ru-RU" sz="1600"/>
              <a:t>Обжаловал решение об увольнении в суде – иск удовлетворен и увольнение признано незаконным, т.к. конфликт интересов не выявлен.</a:t>
            </a:r>
            <a:endParaRPr lang="en-US" sz="1600"/>
          </a:p>
        </p:txBody>
      </p:sp>
      <p:sp>
        <p:nvSpPr>
          <p:cNvPr id="27655" name="Text Box 3"/>
          <p:cNvSpPr txBox="1">
            <a:spLocks noChangeArrowheads="1"/>
          </p:cNvSpPr>
          <p:nvPr/>
        </p:nvSpPr>
        <p:spPr bwMode="auto">
          <a:xfrm>
            <a:off x="285751" y="200025"/>
            <a:ext cx="5752857"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Интерпретация понятия «конфликт интересов»</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6"/>
          <p:cNvSpPr>
            <a:spLocks noGrp="1" noChangeArrowheads="1"/>
          </p:cNvSpPr>
          <p:nvPr>
            <p:ph type="sldNum" sz="quarter" idx="12"/>
          </p:nvPr>
        </p:nvSpPr>
        <p:spPr>
          <a:noFill/>
        </p:spPr>
        <p:txBody>
          <a:bodyPr/>
          <a:lstStyle/>
          <a:p>
            <a:fld id="{CFFE2182-2AF6-4221-BB40-AC92FA06B037}" type="slidenum">
              <a:rPr lang="ru-RU">
                <a:latin typeface="Arial" charset="0"/>
                <a:cs typeface="Arial" charset="0"/>
              </a:rPr>
              <a:pPr/>
              <a:t>26</a:t>
            </a:fld>
            <a:endParaRPr lang="ru-RU">
              <a:latin typeface="Arial" charset="0"/>
              <a:cs typeface="Arial" charset="0"/>
            </a:endParaRPr>
          </a:p>
        </p:txBody>
      </p:sp>
      <p:sp>
        <p:nvSpPr>
          <p:cNvPr id="28675"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8676" name="Text Box 3"/>
          <p:cNvSpPr txBox="1">
            <a:spLocks noChangeArrowheads="1"/>
          </p:cNvSpPr>
          <p:nvPr/>
        </p:nvSpPr>
        <p:spPr bwMode="auto">
          <a:xfrm>
            <a:off x="287867" y="153989"/>
            <a:ext cx="8972551" cy="733425"/>
          </a:xfrm>
          <a:prstGeom prst="rect">
            <a:avLst/>
          </a:prstGeom>
          <a:noFill/>
          <a:ln w="9525">
            <a:noFill/>
            <a:miter lim="800000"/>
            <a:headEnd/>
            <a:tailEnd/>
          </a:ln>
        </p:spPr>
        <p:txBody>
          <a:bodyPr>
            <a:spAutoFit/>
          </a:bodyPr>
          <a:lstStyle/>
          <a:p>
            <a:pPr eaLnBrk="1" hangingPunct="1"/>
            <a:r>
              <a:rPr lang="ru-RU" sz="2100" b="1">
                <a:solidFill>
                  <a:srgbClr val="003399"/>
                </a:solidFill>
              </a:rPr>
              <a:t>Личная заинтересованность </a:t>
            </a:r>
            <a:r>
              <a:rPr lang="en-US" sz="2100" b="1">
                <a:solidFill>
                  <a:srgbClr val="003399"/>
                </a:solidFill>
              </a:rPr>
              <a:t>vs </a:t>
            </a:r>
            <a:endParaRPr lang="ru-RU" sz="2100" b="1">
              <a:solidFill>
                <a:srgbClr val="003399"/>
              </a:solidFill>
            </a:endParaRPr>
          </a:p>
          <a:p>
            <a:pPr eaLnBrk="1" hangingPunct="1"/>
            <a:r>
              <a:rPr lang="ru-RU" sz="2100" b="1">
                <a:solidFill>
                  <a:srgbClr val="003399"/>
                </a:solidFill>
              </a:rPr>
              <a:t>корыстная или иная личная заинтересованность</a:t>
            </a:r>
          </a:p>
        </p:txBody>
      </p:sp>
      <p:sp>
        <p:nvSpPr>
          <p:cNvPr id="28677" name="TextBox 10"/>
          <p:cNvSpPr txBox="1">
            <a:spLocks noChangeArrowheads="1"/>
          </p:cNvSpPr>
          <p:nvPr/>
        </p:nvSpPr>
        <p:spPr bwMode="auto">
          <a:xfrm>
            <a:off x="239184" y="1125539"/>
            <a:ext cx="11521016" cy="3901068"/>
          </a:xfrm>
          <a:prstGeom prst="rect">
            <a:avLst/>
          </a:prstGeom>
          <a:noFill/>
          <a:ln w="9525">
            <a:noFill/>
            <a:miter lim="800000"/>
            <a:headEnd/>
            <a:tailEnd/>
          </a:ln>
        </p:spPr>
        <p:txBody>
          <a:bodyPr>
            <a:spAutoFit/>
          </a:bodyPr>
          <a:lstStyle/>
          <a:p>
            <a:pPr algn="just" eaLnBrk="1" hangingPunct="1"/>
            <a:r>
              <a:rPr lang="ru-RU" sz="1600" b="1"/>
              <a:t>Федеральный закон от 25.12.2008 N 273-ФЗ «О противодействии коррупции»:</a:t>
            </a:r>
          </a:p>
          <a:p>
            <a:pPr algn="just" eaLnBrk="1" hangingPunct="1"/>
            <a:endParaRPr lang="ru-RU" sz="1200"/>
          </a:p>
          <a:p>
            <a:pPr algn="just" eaLnBrk="1" hangingPunct="1"/>
            <a:r>
              <a:rPr lang="ru-RU" sz="1600"/>
              <a:t>ч. 1 ст. 10 - </a:t>
            </a:r>
            <a:r>
              <a:rPr kumimoji="1" lang="ru-RU" sz="1600"/>
              <a:t>Под конфликтом интересов в настоящем Федеральном законе понимается ситуация, при которой личная заинтересованность (прямая или косвенная) лица, замещающего должность, замещение которой предусматривает обязанность принимать меры по предотвращению и урегулированию конфликта интересов, влияет или может повлиять на надлежащее, объективное и беспристрастное исполнение им должностных (служебных) обязанностей (осуществление полномочий).</a:t>
            </a:r>
            <a:endParaRPr lang="ru-RU" sz="1500"/>
          </a:p>
          <a:p>
            <a:pPr algn="just" eaLnBrk="1" hangingPunct="1"/>
            <a:endParaRPr lang="en-US" sz="1600"/>
          </a:p>
          <a:p>
            <a:pPr eaLnBrk="1" hangingPunct="1"/>
            <a:r>
              <a:rPr lang="ru-RU" sz="1600" b="1"/>
              <a:t>Уголовный кодекс Российской Федерации:</a:t>
            </a:r>
          </a:p>
          <a:p>
            <a:pPr eaLnBrk="1" hangingPunct="1"/>
            <a:endParaRPr lang="ru-RU" sz="1200" b="1"/>
          </a:p>
          <a:p>
            <a:pPr algn="just" eaLnBrk="1" hangingPunct="1">
              <a:spcAft>
                <a:spcPts val="300"/>
              </a:spcAft>
            </a:pPr>
            <a:r>
              <a:rPr lang="ru-RU" sz="1600"/>
              <a:t>Статья 285. Злоупотребление должностными полномочиями     </a:t>
            </a:r>
          </a:p>
          <a:p>
            <a:pPr algn="just" eaLnBrk="1" hangingPunct="1"/>
            <a:r>
              <a:rPr lang="ru-RU" sz="1600"/>
              <a:t>1. Использование должностным лицом своих служебных  полномочий вопреки  интересам  службы,  если это деяние совершено из корыстной или  иной  личной  заинтересованности   и   повлекло   существенное нарушение  прав  и  законных интересов граждан или организаций либо охраняемых законом интересов общества или государства, </a:t>
            </a:r>
          </a:p>
          <a:p>
            <a:pPr algn="just" eaLnBrk="1" hangingPunct="1"/>
            <a:r>
              <a:rPr lang="ru-RU" sz="1500"/>
              <a:t>- наказывается  штрафом  в  размере до восьмидесяти тысяч рублей или  в  размере  заработной  платы  или иного дохода осужденного за период  до шести месяцев, либо лишением права занимать определенные должности или заниматься определенной деятельностью на срок до пяти лет,  либо  арестом  на  срок  от  четырех  до  шести месяцев, либо лишением свободы на срок до четырех лет.</a:t>
            </a:r>
            <a:endParaRPr lang="en-US" sz="1500"/>
          </a:p>
        </p:txBody>
      </p:sp>
      <p:cxnSp>
        <p:nvCxnSpPr>
          <p:cNvPr id="4" name="Прямая соединительная линия 3"/>
          <p:cNvCxnSpPr/>
          <p:nvPr/>
        </p:nvCxnSpPr>
        <p:spPr>
          <a:xfrm>
            <a:off x="0" y="95408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6"/>
          <p:cNvSpPr>
            <a:spLocks noGrp="1" noChangeArrowheads="1"/>
          </p:cNvSpPr>
          <p:nvPr>
            <p:ph type="sldNum" sz="quarter" idx="12"/>
          </p:nvPr>
        </p:nvSpPr>
        <p:spPr>
          <a:noFill/>
        </p:spPr>
        <p:txBody>
          <a:bodyPr/>
          <a:lstStyle/>
          <a:p>
            <a:fld id="{4BD17214-32DF-4C17-90DE-F343DA1B1912}" type="slidenum">
              <a:rPr lang="ru-RU">
                <a:latin typeface="Arial" charset="0"/>
                <a:cs typeface="Arial" charset="0"/>
              </a:rPr>
              <a:pPr/>
              <a:t>27</a:t>
            </a:fld>
            <a:endParaRPr lang="ru-RU">
              <a:latin typeface="Arial" charset="0"/>
              <a:cs typeface="Arial" charset="0"/>
            </a:endParaRPr>
          </a:p>
        </p:txBody>
      </p:sp>
      <p:sp>
        <p:nvSpPr>
          <p:cNvPr id="29699"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9700" name="Text Box 3"/>
          <p:cNvSpPr txBox="1">
            <a:spLocks noChangeArrowheads="1"/>
          </p:cNvSpPr>
          <p:nvPr/>
        </p:nvSpPr>
        <p:spPr bwMode="auto">
          <a:xfrm>
            <a:off x="241301" y="188914"/>
            <a:ext cx="8972551" cy="733425"/>
          </a:xfrm>
          <a:prstGeom prst="rect">
            <a:avLst/>
          </a:prstGeom>
          <a:noFill/>
          <a:ln w="9525">
            <a:noFill/>
            <a:miter lim="800000"/>
            <a:headEnd/>
            <a:tailEnd/>
          </a:ln>
        </p:spPr>
        <p:txBody>
          <a:bodyPr>
            <a:spAutoFit/>
          </a:bodyPr>
          <a:lstStyle/>
          <a:p>
            <a:pPr eaLnBrk="1" hangingPunct="1"/>
            <a:r>
              <a:rPr lang="ru-RU" sz="2100" b="1">
                <a:solidFill>
                  <a:srgbClr val="003399"/>
                </a:solidFill>
              </a:rPr>
              <a:t>Личная заинтересованность </a:t>
            </a:r>
            <a:r>
              <a:rPr lang="en-US" sz="2100" b="1">
                <a:solidFill>
                  <a:srgbClr val="003399"/>
                </a:solidFill>
              </a:rPr>
              <a:t>vs </a:t>
            </a:r>
            <a:endParaRPr lang="ru-RU" sz="2100" b="1">
              <a:solidFill>
                <a:srgbClr val="003399"/>
              </a:solidFill>
            </a:endParaRPr>
          </a:p>
          <a:p>
            <a:pPr eaLnBrk="1" hangingPunct="1"/>
            <a:r>
              <a:rPr lang="ru-RU" sz="2100" b="1">
                <a:solidFill>
                  <a:srgbClr val="003399"/>
                </a:solidFill>
              </a:rPr>
              <a:t>корыстная или иная личная заинтересованность</a:t>
            </a:r>
          </a:p>
        </p:txBody>
      </p:sp>
      <p:sp>
        <p:nvSpPr>
          <p:cNvPr id="29701" name="TextBox 10"/>
          <p:cNvSpPr txBox="1">
            <a:spLocks noChangeArrowheads="1"/>
          </p:cNvSpPr>
          <p:nvPr/>
        </p:nvSpPr>
        <p:spPr bwMode="auto">
          <a:xfrm>
            <a:off x="207434" y="1268414"/>
            <a:ext cx="11521017" cy="2831544"/>
          </a:xfrm>
          <a:prstGeom prst="rect">
            <a:avLst/>
          </a:prstGeom>
          <a:noFill/>
          <a:ln w="9525">
            <a:noFill/>
            <a:miter lim="800000"/>
            <a:headEnd/>
            <a:tailEnd/>
          </a:ln>
        </p:spPr>
        <p:txBody>
          <a:bodyPr>
            <a:spAutoFit/>
          </a:bodyPr>
          <a:lstStyle/>
          <a:p>
            <a:r>
              <a:rPr lang="ru-RU" sz="1600" b="1"/>
              <a:t>Постановление Пленума Верховного Суда Российской Федерации от 16.10.2009 № 19 «О судебной практике по делам о злоупотреблении должностными полномочиями и о превышении должностных полномочий»:</a:t>
            </a:r>
          </a:p>
          <a:p>
            <a:pPr algn="just" eaLnBrk="1" hangingPunct="1"/>
            <a:endParaRPr lang="ru-RU"/>
          </a:p>
          <a:p>
            <a:pPr algn="just" eaLnBrk="1" hangingPunct="1"/>
            <a:r>
              <a:rPr lang="ru-RU" sz="1600"/>
              <a:t>Корыстная заинтересованность – стремление должностного лица путем совершения неправомерных действий получить для себя или других лиц выгоду имущественного характера, не связанную с незаконным безвозмездным обращением имущества в свою пользу или пользу других лиц (например, незаконное получение льгот, кредита, освобождение от каких-либо имущественных затрат, возврата имущества, погашения долга, оплаты услуг, уплаты налогов и т.п.); </a:t>
            </a:r>
          </a:p>
          <a:p>
            <a:pPr algn="just" eaLnBrk="1" hangingPunct="1"/>
            <a:endParaRPr lang="ru-RU" sz="1600"/>
          </a:p>
          <a:p>
            <a:pPr algn="just" eaLnBrk="1" hangingPunct="1"/>
            <a:r>
              <a:rPr lang="ru-RU" sz="1600"/>
              <a:t>Иная личная заинтересованность – стремление должностного лица извлечь выгоду неимущественного характера, обусловленное такими побуждениями, как карьеризм, семейственность, желание приукрасить действительное положение, получить взаимную услугу, заручиться поддержкой в решении какого-либо вопроса, скрыть свою некомпетентность.</a:t>
            </a:r>
          </a:p>
        </p:txBody>
      </p:sp>
      <p:cxnSp>
        <p:nvCxnSpPr>
          <p:cNvPr id="4" name="Прямая соединительная линия 3"/>
          <p:cNvCxnSpPr/>
          <p:nvPr/>
        </p:nvCxnSpPr>
        <p:spPr>
          <a:xfrm>
            <a:off x="0" y="10271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6"/>
          <p:cNvSpPr>
            <a:spLocks noGrp="1" noChangeArrowheads="1"/>
          </p:cNvSpPr>
          <p:nvPr>
            <p:ph type="sldNum" sz="quarter" idx="12"/>
          </p:nvPr>
        </p:nvSpPr>
        <p:spPr>
          <a:noFill/>
        </p:spPr>
        <p:txBody>
          <a:bodyPr/>
          <a:lstStyle/>
          <a:p>
            <a:fld id="{D4896631-40EC-4425-B7B0-EC84C0519341}" type="slidenum">
              <a:rPr lang="ru-RU">
                <a:latin typeface="Arial" charset="0"/>
                <a:cs typeface="Arial" charset="0"/>
              </a:rPr>
              <a:pPr/>
              <a:t>28</a:t>
            </a:fld>
            <a:endParaRPr lang="ru-RU">
              <a:latin typeface="Arial" charset="0"/>
              <a:cs typeface="Arial" charset="0"/>
            </a:endParaRPr>
          </a:p>
        </p:txBody>
      </p:sp>
      <p:sp>
        <p:nvSpPr>
          <p:cNvPr id="30723" name="Прямоугольник 4"/>
          <p:cNvSpPr>
            <a:spLocks noChangeArrowheads="1"/>
          </p:cNvSpPr>
          <p:nvPr/>
        </p:nvSpPr>
        <p:spPr bwMode="auto">
          <a:xfrm>
            <a:off x="260351" y="1227138"/>
            <a:ext cx="11552767" cy="3477875"/>
          </a:xfrm>
          <a:prstGeom prst="rect">
            <a:avLst/>
          </a:prstGeom>
          <a:noFill/>
          <a:ln w="9525">
            <a:noFill/>
            <a:miter lim="800000"/>
            <a:headEnd/>
            <a:tailEnd/>
          </a:ln>
        </p:spPr>
        <p:txBody>
          <a:bodyPr>
            <a:spAutoFit/>
          </a:bodyPr>
          <a:lstStyle/>
          <a:p>
            <a:pPr marL="685800" indent="-342900" algn="just">
              <a:spcAft>
                <a:spcPts val="1200"/>
              </a:spcAft>
              <a:buFont typeface="Wingdings" pitchFamily="2" charset="2"/>
              <a:buChar char="Ø"/>
            </a:pPr>
            <a:r>
              <a:rPr kumimoji="1" lang="ru-RU"/>
              <a:t>Является ли уведомление представителя нанимателя о наличии личной заинтересованности мерой урегулирования конфликта интересов?</a:t>
            </a:r>
          </a:p>
          <a:p>
            <a:pPr marL="685800" indent="-342900" algn="just">
              <a:spcAft>
                <a:spcPts val="1200"/>
              </a:spcAft>
              <a:buFont typeface="Wingdings" pitchFamily="2" charset="2"/>
              <a:buChar char="Ø"/>
            </a:pPr>
            <a:r>
              <a:rPr kumimoji="1" lang="ru-RU"/>
              <a:t>Можно ли считать, что в законе приведен исчерпывающий перечень мер предотвращения и урегулирования конфликта интересов?</a:t>
            </a:r>
          </a:p>
          <a:p>
            <a:pPr marL="685800" indent="-342900" algn="just">
              <a:spcAft>
                <a:spcPts val="1200"/>
              </a:spcAft>
              <a:buFont typeface="Wingdings" pitchFamily="2" charset="2"/>
              <a:buChar char="Ø"/>
            </a:pPr>
            <a:r>
              <a:rPr kumimoji="1" lang="ru-RU"/>
              <a:t>Правомерно ли считать, что любой отказ государственного служащего от предписанных ему представителем нанимателя мер предотвращения и урегулирования конфликта интересов должен быть интерпретирован как непринятие мер?</a:t>
            </a:r>
          </a:p>
          <a:p>
            <a:pPr marL="685800" indent="-342900" algn="just">
              <a:spcAft>
                <a:spcPts val="1200"/>
              </a:spcAft>
              <a:buFont typeface="Wingdings" pitchFamily="2" charset="2"/>
              <a:buChar char="Ø"/>
            </a:pPr>
            <a:r>
              <a:rPr kumimoji="1" lang="ru-RU"/>
              <a:t>Как следует трактовать понятие «избавление от выгоды»?</a:t>
            </a:r>
          </a:p>
          <a:p>
            <a:pPr marL="685800" indent="-342900" algn="just">
              <a:spcAft>
                <a:spcPts val="1200"/>
              </a:spcAft>
              <a:buFont typeface="Wingdings" pitchFamily="2" charset="2"/>
              <a:buChar char="Ø"/>
            </a:pPr>
            <a:r>
              <a:rPr kumimoji="1" lang="ru-RU"/>
              <a:t>Следует ли применять меры ответственности за непринятие мер по урегулированию конфликта интересов, к возникновению которого приводит малозначительная личная заинтересованность?</a:t>
            </a:r>
          </a:p>
        </p:txBody>
      </p:sp>
      <p:sp>
        <p:nvSpPr>
          <p:cNvPr id="30724" name="Rectangle 6"/>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30725" name="Text Box 3"/>
          <p:cNvSpPr txBox="1">
            <a:spLocks noChangeArrowheads="1"/>
          </p:cNvSpPr>
          <p:nvPr/>
        </p:nvSpPr>
        <p:spPr bwMode="auto">
          <a:xfrm>
            <a:off x="241300" y="139701"/>
            <a:ext cx="9338733" cy="733425"/>
          </a:xfrm>
          <a:prstGeom prst="rect">
            <a:avLst/>
          </a:prstGeom>
          <a:noFill/>
          <a:ln w="9525">
            <a:noFill/>
            <a:miter lim="800000"/>
            <a:headEnd/>
            <a:tailEnd/>
          </a:ln>
        </p:spPr>
        <p:txBody>
          <a:bodyPr>
            <a:spAutoFit/>
          </a:bodyPr>
          <a:lstStyle/>
          <a:p>
            <a:pPr eaLnBrk="1" hangingPunct="1"/>
            <a:r>
              <a:rPr lang="ru-RU" sz="2100" b="1">
                <a:solidFill>
                  <a:srgbClr val="003399"/>
                </a:solidFill>
              </a:rPr>
              <a:t>Интерпретация понятия «меры предотвращения и урегулирования конфликта интересов»</a:t>
            </a:r>
          </a:p>
        </p:txBody>
      </p:sp>
      <p:cxnSp>
        <p:nvCxnSpPr>
          <p:cNvPr id="4" name="Прямая соединительная линия 3"/>
          <p:cNvCxnSpPr/>
          <p:nvPr/>
        </p:nvCxnSpPr>
        <p:spPr>
          <a:xfrm>
            <a:off x="0" y="102552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6"/>
          <p:cNvSpPr>
            <a:spLocks noGrp="1" noChangeArrowheads="1"/>
          </p:cNvSpPr>
          <p:nvPr>
            <p:ph type="sldNum" sz="quarter" idx="12"/>
          </p:nvPr>
        </p:nvSpPr>
        <p:spPr>
          <a:noFill/>
        </p:spPr>
        <p:txBody>
          <a:bodyPr/>
          <a:lstStyle/>
          <a:p>
            <a:fld id="{028AFED5-88C4-473D-8921-986158A6F88B}" type="slidenum">
              <a:rPr lang="ru-RU">
                <a:latin typeface="Arial" charset="0"/>
                <a:cs typeface="Arial" charset="0"/>
              </a:rPr>
              <a:pPr/>
              <a:t>29</a:t>
            </a:fld>
            <a:endParaRPr lang="ru-RU">
              <a:latin typeface="Arial" charset="0"/>
              <a:cs typeface="Arial" charset="0"/>
            </a:endParaRPr>
          </a:p>
        </p:txBody>
      </p:sp>
      <p:sp>
        <p:nvSpPr>
          <p:cNvPr id="31747"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31748" name="Text Box 3"/>
          <p:cNvSpPr txBox="1">
            <a:spLocks noChangeArrowheads="1"/>
          </p:cNvSpPr>
          <p:nvPr/>
        </p:nvSpPr>
        <p:spPr bwMode="auto">
          <a:xfrm>
            <a:off x="285751" y="285750"/>
            <a:ext cx="10018183" cy="412750"/>
          </a:xfrm>
          <a:prstGeom prst="rect">
            <a:avLst/>
          </a:prstGeom>
          <a:noFill/>
          <a:ln w="9525">
            <a:noFill/>
            <a:miter lim="800000"/>
            <a:headEnd/>
            <a:tailEnd/>
          </a:ln>
        </p:spPr>
        <p:txBody>
          <a:bodyPr>
            <a:spAutoFit/>
          </a:bodyPr>
          <a:lstStyle/>
          <a:p>
            <a:pPr eaLnBrk="1" hangingPunct="1"/>
            <a:r>
              <a:rPr lang="ru-RU" sz="2100" b="1">
                <a:solidFill>
                  <a:srgbClr val="003399"/>
                </a:solidFill>
              </a:rPr>
              <a:t>Регулирование конфликта интересов: иные проблемы</a:t>
            </a:r>
          </a:p>
        </p:txBody>
      </p:sp>
      <p:sp>
        <p:nvSpPr>
          <p:cNvPr id="6" name="Скругленный прямоугольник 2"/>
          <p:cNvSpPr/>
          <p:nvPr/>
        </p:nvSpPr>
        <p:spPr>
          <a:xfrm>
            <a:off x="1585384" y="3213101"/>
            <a:ext cx="8695267" cy="792163"/>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r>
              <a:rPr lang="ru-RU" sz="1600">
                <a:solidFill>
                  <a:srgbClr val="000000"/>
                </a:solidFill>
                <a:cs typeface="Arial" pitchFamily="34" charset="0"/>
              </a:rPr>
              <a:t>Не предусмотрены возможности получения гражданскими служащими консультаций по вопросам конфликта интересов</a:t>
            </a:r>
            <a:endParaRPr lang="en-US" sz="1600">
              <a:solidFill>
                <a:srgbClr val="000000"/>
              </a:solidFill>
              <a:cs typeface="Arial" pitchFamily="34" charset="0"/>
            </a:endParaRPr>
          </a:p>
        </p:txBody>
      </p:sp>
      <p:sp>
        <p:nvSpPr>
          <p:cNvPr id="7" name="Скругленный прямоугольник 2"/>
          <p:cNvSpPr/>
          <p:nvPr/>
        </p:nvSpPr>
        <p:spPr>
          <a:xfrm>
            <a:off x="1007533" y="2276476"/>
            <a:ext cx="8695267" cy="72072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r>
              <a:rPr lang="ru-RU" sz="1600">
                <a:solidFill>
                  <a:srgbClr val="000000"/>
                </a:solidFill>
                <a:cs typeface="Arial" pitchFamily="34" charset="0"/>
              </a:rPr>
              <a:t>Не доработана процедура уведомления представителя нанимателя о возникновении личной заинтересованности</a:t>
            </a:r>
            <a:endParaRPr lang="en-US" sz="1600">
              <a:solidFill>
                <a:srgbClr val="000000"/>
              </a:solidFill>
              <a:cs typeface="Arial" pitchFamily="34" charset="0"/>
            </a:endParaRPr>
          </a:p>
        </p:txBody>
      </p:sp>
      <p:sp>
        <p:nvSpPr>
          <p:cNvPr id="8" name="Скругленный прямоугольник 2"/>
          <p:cNvSpPr/>
          <p:nvPr/>
        </p:nvSpPr>
        <p:spPr>
          <a:xfrm>
            <a:off x="2256367" y="4221163"/>
            <a:ext cx="8695267" cy="792162"/>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r>
              <a:rPr lang="ru-RU" sz="1600">
                <a:solidFill>
                  <a:srgbClr val="000000"/>
                </a:solidFill>
                <a:cs typeface="Arial" pitchFamily="34" charset="0"/>
              </a:rPr>
              <a:t>В законодательстве предусмотрены лишь «жесткие» меры урегулирования конфликта интересов</a:t>
            </a:r>
            <a:endParaRPr lang="en-US" sz="1600">
              <a:solidFill>
                <a:srgbClr val="000000"/>
              </a:solidFill>
              <a:cs typeface="Arial" pitchFamily="34" charset="0"/>
            </a:endParaRPr>
          </a:p>
        </p:txBody>
      </p:sp>
      <p:sp>
        <p:nvSpPr>
          <p:cNvPr id="9" name="Скругленный прямоугольник 2"/>
          <p:cNvSpPr/>
          <p:nvPr/>
        </p:nvSpPr>
        <p:spPr>
          <a:xfrm>
            <a:off x="3024717" y="5229226"/>
            <a:ext cx="8695267" cy="792163"/>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r>
              <a:rPr lang="ru-RU" sz="1600">
                <a:solidFill>
                  <a:srgbClr val="000000"/>
                </a:solidFill>
                <a:cs typeface="Arial" pitchFamily="34" charset="0"/>
              </a:rPr>
              <a:t>Не утвержден порядок применения мер урегулирования конфликта интересов</a:t>
            </a:r>
            <a:endParaRPr lang="en-US" sz="1600">
              <a:solidFill>
                <a:srgbClr val="000000"/>
              </a:solidFill>
              <a:cs typeface="Arial" pitchFamily="34" charset="0"/>
            </a:endParaRPr>
          </a:p>
        </p:txBody>
      </p:sp>
      <p:sp>
        <p:nvSpPr>
          <p:cNvPr id="10" name="Скругленный прямоугольник 2"/>
          <p:cNvSpPr/>
          <p:nvPr/>
        </p:nvSpPr>
        <p:spPr>
          <a:xfrm>
            <a:off x="334433" y="1268413"/>
            <a:ext cx="8695267" cy="792162"/>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r>
              <a:rPr lang="ru-RU" sz="1600">
                <a:solidFill>
                  <a:srgbClr val="000000"/>
                </a:solidFill>
                <a:cs typeface="Arial" pitchFamily="34" charset="0"/>
              </a:rPr>
              <a:t>Не утвержден порядок выявления конфликта интересов</a:t>
            </a:r>
            <a:endParaRPr lang="en-US" sz="1600">
              <a:solidFill>
                <a:srgbClr val="000000"/>
              </a:solidFill>
              <a:cs typeface="Arial" pitchFamily="34" charset="0"/>
            </a:endParaRPr>
          </a:p>
        </p:txBody>
      </p:sp>
      <p:cxnSp>
        <p:nvCxnSpPr>
          <p:cNvPr id="4" name="Прямая соединительная линия 3"/>
          <p:cNvCxnSpPr/>
          <p:nvPr/>
        </p:nvCxnSpPr>
        <p:spPr>
          <a:xfrm>
            <a:off x="0" y="8366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noFill/>
        </p:spPr>
        <p:txBody>
          <a:bodyPr/>
          <a:lstStyle/>
          <a:p>
            <a:fld id="{64CC006F-C9FB-47FA-BE90-DD08F73F50FB}" type="slidenum">
              <a:rPr lang="ru-RU">
                <a:latin typeface="Arial" charset="0"/>
                <a:cs typeface="Arial" charset="0"/>
              </a:rPr>
              <a:pPr/>
              <a:t>3</a:t>
            </a:fld>
            <a:endParaRPr lang="ru-RU">
              <a:latin typeface="Arial" charset="0"/>
              <a:cs typeface="Arial" charset="0"/>
            </a:endParaRPr>
          </a:p>
        </p:txBody>
      </p:sp>
      <p:cxnSp>
        <p:nvCxnSpPr>
          <p:cNvPr id="4" name="Прямая соединительная линия 3"/>
          <p:cNvCxnSpPr/>
          <p:nvPr/>
        </p:nvCxnSpPr>
        <p:spPr>
          <a:xfrm>
            <a:off x="0" y="80803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124" name="Прямоугольник 4"/>
          <p:cNvSpPr>
            <a:spLocks noChangeArrowheads="1"/>
          </p:cNvSpPr>
          <p:nvPr/>
        </p:nvSpPr>
        <p:spPr bwMode="auto">
          <a:xfrm>
            <a:off x="198967" y="1100139"/>
            <a:ext cx="11578167" cy="2031325"/>
          </a:xfrm>
          <a:prstGeom prst="rect">
            <a:avLst/>
          </a:prstGeom>
          <a:noFill/>
          <a:ln w="9525">
            <a:noFill/>
            <a:miter lim="800000"/>
            <a:headEnd/>
            <a:tailEnd/>
          </a:ln>
        </p:spPr>
        <p:txBody>
          <a:bodyPr>
            <a:spAutoFit/>
          </a:bodyPr>
          <a:lstStyle/>
          <a:p>
            <a:pPr marL="179388" algn="just" eaLnBrk="1" hangingPunct="1">
              <a:spcAft>
                <a:spcPts val="1200"/>
              </a:spcAft>
            </a:pPr>
            <a:r>
              <a:rPr kumimoji="1" lang="ru-RU" sz="1600" b="1"/>
              <a:t>В соответствии с мировой практикой для создания эффективной системы регулирования конфликта интересов рекомендуется предпринять следующие шаги:</a:t>
            </a:r>
          </a:p>
          <a:p>
            <a:pPr marL="179388" algn="just" eaLnBrk="1" hangingPunct="1">
              <a:spcAft>
                <a:spcPts val="1200"/>
              </a:spcAft>
              <a:buFontTx/>
              <a:buAutoNum type="arabicPeriod"/>
            </a:pPr>
            <a:r>
              <a:rPr kumimoji="1" lang="ru-RU" sz="1600"/>
              <a:t>Создать систему, позволяющую фиксировать личные интересы лиц, принимающих решения. </a:t>
            </a:r>
          </a:p>
          <a:p>
            <a:pPr marL="179388" algn="just" eaLnBrk="1" hangingPunct="1">
              <a:spcAft>
                <a:spcPts val="1200"/>
              </a:spcAft>
            </a:pPr>
            <a:r>
              <a:rPr kumimoji="1" lang="ru-RU" sz="1600"/>
              <a:t>2. Сделать сведения о личных интересах должностных лиц доступными широкой общественности - позволить обществу отслеживать, чем могло руководствоваться должностное лицо при принятии того или иного решения.</a:t>
            </a:r>
          </a:p>
          <a:p>
            <a:pPr marL="179388" algn="just" eaLnBrk="1" hangingPunct="1">
              <a:spcAft>
                <a:spcPts val="1200"/>
              </a:spcAft>
            </a:pPr>
            <a:r>
              <a:rPr kumimoji="1" lang="ru-RU" sz="1600"/>
              <a:t>3. Ограничить участие должностных лиц в принятии решений, затрагивающих их личные интересы. </a:t>
            </a:r>
          </a:p>
        </p:txBody>
      </p:sp>
      <p:sp>
        <p:nvSpPr>
          <p:cNvPr id="5125" name="Прямоугольник 1"/>
          <p:cNvSpPr>
            <a:spLocks noChangeArrowheads="1"/>
          </p:cNvSpPr>
          <p:nvPr/>
        </p:nvSpPr>
        <p:spPr bwMode="auto">
          <a:xfrm>
            <a:off x="247652" y="228600"/>
            <a:ext cx="11485033" cy="412750"/>
          </a:xfrm>
          <a:prstGeom prst="rect">
            <a:avLst/>
          </a:prstGeom>
          <a:noFill/>
          <a:ln w="9525">
            <a:noFill/>
            <a:miter lim="800000"/>
            <a:headEnd/>
            <a:tailEnd/>
          </a:ln>
        </p:spPr>
        <p:txBody>
          <a:bodyPr>
            <a:spAutoFit/>
          </a:bodyPr>
          <a:lstStyle/>
          <a:p>
            <a:pPr>
              <a:spcBef>
                <a:spcPct val="20000"/>
              </a:spcBef>
            </a:pPr>
            <a:r>
              <a:rPr kumimoji="1" lang="ru-RU" sz="2100" b="1">
                <a:solidFill>
                  <a:srgbClr val="003399"/>
                </a:solidFill>
              </a:rPr>
              <a:t>Необходимые элементы регулирования конфликта интересов</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sz="4400" i="1" dirty="0"/>
              <a:t>Спасибо за внимание!</a:t>
            </a:r>
          </a:p>
        </p:txBody>
      </p:sp>
    </p:spTree>
    <p:extLst>
      <p:ext uri="{BB962C8B-B14F-4D97-AF65-F5344CB8AC3E}">
        <p14:creationId xmlns:p14="http://schemas.microsoft.com/office/powerpoint/2010/main" val="233215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6"/>
          <p:cNvSpPr>
            <a:spLocks noGrp="1" noChangeArrowheads="1"/>
          </p:cNvSpPr>
          <p:nvPr>
            <p:ph type="sldNum" sz="quarter" idx="12"/>
          </p:nvPr>
        </p:nvSpPr>
        <p:spPr>
          <a:noFill/>
        </p:spPr>
        <p:txBody>
          <a:bodyPr/>
          <a:lstStyle/>
          <a:p>
            <a:fld id="{5A8D35DD-F012-4DEB-AD39-BB9FBBFB7AD0}" type="slidenum">
              <a:rPr lang="ru-RU">
                <a:latin typeface="Arial" charset="0"/>
                <a:cs typeface="Arial" charset="0"/>
              </a:rPr>
              <a:pPr/>
              <a:t>4</a:t>
            </a:fld>
            <a:endParaRPr lang="ru-RU">
              <a:latin typeface="Arial" charset="0"/>
              <a:cs typeface="Arial" charset="0"/>
            </a:endParaRPr>
          </a:p>
        </p:txBody>
      </p:sp>
      <p:sp>
        <p:nvSpPr>
          <p:cNvPr id="6147" name="Text Box 3"/>
          <p:cNvSpPr txBox="1">
            <a:spLocks noChangeArrowheads="1"/>
          </p:cNvSpPr>
          <p:nvPr/>
        </p:nvSpPr>
        <p:spPr bwMode="auto">
          <a:xfrm>
            <a:off x="237067" y="233363"/>
            <a:ext cx="10033000" cy="412750"/>
          </a:xfrm>
          <a:prstGeom prst="rect">
            <a:avLst/>
          </a:prstGeom>
          <a:noFill/>
          <a:ln w="9525">
            <a:noFill/>
            <a:miter lim="800000"/>
            <a:headEnd/>
            <a:tailEnd/>
          </a:ln>
        </p:spPr>
        <p:txBody>
          <a:bodyPr>
            <a:spAutoFit/>
          </a:bodyPr>
          <a:lstStyle/>
          <a:p>
            <a:r>
              <a:rPr lang="ru-RU" sz="2100" b="1">
                <a:solidFill>
                  <a:srgbClr val="003399"/>
                </a:solidFill>
              </a:rPr>
              <a:t>Зарубежный опыт: содержание деклараций интересов</a:t>
            </a:r>
          </a:p>
        </p:txBody>
      </p:sp>
      <p:sp>
        <p:nvSpPr>
          <p:cNvPr id="6148" name="Прямоугольник 4"/>
          <p:cNvSpPr>
            <a:spLocks noChangeArrowheads="1"/>
          </p:cNvSpPr>
          <p:nvPr/>
        </p:nvSpPr>
        <p:spPr bwMode="auto">
          <a:xfrm>
            <a:off x="264584" y="966788"/>
            <a:ext cx="11379200" cy="4401205"/>
          </a:xfrm>
          <a:prstGeom prst="rect">
            <a:avLst/>
          </a:prstGeom>
          <a:noFill/>
          <a:ln w="9525">
            <a:noFill/>
            <a:miter lim="800000"/>
            <a:headEnd/>
            <a:tailEnd/>
          </a:ln>
        </p:spPr>
        <p:txBody>
          <a:bodyPr>
            <a:spAutoFit/>
          </a:bodyPr>
          <a:lstStyle/>
          <a:p>
            <a:r>
              <a:rPr lang="ru-RU" sz="1600" b="1"/>
              <a:t>Базовый вариант</a:t>
            </a:r>
          </a:p>
          <a:p>
            <a:pPr algn="just">
              <a:buFontTx/>
              <a:buChar char="•"/>
            </a:pPr>
            <a:r>
              <a:rPr lang="ru-RU" sz="1600"/>
              <a:t> Декларирование источников доходов должностного лица и его родственников (место работы; компания, акциями которой владеет; банки и кредитные организации, в которых размещены средства; авторские права и патенты).</a:t>
            </a:r>
          </a:p>
          <a:p>
            <a:pPr algn="just">
              <a:spcBef>
                <a:spcPts val="600"/>
              </a:spcBef>
            </a:pPr>
            <a:r>
              <a:rPr lang="ru-RU" sz="1600"/>
              <a:t>Обычно указывается: наименование, юридический адрес компании, дата возникновения отношений с организацией, реже - сфера деятельности компании</a:t>
            </a:r>
          </a:p>
          <a:p>
            <a:pPr algn="just">
              <a:spcBef>
                <a:spcPts val="1200"/>
              </a:spcBef>
              <a:spcAft>
                <a:spcPts val="300"/>
              </a:spcAft>
            </a:pPr>
            <a:r>
              <a:rPr lang="ru-RU" sz="1600" b="1"/>
              <a:t>Типичные дополнения</a:t>
            </a:r>
          </a:p>
          <a:p>
            <a:pPr algn="just">
              <a:spcAft>
                <a:spcPts val="300"/>
              </a:spcAft>
              <a:buFontTx/>
              <a:buChar char="•"/>
            </a:pPr>
            <a:r>
              <a:rPr lang="ru-RU" sz="1600"/>
              <a:t> Декларирование неоплачиваемой работы (членства) в различных организациях, в том числе в политических партиях, НКО/НПО и т.д.;</a:t>
            </a:r>
          </a:p>
          <a:p>
            <a:pPr algn="just">
              <a:spcAft>
                <a:spcPts val="300"/>
              </a:spcAft>
              <a:buFontTx/>
              <a:buChar char="•"/>
            </a:pPr>
            <a:r>
              <a:rPr lang="ru-RU" sz="1600"/>
              <a:t> Декларирование организаций, от которых получил доход и/или в которых работал на неоплачиваемой основе в течение определенного периода перед поступлением на государственную должность.</a:t>
            </a:r>
          </a:p>
          <a:p>
            <a:pPr algn="just">
              <a:spcAft>
                <a:spcPts val="300"/>
              </a:spcAft>
              <a:buFontTx/>
              <a:buChar char="•"/>
            </a:pPr>
            <a:r>
              <a:rPr lang="ru-RU" sz="1600"/>
              <a:t> Декларирование предложений будущего трудоустройства/соглашений о будущем трудоустройстве.</a:t>
            </a:r>
          </a:p>
          <a:p>
            <a:pPr algn="just">
              <a:spcAft>
                <a:spcPts val="300"/>
              </a:spcAft>
              <a:buFontTx/>
              <a:buChar char="•"/>
            </a:pPr>
            <a:r>
              <a:rPr lang="ru-RU" sz="1600"/>
              <a:t> Декларирование подарков, льгот, скидок, оплаты отдыха и развлечений и т.д.</a:t>
            </a:r>
          </a:p>
          <a:p>
            <a:pPr algn="just">
              <a:spcBef>
                <a:spcPts val="1200"/>
              </a:spcBef>
              <a:spcAft>
                <a:spcPts val="300"/>
              </a:spcAft>
            </a:pPr>
            <a:r>
              <a:rPr lang="ru-RU" sz="1600" b="1"/>
              <a:t>Менее распространенные дополнения</a:t>
            </a:r>
          </a:p>
          <a:p>
            <a:pPr algn="just">
              <a:spcAft>
                <a:spcPts val="300"/>
              </a:spcAft>
              <a:buFontTx/>
              <a:buChar char="•"/>
            </a:pPr>
            <a:r>
              <a:rPr lang="ru-RU" sz="1600"/>
              <a:t> Декларирование участия в госзакупках, подачи заявок на гранты, субсидии, наличия контрактов с госорганами для всех организаций, в которых должностное лицо и/или члены его семьи имеют финансовый интерес.</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6"/>
          <p:cNvSpPr>
            <a:spLocks noGrp="1" noChangeArrowheads="1"/>
          </p:cNvSpPr>
          <p:nvPr>
            <p:ph type="sldNum" sz="quarter" idx="12"/>
          </p:nvPr>
        </p:nvSpPr>
        <p:spPr>
          <a:noFill/>
        </p:spPr>
        <p:txBody>
          <a:bodyPr/>
          <a:lstStyle/>
          <a:p>
            <a:fld id="{5D72B585-B425-4F11-A615-2C68DE0F9716}" type="slidenum">
              <a:rPr lang="ru-RU">
                <a:latin typeface="Arial" charset="0"/>
                <a:cs typeface="Arial" charset="0"/>
              </a:rPr>
              <a:pPr/>
              <a:t>5</a:t>
            </a:fld>
            <a:endParaRPr lang="ru-RU">
              <a:latin typeface="Arial" charset="0"/>
              <a:cs typeface="Arial" charset="0"/>
            </a:endParaRPr>
          </a:p>
        </p:txBody>
      </p:sp>
      <p:sp>
        <p:nvSpPr>
          <p:cNvPr id="7171"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7172" name="Text Box 3"/>
          <p:cNvSpPr txBox="1">
            <a:spLocks noChangeArrowheads="1"/>
          </p:cNvSpPr>
          <p:nvPr/>
        </p:nvSpPr>
        <p:spPr bwMode="auto">
          <a:xfrm>
            <a:off x="213784" y="198438"/>
            <a:ext cx="7362849" cy="415498"/>
          </a:xfrm>
          <a:prstGeom prst="rect">
            <a:avLst/>
          </a:prstGeom>
          <a:noFill/>
          <a:ln w="9525">
            <a:noFill/>
            <a:miter lim="800000"/>
            <a:headEnd/>
            <a:tailEnd/>
          </a:ln>
        </p:spPr>
        <p:txBody>
          <a:bodyPr wrap="none">
            <a:spAutoFit/>
          </a:bodyPr>
          <a:lstStyle/>
          <a:p>
            <a:r>
              <a:rPr lang="ru-RU" sz="2100" b="1">
                <a:solidFill>
                  <a:srgbClr val="003399"/>
                </a:solidFill>
              </a:rPr>
              <a:t>Зарубежный опыт - урегулирование конфликта интересов - 1</a:t>
            </a:r>
          </a:p>
        </p:txBody>
      </p:sp>
      <p:sp>
        <p:nvSpPr>
          <p:cNvPr id="7173" name="TextBox 1"/>
          <p:cNvSpPr txBox="1">
            <a:spLocks noChangeArrowheads="1"/>
          </p:cNvSpPr>
          <p:nvPr/>
        </p:nvSpPr>
        <p:spPr bwMode="auto">
          <a:xfrm>
            <a:off x="514351" y="914401"/>
            <a:ext cx="11089216" cy="3354765"/>
          </a:xfrm>
          <a:prstGeom prst="rect">
            <a:avLst/>
          </a:prstGeom>
          <a:noFill/>
          <a:ln w="9525">
            <a:noFill/>
            <a:miter lim="800000"/>
            <a:headEnd/>
            <a:tailEnd/>
          </a:ln>
        </p:spPr>
        <p:txBody>
          <a:bodyPr>
            <a:spAutoFit/>
          </a:bodyPr>
          <a:lstStyle/>
          <a:p>
            <a:pPr marL="342900" indent="-342900" algn="just">
              <a:spcAft>
                <a:spcPts val="1200"/>
              </a:spcAft>
              <a:buFont typeface="Arial" charset="0"/>
              <a:buAutoNum type="arabicPeriod"/>
            </a:pPr>
            <a:r>
              <a:rPr lang="ru-RU" sz="2000"/>
              <a:t>Сохранение интереса</a:t>
            </a:r>
          </a:p>
          <a:p>
            <a:pPr marL="800100" lvl="1" indent="-342900" algn="just">
              <a:spcAft>
                <a:spcPts val="1200"/>
              </a:spcAft>
              <a:buFont typeface="Wingdings" pitchFamily="2" charset="2"/>
              <a:buChar char="ü"/>
            </a:pPr>
            <a:r>
              <a:rPr lang="ru-RU" sz="1600"/>
              <a:t>Прямое определение в законе видов интересов, которые могут быть сохранены без получения дополнительного разрешения (например, интересы приносящие незначительную выгоду);</a:t>
            </a:r>
            <a:endParaRPr lang="en-US" sz="1600"/>
          </a:p>
          <a:p>
            <a:pPr marL="800100" lvl="1" indent="-342900" algn="just">
              <a:spcAft>
                <a:spcPts val="1200"/>
              </a:spcAft>
            </a:pPr>
            <a:r>
              <a:rPr lang="ru-RU" sz="1400" i="1" u="sng"/>
              <a:t>Пример:</a:t>
            </a:r>
          </a:p>
          <a:p>
            <a:pPr marL="800100" lvl="1" indent="-342900" algn="just">
              <a:spcAft>
                <a:spcPts val="1200"/>
              </a:spcAft>
            </a:pPr>
            <a:r>
              <a:rPr lang="ru-RU" sz="1400" i="1"/>
              <a:t>США: Должностное лицо, его супруг (супруга) и несовершеннолетние дети могут владеть ценными бумагами организации (организаций), в отношении которой должностное лицо осуществляет функции государственного регулирования, если:</a:t>
            </a:r>
          </a:p>
          <a:p>
            <a:pPr marL="800100" lvl="1" indent="-342900" algn="just">
              <a:spcAft>
                <a:spcPts val="1200"/>
              </a:spcAft>
            </a:pPr>
            <a:r>
              <a:rPr lang="ru-RU" sz="1400" i="1"/>
              <a:t>	1) Ценные бумаги являются публично размещенными и</a:t>
            </a:r>
          </a:p>
          <a:p>
            <a:pPr marL="800100" lvl="1" indent="-342900" algn="just">
              <a:spcAft>
                <a:spcPts val="1200"/>
              </a:spcAft>
            </a:pPr>
            <a:r>
              <a:rPr lang="ru-RU" sz="1400" i="1"/>
              <a:t>	2) Совокупная рыночная стоимость указанных ценных бумаг, находящихся в собственности должностного лица, его супруги (супруга) и несовершеннолетних детей не превышает </a:t>
            </a:r>
            <a:r>
              <a:rPr lang="en-US" sz="1400" i="1"/>
              <a:t>$</a:t>
            </a:r>
            <a:r>
              <a:rPr lang="ru-RU" sz="1400" i="1"/>
              <a:t>15 000.</a:t>
            </a:r>
          </a:p>
          <a:p>
            <a:pPr marL="800100" lvl="1" indent="-342900" algn="just">
              <a:spcAft>
                <a:spcPts val="1200"/>
              </a:spcAft>
              <a:buFont typeface="Wingdings" pitchFamily="2" charset="2"/>
              <a:buChar char="ü"/>
            </a:pPr>
            <a:r>
              <a:rPr lang="ru-RU" sz="1600"/>
              <a:t>Получение у уполномоченных органов разрешения по установленной форме на сохранение интереса.</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6"/>
          <p:cNvSpPr>
            <a:spLocks noGrp="1" noChangeArrowheads="1"/>
          </p:cNvSpPr>
          <p:nvPr>
            <p:ph type="sldNum" sz="quarter" idx="12"/>
          </p:nvPr>
        </p:nvSpPr>
        <p:spPr>
          <a:noFill/>
        </p:spPr>
        <p:txBody>
          <a:bodyPr/>
          <a:lstStyle/>
          <a:p>
            <a:fld id="{C5CB5FBB-67DD-42C1-9E64-1FB1664E2DCA}" type="slidenum">
              <a:rPr lang="ru-RU">
                <a:latin typeface="Arial" charset="0"/>
                <a:cs typeface="Arial" charset="0"/>
              </a:rPr>
              <a:pPr/>
              <a:t>6</a:t>
            </a:fld>
            <a:endParaRPr lang="ru-RU">
              <a:latin typeface="Arial" charset="0"/>
              <a:cs typeface="Arial" charset="0"/>
            </a:endParaRPr>
          </a:p>
        </p:txBody>
      </p:sp>
      <p:sp>
        <p:nvSpPr>
          <p:cNvPr id="8195"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5" name="Text Box 3"/>
          <p:cNvSpPr txBox="1">
            <a:spLocks noChangeArrowheads="1"/>
          </p:cNvSpPr>
          <p:nvPr/>
        </p:nvSpPr>
        <p:spPr bwMode="auto">
          <a:xfrm>
            <a:off x="222251" y="263525"/>
            <a:ext cx="11317816" cy="427038"/>
          </a:xfrm>
          <a:prstGeom prst="rect">
            <a:avLst/>
          </a:prstGeom>
          <a:noFill/>
          <a:ln>
            <a:noFill/>
          </a:ln>
          <a:extLst>
            <a:ext uri="{909E8E84-426E-40dd-AFC4-6F175D3DCCD1}"/>
            <a:ext uri="{91240B29-F687-4f45-9708-019B960494DF}"/>
          </a:extLst>
        </p:spPr>
        <p:txBody>
          <a:bodyPr>
            <a:spAutoFit/>
          </a:bodyPr>
          <a:lstStyle/>
          <a:p>
            <a:pPr>
              <a:defRPr/>
            </a:pPr>
            <a:r>
              <a:rPr lang="ru-RU" sz="2100" b="1">
                <a:solidFill>
                  <a:srgbClr val="003399"/>
                </a:solidFill>
                <a:latin typeface="Arial" pitchFamily="34" charset="0"/>
                <a:cs typeface="Arial" pitchFamily="34" charset="0"/>
              </a:rPr>
              <a:t>Зарубежный опыт - урегулирование конфликта интересов</a:t>
            </a:r>
            <a:r>
              <a:rPr lang="ru-RU" sz="2200" b="1">
                <a:solidFill>
                  <a:srgbClr val="003399"/>
                </a:solidFill>
                <a:effectLst>
                  <a:outerShdw blurRad="38100" dist="38100" dir="2700000" algn="tl">
                    <a:srgbClr val="C0C0C0"/>
                  </a:outerShdw>
                </a:effectLst>
                <a:latin typeface="Arial" pitchFamily="34" charset="0"/>
                <a:cs typeface="Arial" pitchFamily="34" charset="0"/>
              </a:rPr>
              <a:t> - 2</a:t>
            </a:r>
          </a:p>
        </p:txBody>
      </p:sp>
      <p:sp>
        <p:nvSpPr>
          <p:cNvPr id="8197" name="TextBox 1"/>
          <p:cNvSpPr txBox="1">
            <a:spLocks noChangeArrowheads="1"/>
          </p:cNvSpPr>
          <p:nvPr/>
        </p:nvSpPr>
        <p:spPr bwMode="auto">
          <a:xfrm>
            <a:off x="429684" y="1111251"/>
            <a:ext cx="11089216" cy="2954655"/>
          </a:xfrm>
          <a:prstGeom prst="rect">
            <a:avLst/>
          </a:prstGeom>
          <a:noFill/>
          <a:ln w="9525">
            <a:noFill/>
            <a:miter lim="800000"/>
            <a:headEnd/>
            <a:tailEnd/>
          </a:ln>
        </p:spPr>
        <p:txBody>
          <a:bodyPr>
            <a:spAutoFit/>
          </a:bodyPr>
          <a:lstStyle/>
          <a:p>
            <a:pPr marL="457200" indent="-457200" algn="just">
              <a:spcAft>
                <a:spcPts val="1200"/>
              </a:spcAft>
              <a:buFont typeface="Arial" charset="0"/>
              <a:buAutoNum type="arabicPeriod" startAt="2"/>
            </a:pPr>
            <a:r>
              <a:rPr lang="ru-RU" sz="2000"/>
              <a:t>Отстранение от исполнения определенных должностных обязанностей</a:t>
            </a:r>
          </a:p>
          <a:p>
            <a:pPr marL="800100" lvl="1" indent="-342900" algn="just">
              <a:spcAft>
                <a:spcPts val="1200"/>
              </a:spcAft>
              <a:buFont typeface="Wingdings" pitchFamily="2" charset="2"/>
              <a:buChar char="ü"/>
            </a:pPr>
            <a:r>
              <a:rPr lang="ru-RU" sz="1600"/>
              <a:t>Отстранение от контактов с конкретной организацией;</a:t>
            </a:r>
          </a:p>
          <a:p>
            <a:pPr marL="800100" lvl="1" indent="-342900" algn="just">
              <a:spcAft>
                <a:spcPts val="1200"/>
              </a:spcAft>
            </a:pPr>
            <a:r>
              <a:rPr lang="ru-RU" sz="1400" i="1" u="sng"/>
              <a:t>Примеры: </a:t>
            </a:r>
          </a:p>
          <a:p>
            <a:pPr marL="800100" lvl="1" indent="-342900" algn="just">
              <a:spcAft>
                <a:spcPts val="1200"/>
              </a:spcAft>
            </a:pPr>
            <a:r>
              <a:rPr lang="ru-RU" sz="1400" i="1"/>
              <a:t>Латвия: Государственный служащий в течение двух лет не может осуществлять функции государственного регулирования в отношении частного лица или организации, от которых он принял подарок.</a:t>
            </a:r>
          </a:p>
          <a:p>
            <a:pPr marL="800100" lvl="1" indent="-342900" algn="just">
              <a:spcAft>
                <a:spcPts val="1200"/>
              </a:spcAft>
            </a:pPr>
            <a:r>
              <a:rPr lang="ru-RU" sz="1400" i="1"/>
              <a:t>США: Должностное лицо отстраняется от выполнения любых функций, затрагивающих бывшего работодателя, если перед переходом на работу в государственный орган это должностное лицо получило от бывшего работодателя бонус в размере более десяти тысяч долларов.</a:t>
            </a:r>
          </a:p>
          <a:p>
            <a:pPr marL="800100" lvl="1" indent="-342900" algn="just">
              <a:spcAft>
                <a:spcPts val="1200"/>
              </a:spcAft>
              <a:buFont typeface="Wingdings" pitchFamily="2" charset="2"/>
              <a:buChar char="ü"/>
            </a:pPr>
            <a:r>
              <a:rPr lang="ru-RU" sz="1600"/>
              <a:t>Изменение места прохождения службы.</a:t>
            </a:r>
            <a:endParaRPr lang="en-US" sz="2000"/>
          </a:p>
        </p:txBody>
      </p:sp>
      <p:cxnSp>
        <p:nvCxnSpPr>
          <p:cNvPr id="4" name="Прямая соединительная линия 3"/>
          <p:cNvCxnSpPr/>
          <p:nvPr/>
        </p:nvCxnSpPr>
        <p:spPr>
          <a:xfrm>
            <a:off x="0" y="8366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6"/>
          <p:cNvSpPr>
            <a:spLocks noGrp="1" noChangeArrowheads="1"/>
          </p:cNvSpPr>
          <p:nvPr>
            <p:ph type="sldNum" sz="quarter" idx="12"/>
          </p:nvPr>
        </p:nvSpPr>
        <p:spPr>
          <a:noFill/>
        </p:spPr>
        <p:txBody>
          <a:bodyPr/>
          <a:lstStyle/>
          <a:p>
            <a:fld id="{F684EB48-C1E3-470A-AF3E-4D7CD207C4D6}" type="slidenum">
              <a:rPr lang="ru-RU">
                <a:latin typeface="Arial" charset="0"/>
                <a:cs typeface="Arial" charset="0"/>
              </a:rPr>
              <a:pPr/>
              <a:t>7</a:t>
            </a:fld>
            <a:endParaRPr lang="ru-RU">
              <a:latin typeface="Arial" charset="0"/>
              <a:cs typeface="Arial" charset="0"/>
            </a:endParaRPr>
          </a:p>
        </p:txBody>
      </p:sp>
      <p:sp>
        <p:nvSpPr>
          <p:cNvPr id="9219"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5" name="Text Box 3"/>
          <p:cNvSpPr txBox="1">
            <a:spLocks noChangeArrowheads="1"/>
          </p:cNvSpPr>
          <p:nvPr/>
        </p:nvSpPr>
        <p:spPr bwMode="auto">
          <a:xfrm>
            <a:off x="207434" y="238125"/>
            <a:ext cx="8442376" cy="430887"/>
          </a:xfrm>
          <a:prstGeom prst="rect">
            <a:avLst/>
          </a:prstGeom>
          <a:noFill/>
          <a:ln w="9525">
            <a:noFill/>
            <a:miter lim="800000"/>
            <a:headEnd/>
            <a:tailEnd/>
          </a:ln>
          <a:effectLst/>
        </p:spPr>
        <p:txBody>
          <a:bodyPr wrap="none">
            <a:spAutoFit/>
          </a:bodyPr>
          <a:lstStyle/>
          <a:p>
            <a:pPr>
              <a:defRPr/>
            </a:pPr>
            <a:r>
              <a:rPr lang="ru-RU" sz="2100" b="1">
                <a:solidFill>
                  <a:srgbClr val="003399"/>
                </a:solidFill>
                <a:latin typeface="Arial" pitchFamily="34" charset="0"/>
                <a:cs typeface="Arial" pitchFamily="34" charset="0"/>
              </a:rPr>
              <a:t>Зарубежный опыт - урегулирование конфликта интересов</a:t>
            </a:r>
            <a:r>
              <a:rPr lang="ru-RU" sz="2200" b="1">
                <a:solidFill>
                  <a:srgbClr val="003399"/>
                </a:solidFill>
                <a:effectLst>
                  <a:outerShdw blurRad="38100" dist="38100" dir="2700000" algn="tl">
                    <a:srgbClr val="C0C0C0"/>
                  </a:outerShdw>
                </a:effectLst>
                <a:latin typeface="Arial" pitchFamily="34" charset="0"/>
                <a:cs typeface="Arial" pitchFamily="34" charset="0"/>
              </a:rPr>
              <a:t> - 3</a:t>
            </a:r>
          </a:p>
        </p:txBody>
      </p:sp>
      <p:sp>
        <p:nvSpPr>
          <p:cNvPr id="9221" name="TextBox 1"/>
          <p:cNvSpPr txBox="1">
            <a:spLocks noChangeArrowheads="1"/>
          </p:cNvSpPr>
          <p:nvPr/>
        </p:nvSpPr>
        <p:spPr bwMode="auto">
          <a:xfrm>
            <a:off x="397934" y="1098551"/>
            <a:ext cx="11089217" cy="4270375"/>
          </a:xfrm>
          <a:prstGeom prst="rect">
            <a:avLst/>
          </a:prstGeom>
          <a:noFill/>
          <a:ln w="9525">
            <a:noFill/>
            <a:miter lim="800000"/>
            <a:headEnd/>
            <a:tailEnd/>
          </a:ln>
        </p:spPr>
        <p:txBody>
          <a:bodyPr>
            <a:spAutoFit/>
          </a:bodyPr>
          <a:lstStyle/>
          <a:p>
            <a:pPr marL="355600" indent="-355600" algn="just">
              <a:spcAft>
                <a:spcPts val="1200"/>
              </a:spcAft>
              <a:buFont typeface="Arial" charset="0"/>
              <a:buAutoNum type="arabicPeriod" startAt="3"/>
            </a:pPr>
            <a:r>
              <a:rPr lang="ru-RU" sz="2000"/>
              <a:t>Избавление от интереса:</a:t>
            </a:r>
          </a:p>
          <a:p>
            <a:pPr marL="800100" lvl="1" indent="-342900" algn="just">
              <a:spcAft>
                <a:spcPts val="1200"/>
              </a:spcAft>
              <a:buFont typeface="Wingdings" pitchFamily="2" charset="2"/>
              <a:buChar char="ü"/>
            </a:pPr>
            <a:r>
              <a:rPr lang="ru-RU"/>
              <a:t>Передача активов в доверительное управление</a:t>
            </a:r>
          </a:p>
          <a:p>
            <a:pPr marL="1079500" lvl="2" indent="-165100" algn="just">
              <a:spcAft>
                <a:spcPts val="1200"/>
              </a:spcAft>
              <a:buFont typeface="Arial" charset="0"/>
              <a:buChar char="•"/>
            </a:pPr>
            <a:r>
              <a:rPr lang="ru-RU"/>
              <a:t>«Обычные» механизмы доверительного управления;</a:t>
            </a:r>
          </a:p>
          <a:p>
            <a:pPr marL="1079500" lvl="2" indent="-165100" algn="just">
              <a:spcAft>
                <a:spcPts val="1200"/>
              </a:spcAft>
              <a:buFont typeface="Arial" charset="0"/>
              <a:buChar char="•"/>
            </a:pPr>
            <a:r>
              <a:rPr lang="ru-RU"/>
              <a:t>Слепые трасты;</a:t>
            </a:r>
          </a:p>
          <a:p>
            <a:pPr marL="800100" lvl="1" indent="-342900" algn="just">
              <a:spcAft>
                <a:spcPts val="1200"/>
              </a:spcAft>
              <a:buFont typeface="Wingdings" pitchFamily="2" charset="2"/>
              <a:buChar char="ü"/>
            </a:pPr>
            <a:r>
              <a:rPr lang="ru-RU"/>
              <a:t>Продажа активов</a:t>
            </a:r>
          </a:p>
          <a:p>
            <a:pPr marL="1079500" lvl="2" indent="-165100" algn="just">
              <a:spcAft>
                <a:spcPts val="1200"/>
              </a:spcAft>
              <a:buFont typeface="Arial" charset="0"/>
              <a:buChar char="•"/>
            </a:pPr>
            <a:r>
              <a:rPr lang="ru-RU"/>
              <a:t>Контролируемая / не контролируемая;</a:t>
            </a:r>
          </a:p>
          <a:p>
            <a:pPr marL="1079500" lvl="2" indent="-165100" algn="just">
              <a:spcAft>
                <a:spcPts val="1200"/>
              </a:spcAft>
              <a:buFont typeface="Arial" charset="0"/>
              <a:buChar char="•"/>
            </a:pPr>
            <a:r>
              <a:rPr lang="ru-RU"/>
              <a:t>С компенсацией / без компенсации;</a:t>
            </a:r>
          </a:p>
          <a:p>
            <a:pPr marL="800100" lvl="1" indent="-342900" algn="just">
              <a:spcAft>
                <a:spcPts val="1200"/>
              </a:spcAft>
              <a:buFont typeface="Wingdings" pitchFamily="2" charset="2"/>
              <a:buChar char="ü"/>
            </a:pPr>
            <a:r>
              <a:rPr lang="ru-RU"/>
              <a:t>Увольнение с работы по совместительству;</a:t>
            </a:r>
          </a:p>
          <a:p>
            <a:pPr marL="800100" lvl="1" indent="-342900" algn="just">
              <a:spcAft>
                <a:spcPts val="1200"/>
              </a:spcAft>
              <a:buFont typeface="Wingdings" pitchFamily="2" charset="2"/>
              <a:buChar char="ü"/>
            </a:pPr>
            <a:r>
              <a:rPr lang="ru-RU"/>
              <a:t>Возврат / передача в собственность государства подарков. </a:t>
            </a:r>
          </a:p>
          <a:p>
            <a:pPr marL="355600" indent="-355600" algn="just">
              <a:spcAft>
                <a:spcPts val="1200"/>
              </a:spcAft>
              <a:buFont typeface="Arial" charset="0"/>
              <a:buAutoNum type="arabicPeriod" startAt="4"/>
            </a:pPr>
            <a:r>
              <a:rPr lang="ru-RU" sz="2000"/>
              <a:t>Увольнение государственного служащего.</a:t>
            </a:r>
            <a:endParaRPr lang="en-US" sz="2000"/>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6"/>
          <p:cNvSpPr>
            <a:spLocks noGrp="1" noChangeArrowheads="1"/>
          </p:cNvSpPr>
          <p:nvPr>
            <p:ph type="sldNum" sz="quarter" idx="4294967295"/>
          </p:nvPr>
        </p:nvSpPr>
        <p:spPr>
          <a:xfrm>
            <a:off x="8737600" y="6245225"/>
            <a:ext cx="2844800" cy="476250"/>
          </a:xfrm>
          <a:prstGeom prst="rect">
            <a:avLst/>
          </a:prstGeom>
          <a:noFill/>
        </p:spPr>
        <p:txBody>
          <a:bodyPr/>
          <a:lstStyle/>
          <a:p>
            <a:fld id="{FD733438-610D-4781-BBD0-B327DCDEC2B0}" type="slidenum">
              <a:rPr lang="ru-RU">
                <a:latin typeface="Arial" charset="0"/>
                <a:cs typeface="Arial" charset="0"/>
              </a:rPr>
              <a:pPr/>
              <a:t>8</a:t>
            </a:fld>
            <a:endParaRPr lang="ru-RU">
              <a:latin typeface="Arial" charset="0"/>
              <a:cs typeface="Arial" charset="0"/>
            </a:endParaRPr>
          </a:p>
        </p:txBody>
      </p:sp>
      <p:sp>
        <p:nvSpPr>
          <p:cNvPr id="10243" name="Заголовок 1"/>
          <p:cNvSpPr>
            <a:spLocks noGrp="1"/>
          </p:cNvSpPr>
          <p:nvPr>
            <p:ph type="title"/>
          </p:nvPr>
        </p:nvSpPr>
        <p:spPr>
          <a:xfrm>
            <a:off x="309034" y="80963"/>
            <a:ext cx="11470217" cy="722312"/>
          </a:xfrm>
        </p:spPr>
        <p:txBody>
          <a:bodyPr/>
          <a:lstStyle/>
          <a:p>
            <a:pPr algn="l"/>
            <a:r>
              <a:rPr lang="ru-RU" sz="2100" b="1">
                <a:solidFill>
                  <a:srgbClr val="003399"/>
                </a:solidFill>
              </a:rPr>
              <a:t>Трудноразрешимые вопросы при регулировании конфликта интересов</a:t>
            </a:r>
            <a:endParaRPr lang="ru-RU" sz="2100"/>
          </a:p>
        </p:txBody>
      </p:sp>
      <p:sp>
        <p:nvSpPr>
          <p:cNvPr id="15363" name="Объект 2"/>
          <p:cNvSpPr>
            <a:spLocks noGrp="1"/>
          </p:cNvSpPr>
          <p:nvPr>
            <p:ph idx="1"/>
          </p:nvPr>
        </p:nvSpPr>
        <p:spPr>
          <a:xfrm>
            <a:off x="309034" y="1036638"/>
            <a:ext cx="11470217" cy="5518150"/>
          </a:xfrm>
        </p:spPr>
        <p:txBody>
          <a:bodyPr/>
          <a:lstStyle/>
          <a:p>
            <a:pPr marL="0" indent="0" algn="just">
              <a:spcAft>
                <a:spcPts val="1200"/>
              </a:spcAft>
              <a:buFontTx/>
              <a:buNone/>
              <a:defRPr/>
            </a:pPr>
            <a:endParaRPr lang="ru-RU" dirty="0"/>
          </a:p>
          <a:p>
            <a:pPr marL="457200" lvl="1" indent="0" algn="just">
              <a:spcAft>
                <a:spcPts val="1200"/>
              </a:spcAft>
              <a:buFontTx/>
              <a:buNone/>
              <a:defRPr/>
            </a:pPr>
            <a:endParaRPr lang="ru-RU" sz="1600" dirty="0"/>
          </a:p>
          <a:p>
            <a:pPr marL="457200" lvl="1" indent="0" algn="just">
              <a:spcAft>
                <a:spcPts val="1200"/>
              </a:spcAft>
              <a:buFontTx/>
              <a:buNone/>
              <a:defRPr/>
            </a:pPr>
            <a:endParaRPr lang="en-US" sz="2000" dirty="0"/>
          </a:p>
          <a:p>
            <a:pPr marL="457200" lvl="1" indent="0" algn="just">
              <a:spcAft>
                <a:spcPts val="1200"/>
              </a:spcAft>
              <a:buFontTx/>
              <a:buNone/>
              <a:defRPr/>
            </a:pPr>
            <a:endParaRPr lang="ru-RU" sz="1600" dirty="0"/>
          </a:p>
          <a:p>
            <a:pPr marL="0" indent="0" algn="just">
              <a:buFontTx/>
              <a:buNone/>
              <a:defRPr/>
            </a:pPr>
            <a:endParaRPr lang="ru-RU" sz="1800" b="1" dirty="0"/>
          </a:p>
          <a:p>
            <a:pPr algn="just">
              <a:buFont typeface="Wingdings" panose="05000000000000000000" pitchFamily="2" charset="2"/>
              <a:buChar char="v"/>
              <a:defRPr/>
            </a:pPr>
            <a:endParaRPr lang="en-US" sz="1800" b="1" dirty="0"/>
          </a:p>
          <a:p>
            <a:pPr>
              <a:buFont typeface="Wingdings" panose="05000000000000000000" pitchFamily="2" charset="2"/>
              <a:buChar char="v"/>
              <a:defRPr/>
            </a:pPr>
            <a:endParaRPr lang="ru-RU" altLang="ru-RU" sz="1800" b="1" dirty="0">
              <a:cs typeface="Arial" panose="020B0604020202020204" pitchFamily="34" charset="0"/>
            </a:endParaRPr>
          </a:p>
        </p:txBody>
      </p:sp>
      <p:cxnSp>
        <p:nvCxnSpPr>
          <p:cNvPr id="4" name="Прямая соединительная линия 3"/>
          <p:cNvCxnSpPr/>
          <p:nvPr/>
        </p:nvCxnSpPr>
        <p:spPr>
          <a:xfrm>
            <a:off x="0" y="7905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 name="Таблица 1"/>
          <p:cNvGraphicFramePr>
            <a:graphicFrameLocks noGrp="1"/>
          </p:cNvGraphicFramePr>
          <p:nvPr/>
        </p:nvGraphicFramePr>
        <p:xfrm>
          <a:off x="309034" y="912813"/>
          <a:ext cx="11470217" cy="5757865"/>
        </p:xfrm>
        <a:graphic>
          <a:graphicData uri="http://schemas.openxmlformats.org/drawingml/2006/table">
            <a:tbl>
              <a:tblPr/>
              <a:tblGrid>
                <a:gridCol w="3494617">
                  <a:extLst>
                    <a:ext uri="{9D8B030D-6E8A-4147-A177-3AD203B41FA5}">
                      <a16:colId xmlns:a16="http://schemas.microsoft.com/office/drawing/2014/main" val="20000"/>
                    </a:ext>
                  </a:extLst>
                </a:gridCol>
                <a:gridCol w="7975600">
                  <a:extLst>
                    <a:ext uri="{9D8B030D-6E8A-4147-A177-3AD203B41FA5}">
                      <a16:colId xmlns:a16="http://schemas.microsoft.com/office/drawing/2014/main" val="20001"/>
                    </a:ext>
                  </a:extLst>
                </a:gridCol>
              </a:tblGrid>
              <a:tr h="10080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a:ln>
                            <a:noFill/>
                          </a:ln>
                          <a:solidFill>
                            <a:schemeClr val="tx1"/>
                          </a:solidFill>
                          <a:effectLst/>
                          <a:latin typeface="Arial" pitchFamily="34" charset="0"/>
                          <a:cs typeface="Arial" pitchFamily="34" charset="0"/>
                        </a:rPr>
                        <a:t>Субъективный элемент </a:t>
                      </a: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20000"/>
                        </a:lnSpc>
                        <a:spcBef>
                          <a:spcPts val="60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Должностное лицо может не осознавать возможности извлечения выгоды и не понимать, что ситуация в которой оно находится, по формальным признакам является ситуацией конфликта интересов.</a:t>
                      </a: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0080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a:ln>
                            <a:noFill/>
                          </a:ln>
                          <a:solidFill>
                            <a:schemeClr val="tx1"/>
                          </a:solidFill>
                          <a:effectLst/>
                          <a:latin typeface="Arial" pitchFamily="34" charset="0"/>
                          <a:cs typeface="Arial" pitchFamily="34" charset="0"/>
                        </a:rPr>
                        <a:t>Определение личного интереса </a:t>
                      </a: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Затруднительно точно определить в нормативном правовом акте круг лиц, в интересах которых может действовать должностное лицо.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400" b="0" i="0" u="none" strike="noStrike" cap="none" normalizeH="0" baseline="0">
                        <a:ln>
                          <a:noFill/>
                        </a:ln>
                        <a:solidFill>
                          <a:srgbClr val="000000"/>
                        </a:solidFill>
                        <a:effectLst/>
                        <a:latin typeface="Arial" pitchFamily="34" charset="0"/>
                        <a:cs typeface="Arial" pitchFamily="34" charset="0"/>
                      </a:endParaRP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10080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a:ln>
                            <a:noFill/>
                          </a:ln>
                          <a:solidFill>
                            <a:schemeClr val="tx1"/>
                          </a:solidFill>
                          <a:effectLst/>
                          <a:latin typeface="Arial" pitchFamily="34" charset="0"/>
                          <a:cs typeface="Arial" pitchFamily="34" charset="0"/>
                        </a:rPr>
                        <a:t>Определение функций государственного управления </a:t>
                      </a: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Затруднительно точно определить в нормативном правовом акте природу / перечень функций государственного управления выполнение которых может повлечь конфликт интересов</a:t>
                      </a:r>
                      <a:endParaRPr kumimoji="0" lang="ru-RU" sz="1400" b="0" i="0" u="none" strike="noStrike" cap="none" normalizeH="0" baseline="0">
                        <a:ln>
                          <a:noFill/>
                        </a:ln>
                        <a:solidFill>
                          <a:srgbClr val="000000"/>
                        </a:solidFill>
                        <a:effectLst/>
                        <a:latin typeface="Arial" pitchFamily="34" charset="0"/>
                        <a:cs typeface="Arial" pitchFamily="34" charset="0"/>
                      </a:endParaRP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11001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a:ln>
                            <a:noFill/>
                          </a:ln>
                          <a:solidFill>
                            <a:schemeClr val="tx1"/>
                          </a:solidFill>
                          <a:effectLst/>
                          <a:latin typeface="Arial" pitchFamily="34" charset="0"/>
                          <a:cs typeface="Arial" pitchFamily="34" charset="0"/>
                        </a:rPr>
                        <a:t>Распространение регулирования на родственников должностных лиц</a:t>
                      </a: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just" defTabSz="914400" rtl="0" eaLnBrk="1" fontAlgn="base" latinLnBrk="0" hangingPunct="1">
                        <a:lnSpc>
                          <a:spcPct val="120000"/>
                        </a:lnSpc>
                        <a:spcBef>
                          <a:spcPts val="60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Затруднительно убедить/заставить родственников должностных лиц принимать меры, необходимые для урегулирования конфликта интересов.</a:t>
                      </a: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16335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a:ln>
                            <a:noFill/>
                          </a:ln>
                          <a:solidFill>
                            <a:schemeClr val="tx1"/>
                          </a:solidFill>
                          <a:effectLst/>
                          <a:latin typeface="Arial" pitchFamily="34" charset="0"/>
                          <a:cs typeface="Arial" pitchFamily="34" charset="0"/>
                        </a:rPr>
                        <a:t>Проблема начальников и подчиненных </a:t>
                      </a: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a:ln>
                            <a:noFill/>
                          </a:ln>
                          <a:solidFill>
                            <a:schemeClr val="tx1"/>
                          </a:solidFill>
                          <a:effectLst/>
                          <a:latin typeface="Arial" pitchFamily="34" charset="0"/>
                          <a:cs typeface="Arial" pitchFamily="34" charset="0"/>
                        </a:rPr>
                        <a:t>Руководитель структурного подразделения может быть отстранен от выполнения действий и принятия решения, затрагивающих определенную организацию. При этом возглавляемое им структурное подразделение продолжает осуществлять функции регулирования в отношении организации. В этом случае велика вероятность того, что начальник структурного подразделения </a:t>
                      </a:r>
                      <a:r>
                        <a:rPr kumimoji="0" lang="en-US" sz="1400" b="0" i="0" u="none" strike="noStrike" cap="none" normalizeH="0" baseline="0">
                          <a:ln>
                            <a:noFill/>
                          </a:ln>
                          <a:solidFill>
                            <a:schemeClr val="tx1"/>
                          </a:solidFill>
                          <a:effectLst/>
                          <a:latin typeface="Arial" pitchFamily="34" charset="0"/>
                          <a:cs typeface="Arial" pitchFamily="34" charset="0"/>
                        </a:rPr>
                        <a:t>de facto</a:t>
                      </a:r>
                      <a:r>
                        <a:rPr kumimoji="0" lang="ru-RU" sz="1400" b="0" i="0" u="none" strike="noStrike" cap="none" normalizeH="0" baseline="0">
                          <a:ln>
                            <a:noFill/>
                          </a:ln>
                          <a:solidFill>
                            <a:schemeClr val="tx1"/>
                          </a:solidFill>
                          <a:effectLst/>
                          <a:latin typeface="Arial" pitchFamily="34" charset="0"/>
                          <a:cs typeface="Arial" pitchFamily="34" charset="0"/>
                        </a:rPr>
                        <a:t> будет влиять на процесс принятия решений.</a:t>
                      </a:r>
                      <a:endParaRPr kumimoji="0" lang="ru-RU" sz="1400" b="0" i="0" u="none" strike="noStrike" cap="none" normalizeH="0" baseline="0">
                        <a:ln>
                          <a:noFill/>
                        </a:ln>
                        <a:solidFill>
                          <a:srgbClr val="000000"/>
                        </a:solidFill>
                        <a:effectLst/>
                        <a:latin typeface="Arial" pitchFamily="34" charset="0"/>
                        <a:cs typeface="Arial" pitchFamily="34" charset="0"/>
                      </a:endParaRPr>
                    </a:p>
                  </a:txBody>
                  <a:tcPr marL="121920" marR="121920"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6"/>
          <p:cNvSpPr>
            <a:spLocks noGrp="1" noChangeArrowheads="1"/>
          </p:cNvSpPr>
          <p:nvPr>
            <p:ph type="sldNum" sz="quarter" idx="12"/>
          </p:nvPr>
        </p:nvSpPr>
        <p:spPr>
          <a:noFill/>
        </p:spPr>
        <p:txBody>
          <a:bodyPr/>
          <a:lstStyle/>
          <a:p>
            <a:fld id="{3F8E894C-F348-482D-86A2-FD36EBB8750F}" type="slidenum">
              <a:rPr lang="ru-RU">
                <a:latin typeface="Arial" charset="0"/>
                <a:cs typeface="Arial" charset="0"/>
              </a:rPr>
              <a:pPr/>
              <a:t>9</a:t>
            </a:fld>
            <a:endParaRPr lang="ru-RU">
              <a:latin typeface="Arial" charset="0"/>
              <a:cs typeface="Arial" charset="0"/>
            </a:endParaRPr>
          </a:p>
        </p:txBody>
      </p:sp>
      <p:cxnSp>
        <p:nvCxnSpPr>
          <p:cNvPr id="4" name="Прямая соединительная линия 3"/>
          <p:cNvCxnSpPr/>
          <p:nvPr/>
        </p:nvCxnSpPr>
        <p:spPr>
          <a:xfrm>
            <a:off x="0" y="7302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 name="Схема 1"/>
          <p:cNvGraphicFramePr/>
          <p:nvPr/>
        </p:nvGraphicFramePr>
        <p:xfrm>
          <a:off x="179917" y="969963"/>
          <a:ext cx="11582400" cy="56626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269" name="Прямоугольник 1"/>
          <p:cNvSpPr>
            <a:spLocks noChangeArrowheads="1"/>
          </p:cNvSpPr>
          <p:nvPr/>
        </p:nvSpPr>
        <p:spPr bwMode="auto">
          <a:xfrm>
            <a:off x="88901" y="217488"/>
            <a:ext cx="11944351" cy="412750"/>
          </a:xfrm>
          <a:prstGeom prst="rect">
            <a:avLst/>
          </a:prstGeom>
          <a:noFill/>
          <a:ln w="9525">
            <a:noFill/>
            <a:miter lim="800000"/>
            <a:headEnd/>
            <a:tailEnd/>
          </a:ln>
        </p:spPr>
        <p:txBody>
          <a:bodyPr>
            <a:spAutoFit/>
          </a:bodyPr>
          <a:lstStyle/>
          <a:p>
            <a:pPr>
              <a:spcBef>
                <a:spcPct val="20000"/>
              </a:spcBef>
            </a:pPr>
            <a:r>
              <a:rPr kumimoji="1" lang="ru-RU" sz="2100" b="1">
                <a:solidFill>
                  <a:srgbClr val="003399"/>
                </a:solidFill>
              </a:rPr>
              <a:t>Основные сферы возникновения конфликта интересов</a:t>
            </a:r>
            <a:endParaRPr kumimoji="1" lang="ru-RU" sz="2200" b="1">
              <a:solidFill>
                <a:srgbClr val="003399"/>
              </a:solidFill>
            </a:endParaRPr>
          </a:p>
        </p:txBody>
      </p:sp>
      <p:sp>
        <p:nvSpPr>
          <p:cNvPr id="11270" name="TextBox 2"/>
          <p:cNvSpPr txBox="1">
            <a:spLocks noChangeArrowheads="1"/>
          </p:cNvSpPr>
          <p:nvPr/>
        </p:nvSpPr>
        <p:spPr bwMode="auto">
          <a:xfrm>
            <a:off x="4364567" y="2454276"/>
            <a:ext cx="3223684" cy="1569660"/>
          </a:xfrm>
          <a:prstGeom prst="rect">
            <a:avLst/>
          </a:prstGeom>
          <a:noFill/>
          <a:ln w="9525">
            <a:noFill/>
            <a:miter lim="800000"/>
            <a:headEnd/>
            <a:tailEnd/>
          </a:ln>
        </p:spPr>
        <p:txBody>
          <a:bodyPr>
            <a:spAutoFit/>
          </a:bodyPr>
          <a:lstStyle/>
          <a:p>
            <a:pPr algn="ctr"/>
            <a:r>
              <a:rPr lang="ru-RU" sz="1200"/>
              <a:t>На практике, в каждом государственном органе или органе МСУ может возникнуть множество различных ситуаций конфликта интересов, обусловленных спецификой ее деятельности. Тем не менее, можно, с определенной долей условности обозначить несколько наиболее распространенных, «типовых», ситуаций конфликта интересов.</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TotalTime>
  <Words>3111</Words>
  <Application>Microsoft Office PowerPoint</Application>
  <PresentationFormat>Широкоэкранный</PresentationFormat>
  <Paragraphs>299</Paragraphs>
  <Slides>30</Slides>
  <Notes>9</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30</vt:i4>
      </vt:variant>
    </vt:vector>
  </HeadingPairs>
  <TitlesOfParts>
    <vt:vector size="38" baseType="lpstr">
      <vt:lpstr>Arial</vt:lpstr>
      <vt:lpstr>Calibri</vt:lpstr>
      <vt:lpstr>Calibri Light</vt:lpstr>
      <vt:lpstr>Century Gothic</vt:lpstr>
      <vt:lpstr>Symbol</vt:lpstr>
      <vt:lpstr>Tahoma</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Трудноразрешимые вопросы при регулировании конфликта интересов</vt:lpstr>
      <vt:lpstr>Презентация PowerPoint</vt:lpstr>
      <vt:lpstr>Виды конфликта интересов</vt:lpstr>
      <vt:lpstr>Виды конфликта интересов</vt:lpstr>
      <vt:lpstr>Виды конфликта интересов</vt:lpstr>
      <vt:lpstr>Виды конфликта интересов</vt:lpstr>
      <vt:lpstr>Виды конфликта интересов</vt:lpstr>
      <vt:lpstr>Виды конфликта интересов</vt:lpstr>
      <vt:lpstr>Нормативные правовые акты</vt:lpstr>
      <vt:lpstr>Федеральный закон от 05.10.2015 N 285-ФЗ</vt:lpstr>
      <vt:lpstr>Основные понятия</vt:lpstr>
      <vt:lpstr>Основные понятия</vt:lpstr>
      <vt:lpstr>Уведомление о конфликте интересов</vt:lpstr>
      <vt:lpstr>Урегулирование конфликта интересов </vt:lpstr>
      <vt:lpstr>Меры ответственности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POFIGISSIMO</dc:creator>
  <cp:lastModifiedBy>Сергей Бурдов</cp:lastModifiedBy>
  <cp:revision>70</cp:revision>
  <dcterms:created xsi:type="dcterms:W3CDTF">2017-01-18T12:07:50Z</dcterms:created>
  <dcterms:modified xsi:type="dcterms:W3CDTF">2022-02-15T04:57:24Z</dcterms:modified>
</cp:coreProperties>
</file>