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7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89" r:id="rId2"/>
    <p:sldId id="290" r:id="rId3"/>
    <p:sldId id="291" r:id="rId4"/>
    <p:sldId id="292" r:id="rId5"/>
    <p:sldId id="293" r:id="rId6"/>
    <p:sldId id="294" r:id="rId7"/>
    <p:sldId id="295" r:id="rId8"/>
    <p:sldId id="296" r:id="rId9"/>
    <p:sldId id="297" r:id="rId10"/>
    <p:sldId id="298" r:id="rId11"/>
    <p:sldId id="299" r:id="rId12"/>
    <p:sldId id="300" r:id="rId13"/>
    <p:sldId id="301" r:id="rId14"/>
    <p:sldId id="302" r:id="rId15"/>
    <p:sldId id="303" r:id="rId16"/>
    <p:sldId id="304" r:id="rId17"/>
    <p:sldId id="305" r:id="rId18"/>
    <p:sldId id="306" r:id="rId19"/>
    <p:sldId id="307" r:id="rId20"/>
    <p:sldId id="308" r:id="rId21"/>
    <p:sldId id="309" r:id="rId22"/>
    <p:sldId id="310" r:id="rId23"/>
    <p:sldId id="311" r:id="rId24"/>
    <p:sldId id="312" r:id="rId25"/>
    <p:sldId id="287" r:id="rId2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37598"/>
    <a:srgbClr val="EAEAEA"/>
    <a:srgbClr val="758696"/>
    <a:srgbClr val="1C2A4A"/>
    <a:srgbClr val="B3B8BE"/>
    <a:srgbClr val="057398"/>
    <a:srgbClr val="007399"/>
    <a:srgbClr val="00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3" autoAdjust="0"/>
    <p:restoredTop sz="94660" autoAdjust="0"/>
  </p:normalViewPr>
  <p:slideViewPr>
    <p:cSldViewPr snapToGrid="0">
      <p:cViewPr varScale="1">
        <p:scale>
          <a:sx n="53" d="100"/>
          <a:sy n="53" d="100"/>
        </p:scale>
        <p:origin x="682" y="43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2E7C985-4832-44DE-84FB-C92C8A237FED}" type="doc">
      <dgm:prSet loTypeId="urn:microsoft.com/office/officeart/2005/8/layout/vList6" loCatId="process" qsTypeId="urn:microsoft.com/office/officeart/2005/8/quickstyle/simple1" qsCatId="simple" csTypeId="urn:microsoft.com/office/officeart/2005/8/colors/accent5_2" csCatId="accent5" phldr="1"/>
      <dgm:spPr/>
      <dgm:t>
        <a:bodyPr/>
        <a:lstStyle/>
        <a:p>
          <a:endParaRPr lang="ru-RU"/>
        </a:p>
      </dgm:t>
    </dgm:pt>
    <dgm:pt modelId="{D727F368-FE72-4C49-8A21-D78F14E1A807}">
      <dgm:prSet phldrT="[Текст]"/>
      <dgm:spPr/>
      <dgm:t>
        <a:bodyPr/>
        <a:lstStyle/>
        <a:p>
          <a:r>
            <a:rPr lang="ru-RU" b="1" i="1" dirty="0">
              <a:solidFill>
                <a:schemeClr val="tx1"/>
              </a:solidFill>
            </a:rPr>
            <a:t>Работник заключил брак в отчетном периоде</a:t>
          </a:r>
          <a:endParaRPr lang="ru-RU" dirty="0">
            <a:solidFill>
              <a:schemeClr val="tx1"/>
            </a:solidFill>
          </a:endParaRPr>
        </a:p>
      </dgm:t>
    </dgm:pt>
    <dgm:pt modelId="{99DFD640-5634-431B-8147-489A2E3C63D9}" type="parTrans" cxnId="{9DF17DF1-C620-4A31-B1DA-9EEB2549B214}">
      <dgm:prSet/>
      <dgm:spPr/>
      <dgm:t>
        <a:bodyPr/>
        <a:lstStyle/>
        <a:p>
          <a:endParaRPr lang="ru-RU"/>
        </a:p>
      </dgm:t>
    </dgm:pt>
    <dgm:pt modelId="{12D4AF12-130E-465F-A5D9-89A1BEC6398A}" type="sibTrans" cxnId="{9DF17DF1-C620-4A31-B1DA-9EEB2549B214}">
      <dgm:prSet/>
      <dgm:spPr/>
      <dgm:t>
        <a:bodyPr/>
        <a:lstStyle/>
        <a:p>
          <a:endParaRPr lang="ru-RU"/>
        </a:p>
      </dgm:t>
    </dgm:pt>
    <dgm:pt modelId="{F1BEBB24-79A2-4B27-B87D-FE7103E5AEB0}">
      <dgm:prSet phldrT="[Текст]" custT="1"/>
      <dgm:spPr/>
      <dgm:t>
        <a:bodyPr/>
        <a:lstStyle/>
        <a:p>
          <a:pPr algn="just"/>
          <a:r>
            <a:rPr lang="ru-RU" sz="1000" dirty="0"/>
            <a:t>Работник </a:t>
          </a:r>
          <a:r>
            <a:rPr lang="ru-RU" sz="1000" b="1" dirty="0"/>
            <a:t>должен заполнить</a:t>
          </a:r>
          <a:r>
            <a:rPr lang="ru-RU" sz="1000" dirty="0"/>
            <a:t> справку о доходах супруга (супруги) за отчетный период.  К примеру, если брак был заключен в декабре 201</a:t>
          </a:r>
          <a:r>
            <a:rPr lang="en-US" sz="1000" dirty="0"/>
            <a:t>9</a:t>
          </a:r>
          <a:r>
            <a:rPr lang="ru-RU" sz="1000" dirty="0"/>
            <a:t> года, работник в 20</a:t>
          </a:r>
          <a:r>
            <a:rPr lang="en-US" sz="1000" dirty="0"/>
            <a:t>20</a:t>
          </a:r>
          <a:r>
            <a:rPr lang="ru-RU" sz="1000" dirty="0"/>
            <a:t> году обязан представить справку о доходах супруга (супруги) за 201</a:t>
          </a:r>
          <a:r>
            <a:rPr lang="en-US" sz="1000" dirty="0"/>
            <a:t>9</a:t>
          </a:r>
          <a:r>
            <a:rPr lang="ru-RU" sz="1000" dirty="0"/>
            <a:t> год. </a:t>
          </a:r>
        </a:p>
      </dgm:t>
    </dgm:pt>
    <dgm:pt modelId="{222E8CF0-FF3D-4365-BC9B-DB50C5399E5D}" type="parTrans" cxnId="{CC6277EC-48DC-4F9F-A916-18A87DA396F7}">
      <dgm:prSet/>
      <dgm:spPr/>
      <dgm:t>
        <a:bodyPr/>
        <a:lstStyle/>
        <a:p>
          <a:endParaRPr lang="ru-RU"/>
        </a:p>
      </dgm:t>
    </dgm:pt>
    <dgm:pt modelId="{EDBA376E-13FD-4154-B088-C1FD4EC04DDC}" type="sibTrans" cxnId="{CC6277EC-48DC-4F9F-A916-18A87DA396F7}">
      <dgm:prSet/>
      <dgm:spPr/>
      <dgm:t>
        <a:bodyPr/>
        <a:lstStyle/>
        <a:p>
          <a:endParaRPr lang="ru-RU"/>
        </a:p>
      </dgm:t>
    </dgm:pt>
    <dgm:pt modelId="{2329DC76-816E-429B-8DD2-619F92C4A03D}">
      <dgm:prSet phldrT="[Текст]"/>
      <dgm:spPr/>
      <dgm:t>
        <a:bodyPr/>
        <a:lstStyle/>
        <a:p>
          <a:r>
            <a:rPr lang="ru-RU" b="1" i="1" dirty="0">
              <a:solidFill>
                <a:schemeClr val="tx1"/>
              </a:solidFill>
            </a:rPr>
            <a:t>Работник расторг брак в отчетном периоде </a:t>
          </a:r>
          <a:endParaRPr lang="ru-RU" dirty="0">
            <a:solidFill>
              <a:schemeClr val="tx1"/>
            </a:solidFill>
          </a:endParaRPr>
        </a:p>
      </dgm:t>
    </dgm:pt>
    <dgm:pt modelId="{111B415E-F799-4A21-A48F-CC9C10F59886}" type="parTrans" cxnId="{D31903D2-C345-47A7-A7C2-775ADB1C9CFB}">
      <dgm:prSet/>
      <dgm:spPr/>
      <dgm:t>
        <a:bodyPr/>
        <a:lstStyle/>
        <a:p>
          <a:endParaRPr lang="ru-RU"/>
        </a:p>
      </dgm:t>
    </dgm:pt>
    <dgm:pt modelId="{F2C3A553-281A-4427-8343-3D39A70B7ECC}" type="sibTrans" cxnId="{D31903D2-C345-47A7-A7C2-775ADB1C9CFB}">
      <dgm:prSet/>
      <dgm:spPr/>
      <dgm:t>
        <a:bodyPr/>
        <a:lstStyle/>
        <a:p>
          <a:endParaRPr lang="ru-RU"/>
        </a:p>
      </dgm:t>
    </dgm:pt>
    <dgm:pt modelId="{9D012163-4FE7-4DF9-99B2-3B41EE095486}">
      <dgm:prSet phldrT="[Текст]" custT="1"/>
      <dgm:spPr/>
      <dgm:t>
        <a:bodyPr/>
        <a:lstStyle/>
        <a:p>
          <a:r>
            <a:rPr lang="ru-RU" sz="1000" dirty="0"/>
            <a:t>Представления справки о доходах супруги (супруга) </a:t>
          </a:r>
          <a:r>
            <a:rPr lang="ru-RU" sz="1000" b="1" dirty="0"/>
            <a:t>не требуется.</a:t>
          </a:r>
          <a:r>
            <a:rPr lang="ru-RU" sz="1000" dirty="0"/>
            <a:t>  К примеру, если брак был расторгнут в декабре 201</a:t>
          </a:r>
          <a:r>
            <a:rPr lang="en-US" sz="1000" dirty="0"/>
            <a:t>9</a:t>
          </a:r>
          <a:r>
            <a:rPr lang="ru-RU" sz="1000" dirty="0"/>
            <a:t> года, работник в 20</a:t>
          </a:r>
          <a:r>
            <a:rPr lang="en-US" sz="1000" dirty="0"/>
            <a:t>20</a:t>
          </a:r>
          <a:r>
            <a:rPr lang="ru-RU" sz="1000" dirty="0"/>
            <a:t> году не обязан представлять справку о доходах бывшего супруга (супруги) за 201</a:t>
          </a:r>
          <a:r>
            <a:rPr lang="en-US" sz="1000" dirty="0"/>
            <a:t>9</a:t>
          </a:r>
          <a:r>
            <a:rPr lang="ru-RU" sz="1000" dirty="0"/>
            <a:t> год (</a:t>
          </a:r>
          <a:r>
            <a:rPr lang="ru-RU" sz="1000" i="1" dirty="0"/>
            <a:t>за исключением случаев, когда брак был расторгнут по суду!)</a:t>
          </a:r>
          <a:r>
            <a:rPr lang="ru-RU" sz="1000" dirty="0"/>
            <a:t>. </a:t>
          </a:r>
        </a:p>
      </dgm:t>
    </dgm:pt>
    <dgm:pt modelId="{201AAE98-5273-4A77-A058-405EA223EEA6}" type="parTrans" cxnId="{0A124A61-A945-492A-9436-FB33E3121D9E}">
      <dgm:prSet/>
      <dgm:spPr/>
      <dgm:t>
        <a:bodyPr/>
        <a:lstStyle/>
        <a:p>
          <a:endParaRPr lang="ru-RU"/>
        </a:p>
      </dgm:t>
    </dgm:pt>
    <dgm:pt modelId="{0C163ACB-B4E3-4422-849C-4BB205CB99C2}" type="sibTrans" cxnId="{0A124A61-A945-492A-9436-FB33E3121D9E}">
      <dgm:prSet/>
      <dgm:spPr/>
      <dgm:t>
        <a:bodyPr/>
        <a:lstStyle/>
        <a:p>
          <a:endParaRPr lang="ru-RU"/>
        </a:p>
      </dgm:t>
    </dgm:pt>
    <dgm:pt modelId="{5FF0D624-E471-4122-AF2D-60E9C0B0A87A}">
      <dgm:prSet/>
      <dgm:spPr/>
      <dgm:t>
        <a:bodyPr/>
        <a:lstStyle/>
        <a:p>
          <a:endParaRPr lang="ru-RU" sz="800" dirty="0"/>
        </a:p>
      </dgm:t>
    </dgm:pt>
    <dgm:pt modelId="{D1B3D060-A35E-4733-873E-58CA68C56067}" type="parTrans" cxnId="{82BBE83C-91B7-4EB3-A0DD-2E0EAB127B09}">
      <dgm:prSet/>
      <dgm:spPr/>
      <dgm:t>
        <a:bodyPr/>
        <a:lstStyle/>
        <a:p>
          <a:endParaRPr lang="ru-RU"/>
        </a:p>
      </dgm:t>
    </dgm:pt>
    <dgm:pt modelId="{A484BBF2-C0CB-40B8-8407-1ACC88098F69}" type="sibTrans" cxnId="{82BBE83C-91B7-4EB3-A0DD-2E0EAB127B09}">
      <dgm:prSet/>
      <dgm:spPr/>
      <dgm:t>
        <a:bodyPr/>
        <a:lstStyle/>
        <a:p>
          <a:endParaRPr lang="ru-RU"/>
        </a:p>
      </dgm:t>
    </dgm:pt>
    <dgm:pt modelId="{2C50E75D-0B15-4EDE-A6F3-56241B70AEE1}">
      <dgm:prSet/>
      <dgm:spPr/>
      <dgm:t>
        <a:bodyPr/>
        <a:lstStyle/>
        <a:p>
          <a:endParaRPr lang="ru-RU" sz="800" dirty="0"/>
        </a:p>
      </dgm:t>
    </dgm:pt>
    <dgm:pt modelId="{DAF18AE3-959C-4212-AC36-8F82BF103D84}" type="parTrans" cxnId="{C90EFC1A-7E01-4504-A7FE-CF2367F4C2BC}">
      <dgm:prSet/>
      <dgm:spPr/>
      <dgm:t>
        <a:bodyPr/>
        <a:lstStyle/>
        <a:p>
          <a:endParaRPr lang="ru-RU"/>
        </a:p>
      </dgm:t>
    </dgm:pt>
    <dgm:pt modelId="{CA568993-DC02-4A21-B8EA-DFDB90660503}" type="sibTrans" cxnId="{C90EFC1A-7E01-4504-A7FE-CF2367F4C2BC}">
      <dgm:prSet/>
      <dgm:spPr/>
      <dgm:t>
        <a:bodyPr/>
        <a:lstStyle/>
        <a:p>
          <a:endParaRPr lang="ru-RU"/>
        </a:p>
      </dgm:t>
    </dgm:pt>
    <dgm:pt modelId="{017FB7E8-AEAE-441E-9D7C-AFA8ED473A43}">
      <dgm:prSet/>
      <dgm:spPr/>
      <dgm:t>
        <a:bodyPr/>
        <a:lstStyle/>
        <a:p>
          <a:r>
            <a:rPr lang="ru-RU" b="1" i="1" dirty="0">
              <a:solidFill>
                <a:schemeClr val="tx1"/>
              </a:solidFill>
            </a:rPr>
            <a:t>У работника в отчетном периоде родился ребенок</a:t>
          </a:r>
          <a:r>
            <a:rPr lang="ru-RU" dirty="0">
              <a:solidFill>
                <a:schemeClr val="tx1"/>
              </a:solidFill>
            </a:rPr>
            <a:t> </a:t>
          </a:r>
        </a:p>
      </dgm:t>
    </dgm:pt>
    <dgm:pt modelId="{7815734B-9EB7-450B-9CB1-9189BE48BCDB}" type="parTrans" cxnId="{CEB9864F-B28A-461A-91C6-F0B30ABC81FC}">
      <dgm:prSet/>
      <dgm:spPr/>
      <dgm:t>
        <a:bodyPr/>
        <a:lstStyle/>
        <a:p>
          <a:endParaRPr lang="ru-RU"/>
        </a:p>
      </dgm:t>
    </dgm:pt>
    <dgm:pt modelId="{599DE64D-DB95-49EF-BBB1-6F41E3C8BEB6}" type="sibTrans" cxnId="{CEB9864F-B28A-461A-91C6-F0B30ABC81FC}">
      <dgm:prSet/>
      <dgm:spPr/>
      <dgm:t>
        <a:bodyPr/>
        <a:lstStyle/>
        <a:p>
          <a:endParaRPr lang="ru-RU"/>
        </a:p>
      </dgm:t>
    </dgm:pt>
    <dgm:pt modelId="{F75F3F67-6A0B-436F-8C7F-A47EA83A2270}">
      <dgm:prSet/>
      <dgm:spPr/>
      <dgm:t>
        <a:bodyPr/>
        <a:lstStyle/>
        <a:p>
          <a:r>
            <a:rPr lang="ru-RU" b="1" i="1" dirty="0">
              <a:solidFill>
                <a:schemeClr val="tx1"/>
              </a:solidFill>
            </a:rPr>
            <a:t>Работник усыновил (удочерил) несовершеннолетнего ребенка в отчетном периоде </a:t>
          </a:r>
          <a:endParaRPr lang="ru-RU" dirty="0">
            <a:solidFill>
              <a:schemeClr val="tx1"/>
            </a:solidFill>
          </a:endParaRPr>
        </a:p>
      </dgm:t>
    </dgm:pt>
    <dgm:pt modelId="{E47D78E4-ADCB-4C40-AFBC-3CE6B7D8D9D8}" type="parTrans" cxnId="{9EF93D43-83BB-4CDA-A8D7-F736E07AF875}">
      <dgm:prSet/>
      <dgm:spPr/>
      <dgm:t>
        <a:bodyPr/>
        <a:lstStyle/>
        <a:p>
          <a:endParaRPr lang="ru-RU"/>
        </a:p>
      </dgm:t>
    </dgm:pt>
    <dgm:pt modelId="{0FB03AEA-695A-4AB5-9718-B016B8622554}" type="sibTrans" cxnId="{9EF93D43-83BB-4CDA-A8D7-F736E07AF875}">
      <dgm:prSet/>
      <dgm:spPr/>
      <dgm:t>
        <a:bodyPr/>
        <a:lstStyle/>
        <a:p>
          <a:endParaRPr lang="ru-RU"/>
        </a:p>
      </dgm:t>
    </dgm:pt>
    <dgm:pt modelId="{67B93A4E-0594-4282-ACF2-39C310A631B6}">
      <dgm:prSet/>
      <dgm:spPr/>
      <dgm:t>
        <a:bodyPr/>
        <a:lstStyle/>
        <a:p>
          <a:r>
            <a:rPr lang="ru-RU" b="1" i="1" dirty="0">
              <a:solidFill>
                <a:schemeClr val="tx1"/>
              </a:solidFill>
            </a:rPr>
            <a:t>В отчетном периоде ребенку работника исполнилось 18 лет</a:t>
          </a:r>
          <a:endParaRPr lang="ru-RU" dirty="0">
            <a:solidFill>
              <a:schemeClr val="tx1"/>
            </a:solidFill>
          </a:endParaRPr>
        </a:p>
      </dgm:t>
    </dgm:pt>
    <dgm:pt modelId="{7B0CB24D-A1A1-40F1-A0BD-BC2C05E41C70}" type="parTrans" cxnId="{CB464D0E-F879-475F-AA82-FB3B24E12D5E}">
      <dgm:prSet/>
      <dgm:spPr/>
      <dgm:t>
        <a:bodyPr/>
        <a:lstStyle/>
        <a:p>
          <a:endParaRPr lang="ru-RU"/>
        </a:p>
      </dgm:t>
    </dgm:pt>
    <dgm:pt modelId="{14C69401-7FD8-4924-9964-1E8FEA07DA9B}" type="sibTrans" cxnId="{CB464D0E-F879-475F-AA82-FB3B24E12D5E}">
      <dgm:prSet/>
      <dgm:spPr/>
      <dgm:t>
        <a:bodyPr/>
        <a:lstStyle/>
        <a:p>
          <a:endParaRPr lang="ru-RU"/>
        </a:p>
      </dgm:t>
    </dgm:pt>
    <dgm:pt modelId="{999569F4-8767-4BB1-BB3F-C00AF2215140}">
      <dgm:prSet/>
      <dgm:spPr/>
      <dgm:t>
        <a:bodyPr/>
        <a:lstStyle/>
        <a:p>
          <a:r>
            <a:rPr lang="ru-RU" dirty="0"/>
            <a:t>Представления справки о доходах ребенка </a:t>
          </a:r>
          <a:r>
            <a:rPr lang="ru-RU" b="1" dirty="0"/>
            <a:t>не требуется.</a:t>
          </a:r>
          <a:r>
            <a:rPr lang="ru-RU" dirty="0"/>
            <a:t> К примеру, если ребенок стал совершеннолетним в декабре 201</a:t>
          </a:r>
          <a:r>
            <a:rPr lang="en-US" dirty="0"/>
            <a:t>9</a:t>
          </a:r>
          <a:r>
            <a:rPr lang="ru-RU" dirty="0"/>
            <a:t> года, то работник не должен в 20</a:t>
          </a:r>
          <a:r>
            <a:rPr lang="en-US" dirty="0"/>
            <a:t>20</a:t>
          </a:r>
          <a:r>
            <a:rPr lang="ru-RU" dirty="0"/>
            <a:t> году заполнять справку о доходах ребенка за 201</a:t>
          </a:r>
          <a:r>
            <a:rPr lang="en-US" dirty="0"/>
            <a:t>9</a:t>
          </a:r>
          <a:r>
            <a:rPr lang="ru-RU" dirty="0"/>
            <a:t>год. </a:t>
          </a:r>
        </a:p>
      </dgm:t>
    </dgm:pt>
    <dgm:pt modelId="{F3757BD2-22BC-4915-B170-05172CE0213B}" type="parTrans" cxnId="{69BFF5AA-16BF-4AA6-BDDC-503BC77E8EF6}">
      <dgm:prSet/>
      <dgm:spPr/>
      <dgm:t>
        <a:bodyPr/>
        <a:lstStyle/>
        <a:p>
          <a:endParaRPr lang="ru-RU"/>
        </a:p>
      </dgm:t>
    </dgm:pt>
    <dgm:pt modelId="{965DABF2-BBA4-4CD1-80AF-F3BF3C3A4C28}" type="sibTrans" cxnId="{69BFF5AA-16BF-4AA6-BDDC-503BC77E8EF6}">
      <dgm:prSet/>
      <dgm:spPr/>
      <dgm:t>
        <a:bodyPr/>
        <a:lstStyle/>
        <a:p>
          <a:endParaRPr lang="ru-RU"/>
        </a:p>
      </dgm:t>
    </dgm:pt>
    <dgm:pt modelId="{6B97A7D7-B299-4547-8C33-579F9271FBA5}">
      <dgm:prSet/>
      <dgm:spPr/>
      <dgm:t>
        <a:bodyPr/>
        <a:lstStyle/>
        <a:p>
          <a:r>
            <a:rPr lang="ru-RU" dirty="0"/>
            <a:t>Работник </a:t>
          </a:r>
          <a:r>
            <a:rPr lang="ru-RU" b="1" dirty="0"/>
            <a:t>должен</a:t>
          </a:r>
          <a:r>
            <a:rPr lang="ru-RU" dirty="0"/>
            <a:t> заполнить справку о доходах ребенка. К примеру, если у работника в декабре 201</a:t>
          </a:r>
          <a:r>
            <a:rPr lang="en-US" dirty="0"/>
            <a:t>9</a:t>
          </a:r>
          <a:r>
            <a:rPr lang="ru-RU" dirty="0"/>
            <a:t> года родился ребенок, работник в 20</a:t>
          </a:r>
          <a:r>
            <a:rPr lang="en-US" dirty="0"/>
            <a:t>20</a:t>
          </a:r>
          <a:r>
            <a:rPr lang="ru-RU" dirty="0"/>
            <a:t> году обязан заполнить справку о доходах ребенка за 201</a:t>
          </a:r>
          <a:r>
            <a:rPr lang="en-US" dirty="0"/>
            <a:t>9</a:t>
          </a:r>
          <a:r>
            <a:rPr lang="ru-RU" dirty="0"/>
            <a:t> год. </a:t>
          </a:r>
        </a:p>
      </dgm:t>
    </dgm:pt>
    <dgm:pt modelId="{C40723D2-6177-46B0-884F-FC749BAB2D80}" type="parTrans" cxnId="{1632F205-272C-428F-8785-3693F6BDFCB0}">
      <dgm:prSet/>
      <dgm:spPr/>
      <dgm:t>
        <a:bodyPr/>
        <a:lstStyle/>
        <a:p>
          <a:endParaRPr lang="ru-RU"/>
        </a:p>
      </dgm:t>
    </dgm:pt>
    <dgm:pt modelId="{C15C5F4F-96AB-4083-B8EE-DDFFEC81DF03}" type="sibTrans" cxnId="{1632F205-272C-428F-8785-3693F6BDFCB0}">
      <dgm:prSet/>
      <dgm:spPr/>
      <dgm:t>
        <a:bodyPr/>
        <a:lstStyle/>
        <a:p>
          <a:endParaRPr lang="ru-RU"/>
        </a:p>
      </dgm:t>
    </dgm:pt>
    <dgm:pt modelId="{EF548211-086F-4321-9C7A-90ADB4D29AB0}">
      <dgm:prSet/>
      <dgm:spPr/>
      <dgm:t>
        <a:bodyPr/>
        <a:lstStyle/>
        <a:p>
          <a:r>
            <a:rPr lang="ru-RU" dirty="0"/>
            <a:t>Работник </a:t>
          </a:r>
          <a:r>
            <a:rPr lang="ru-RU" b="1" dirty="0"/>
            <a:t>должен</a:t>
          </a:r>
          <a:r>
            <a:rPr lang="ru-RU" dirty="0"/>
            <a:t> заполнить справку о доходах усыновленного (удочеренного) </a:t>
          </a:r>
          <a:r>
            <a:rPr lang="ru-RU" b="1" i="1" dirty="0"/>
            <a:t> </a:t>
          </a:r>
          <a:r>
            <a:rPr lang="ru-RU" dirty="0"/>
            <a:t>ребенка.</a:t>
          </a:r>
          <a:r>
            <a:rPr lang="ru-RU" b="1" i="1" dirty="0"/>
            <a:t> </a:t>
          </a:r>
          <a:r>
            <a:rPr lang="ru-RU" dirty="0"/>
            <a:t>К примеру, если работник усыновил (удочерил) ребенка в декабре 201</a:t>
          </a:r>
          <a:r>
            <a:rPr lang="en-US" dirty="0"/>
            <a:t>9</a:t>
          </a:r>
          <a:r>
            <a:rPr lang="ru-RU" dirty="0"/>
            <a:t> года, он в 20</a:t>
          </a:r>
          <a:r>
            <a:rPr lang="en-US" dirty="0"/>
            <a:t>20</a:t>
          </a:r>
          <a:r>
            <a:rPr lang="ru-RU" dirty="0"/>
            <a:t> году обязан заполнить справку о доходах этого ребенка за 201</a:t>
          </a:r>
          <a:r>
            <a:rPr lang="en-US" dirty="0"/>
            <a:t>9</a:t>
          </a:r>
          <a:r>
            <a:rPr lang="ru-RU" dirty="0"/>
            <a:t> год. </a:t>
          </a:r>
        </a:p>
      </dgm:t>
    </dgm:pt>
    <dgm:pt modelId="{6A5986E5-E4A7-4C98-B821-EC757AAC35DD}" type="parTrans" cxnId="{40DE7092-9D70-4D21-AB5A-87ABB119C15B}">
      <dgm:prSet/>
      <dgm:spPr/>
      <dgm:t>
        <a:bodyPr/>
        <a:lstStyle/>
        <a:p>
          <a:endParaRPr lang="ru-RU"/>
        </a:p>
      </dgm:t>
    </dgm:pt>
    <dgm:pt modelId="{A0A39299-B09A-46A1-B747-CA87A60ED3C0}" type="sibTrans" cxnId="{40DE7092-9D70-4D21-AB5A-87ABB119C15B}">
      <dgm:prSet/>
      <dgm:spPr/>
      <dgm:t>
        <a:bodyPr/>
        <a:lstStyle/>
        <a:p>
          <a:endParaRPr lang="ru-RU"/>
        </a:p>
      </dgm:t>
    </dgm:pt>
    <dgm:pt modelId="{08A00FB8-5465-4B43-BD7A-18F01E84C16F}">
      <dgm:prSet/>
      <dgm:spPr/>
      <dgm:t>
        <a:bodyPr/>
        <a:lstStyle/>
        <a:p>
          <a:endParaRPr lang="ru-RU" dirty="0"/>
        </a:p>
      </dgm:t>
    </dgm:pt>
    <dgm:pt modelId="{955AE57D-1912-4315-AB5E-C56C27D5E27D}" type="parTrans" cxnId="{4C6FE818-7C92-4EB1-8B52-5C8FBD643AB1}">
      <dgm:prSet/>
      <dgm:spPr/>
      <dgm:t>
        <a:bodyPr/>
        <a:lstStyle/>
        <a:p>
          <a:endParaRPr lang="ru-RU"/>
        </a:p>
      </dgm:t>
    </dgm:pt>
    <dgm:pt modelId="{D0461C8C-8A85-41B9-8155-227AA0DE1363}" type="sibTrans" cxnId="{4C6FE818-7C92-4EB1-8B52-5C8FBD643AB1}">
      <dgm:prSet/>
      <dgm:spPr/>
      <dgm:t>
        <a:bodyPr/>
        <a:lstStyle/>
        <a:p>
          <a:endParaRPr lang="ru-RU"/>
        </a:p>
      </dgm:t>
    </dgm:pt>
    <dgm:pt modelId="{B41FDD14-7D85-4315-A659-D463561EB544}" type="pres">
      <dgm:prSet presAssocID="{52E7C985-4832-44DE-84FB-C92C8A237FED}" presName="Name0" presStyleCnt="0">
        <dgm:presLayoutVars>
          <dgm:dir/>
          <dgm:animLvl val="lvl"/>
          <dgm:resizeHandles/>
        </dgm:presLayoutVars>
      </dgm:prSet>
      <dgm:spPr/>
    </dgm:pt>
    <dgm:pt modelId="{0A08E686-08EE-4156-90D3-629D1686D52E}" type="pres">
      <dgm:prSet presAssocID="{D727F368-FE72-4C49-8A21-D78F14E1A807}" presName="linNode" presStyleCnt="0"/>
      <dgm:spPr/>
    </dgm:pt>
    <dgm:pt modelId="{74EFC2FE-E05C-49E4-82D4-FAAF7B2F5494}" type="pres">
      <dgm:prSet presAssocID="{D727F368-FE72-4C49-8A21-D78F14E1A807}" presName="parentShp" presStyleLbl="node1" presStyleIdx="0" presStyleCnt="5" custScaleY="110153">
        <dgm:presLayoutVars>
          <dgm:bulletEnabled val="1"/>
        </dgm:presLayoutVars>
      </dgm:prSet>
      <dgm:spPr/>
    </dgm:pt>
    <dgm:pt modelId="{7D9D613A-3870-4A52-A685-9E2F9F6DC30A}" type="pres">
      <dgm:prSet presAssocID="{D727F368-FE72-4C49-8A21-D78F14E1A807}" presName="childShp" presStyleLbl="bgAccFollowNode1" presStyleIdx="0" presStyleCnt="5" custScaleY="126808">
        <dgm:presLayoutVars>
          <dgm:bulletEnabled val="1"/>
        </dgm:presLayoutVars>
      </dgm:prSet>
      <dgm:spPr/>
    </dgm:pt>
    <dgm:pt modelId="{41B149D4-C659-4705-A950-1EAA22504A1D}" type="pres">
      <dgm:prSet presAssocID="{12D4AF12-130E-465F-A5D9-89A1BEC6398A}" presName="spacing" presStyleCnt="0"/>
      <dgm:spPr/>
    </dgm:pt>
    <dgm:pt modelId="{FAB7BFE8-ADE1-4767-9E07-C95FA6C151D2}" type="pres">
      <dgm:prSet presAssocID="{2329DC76-816E-429B-8DD2-619F92C4A03D}" presName="linNode" presStyleCnt="0"/>
      <dgm:spPr/>
    </dgm:pt>
    <dgm:pt modelId="{F282E033-AA40-44E0-BC5F-2ABB9E10885A}" type="pres">
      <dgm:prSet presAssocID="{2329DC76-816E-429B-8DD2-619F92C4A03D}" presName="parentShp" presStyleLbl="node1" presStyleIdx="1" presStyleCnt="5" custScaleY="119281">
        <dgm:presLayoutVars>
          <dgm:bulletEnabled val="1"/>
        </dgm:presLayoutVars>
      </dgm:prSet>
      <dgm:spPr/>
    </dgm:pt>
    <dgm:pt modelId="{1D662A5C-EF47-4D4B-943E-84E16B327D39}" type="pres">
      <dgm:prSet presAssocID="{2329DC76-816E-429B-8DD2-619F92C4A03D}" presName="childShp" presStyleLbl="bgAccFollowNode1" presStyleIdx="1" presStyleCnt="5" custScaleY="146485" custLinFactNeighborX="382" custLinFactNeighborY="3237">
        <dgm:presLayoutVars>
          <dgm:bulletEnabled val="1"/>
        </dgm:presLayoutVars>
      </dgm:prSet>
      <dgm:spPr/>
    </dgm:pt>
    <dgm:pt modelId="{17C94EA2-AE3F-4AFA-8E40-AE92EDAEEEA2}" type="pres">
      <dgm:prSet presAssocID="{F2C3A553-281A-4427-8343-3D39A70B7ECC}" presName="spacing" presStyleCnt="0"/>
      <dgm:spPr/>
    </dgm:pt>
    <dgm:pt modelId="{97BD2D28-09B3-4FA3-B7A6-82AE314C4C74}" type="pres">
      <dgm:prSet presAssocID="{67B93A4E-0594-4282-ACF2-39C310A631B6}" presName="linNode" presStyleCnt="0"/>
      <dgm:spPr/>
    </dgm:pt>
    <dgm:pt modelId="{355799FC-79CB-45DE-B4B9-9E0904245F68}" type="pres">
      <dgm:prSet presAssocID="{67B93A4E-0594-4282-ACF2-39C310A631B6}" presName="parentShp" presStyleLbl="node1" presStyleIdx="2" presStyleCnt="5" custScaleY="115859">
        <dgm:presLayoutVars>
          <dgm:bulletEnabled val="1"/>
        </dgm:presLayoutVars>
      </dgm:prSet>
      <dgm:spPr/>
    </dgm:pt>
    <dgm:pt modelId="{CA67D9CB-EB80-41A9-9A45-63EA7139A667}" type="pres">
      <dgm:prSet presAssocID="{67B93A4E-0594-4282-ACF2-39C310A631B6}" presName="childShp" presStyleLbl="bgAccFollowNode1" presStyleIdx="2" presStyleCnt="5" custScaleY="140235">
        <dgm:presLayoutVars>
          <dgm:bulletEnabled val="1"/>
        </dgm:presLayoutVars>
      </dgm:prSet>
      <dgm:spPr/>
    </dgm:pt>
    <dgm:pt modelId="{1B82098E-62E0-4F38-990B-B60326D43D4E}" type="pres">
      <dgm:prSet presAssocID="{14C69401-7FD8-4924-9964-1E8FEA07DA9B}" presName="spacing" presStyleCnt="0"/>
      <dgm:spPr/>
    </dgm:pt>
    <dgm:pt modelId="{F2B1345E-8574-4C6D-A511-4E430C2EF214}" type="pres">
      <dgm:prSet presAssocID="{017FB7E8-AEAE-441E-9D7C-AFA8ED473A43}" presName="linNode" presStyleCnt="0"/>
      <dgm:spPr/>
    </dgm:pt>
    <dgm:pt modelId="{FB9EC45B-F1D5-4F05-8132-C03CE001DB04}" type="pres">
      <dgm:prSet presAssocID="{017FB7E8-AEAE-441E-9D7C-AFA8ED473A43}" presName="parentShp" presStyleLbl="node1" presStyleIdx="3" presStyleCnt="5" custScaleY="110556">
        <dgm:presLayoutVars>
          <dgm:bulletEnabled val="1"/>
        </dgm:presLayoutVars>
      </dgm:prSet>
      <dgm:spPr/>
    </dgm:pt>
    <dgm:pt modelId="{A0479140-F66F-4546-9264-EB1817B4F0F6}" type="pres">
      <dgm:prSet presAssocID="{017FB7E8-AEAE-441E-9D7C-AFA8ED473A43}" presName="childShp" presStyleLbl="bgAccFollowNode1" presStyleIdx="3" presStyleCnt="5" custScaleY="140759">
        <dgm:presLayoutVars>
          <dgm:bulletEnabled val="1"/>
        </dgm:presLayoutVars>
      </dgm:prSet>
      <dgm:spPr/>
    </dgm:pt>
    <dgm:pt modelId="{194ADD40-F32D-40D0-9025-2D807AFAF69E}" type="pres">
      <dgm:prSet presAssocID="{599DE64D-DB95-49EF-BBB1-6F41E3C8BEB6}" presName="spacing" presStyleCnt="0"/>
      <dgm:spPr/>
    </dgm:pt>
    <dgm:pt modelId="{66CE1C89-5097-476E-98ED-0E3700E377E1}" type="pres">
      <dgm:prSet presAssocID="{F75F3F67-6A0B-436F-8C7F-A47EA83A2270}" presName="linNode" presStyleCnt="0"/>
      <dgm:spPr/>
    </dgm:pt>
    <dgm:pt modelId="{1BDB9ECF-2842-4813-8C01-3E55E3064D04}" type="pres">
      <dgm:prSet presAssocID="{F75F3F67-6A0B-436F-8C7F-A47EA83A2270}" presName="parentShp" presStyleLbl="node1" presStyleIdx="4" presStyleCnt="5">
        <dgm:presLayoutVars>
          <dgm:bulletEnabled val="1"/>
        </dgm:presLayoutVars>
      </dgm:prSet>
      <dgm:spPr/>
    </dgm:pt>
    <dgm:pt modelId="{87C025DC-47F2-4D23-B1A8-840C2157B6FB}" type="pres">
      <dgm:prSet presAssocID="{F75F3F67-6A0B-436F-8C7F-A47EA83A2270}" presName="childShp" presStyleLbl="bgAccFollowNode1" presStyleIdx="4" presStyleCnt="5" custScaleY="125927">
        <dgm:presLayoutVars>
          <dgm:bulletEnabled val="1"/>
        </dgm:presLayoutVars>
      </dgm:prSet>
      <dgm:spPr/>
    </dgm:pt>
  </dgm:ptLst>
  <dgm:cxnLst>
    <dgm:cxn modelId="{1632F205-272C-428F-8785-3693F6BDFCB0}" srcId="{017FB7E8-AEAE-441E-9D7C-AFA8ED473A43}" destId="{6B97A7D7-B299-4547-8C33-579F9271FBA5}" srcOrd="0" destOrd="0" parTransId="{C40723D2-6177-46B0-884F-FC749BAB2D80}" sibTransId="{C15C5F4F-96AB-4083-B8EE-DDFFEC81DF03}"/>
    <dgm:cxn modelId="{CB464D0E-F879-475F-AA82-FB3B24E12D5E}" srcId="{52E7C985-4832-44DE-84FB-C92C8A237FED}" destId="{67B93A4E-0594-4282-ACF2-39C310A631B6}" srcOrd="2" destOrd="0" parTransId="{7B0CB24D-A1A1-40F1-A0BD-BC2C05E41C70}" sibTransId="{14C69401-7FD8-4924-9964-1E8FEA07DA9B}"/>
    <dgm:cxn modelId="{4C6FE818-7C92-4EB1-8B52-5C8FBD643AB1}" srcId="{F75F3F67-6A0B-436F-8C7F-A47EA83A2270}" destId="{08A00FB8-5465-4B43-BD7A-18F01E84C16F}" srcOrd="1" destOrd="0" parTransId="{955AE57D-1912-4315-AB5E-C56C27D5E27D}" sibTransId="{D0461C8C-8A85-41B9-8155-227AA0DE1363}"/>
    <dgm:cxn modelId="{C90EFC1A-7E01-4504-A7FE-CF2367F4C2BC}" srcId="{2329DC76-816E-429B-8DD2-619F92C4A03D}" destId="{2C50E75D-0B15-4EDE-A6F3-56241B70AEE1}" srcOrd="2" destOrd="0" parTransId="{DAF18AE3-959C-4212-AC36-8F82BF103D84}" sibTransId="{CA568993-DC02-4A21-B8EA-DFDB90660503}"/>
    <dgm:cxn modelId="{E47DEC1F-7106-4A26-B122-AAB72B69CAFF}" type="presOf" srcId="{EF548211-086F-4321-9C7A-90ADB4D29AB0}" destId="{87C025DC-47F2-4D23-B1A8-840C2157B6FB}" srcOrd="0" destOrd="0" presId="urn:microsoft.com/office/officeart/2005/8/layout/vList6"/>
    <dgm:cxn modelId="{EF823521-E965-4E59-858E-85B8788585BE}" type="presOf" srcId="{999569F4-8767-4BB1-BB3F-C00AF2215140}" destId="{CA67D9CB-EB80-41A9-9A45-63EA7139A667}" srcOrd="0" destOrd="0" presId="urn:microsoft.com/office/officeart/2005/8/layout/vList6"/>
    <dgm:cxn modelId="{0B9CA731-B74F-4147-97BB-86F969E45EDA}" type="presOf" srcId="{2C50E75D-0B15-4EDE-A6F3-56241B70AEE1}" destId="{1D662A5C-EF47-4D4B-943E-84E16B327D39}" srcOrd="0" destOrd="2" presId="urn:microsoft.com/office/officeart/2005/8/layout/vList6"/>
    <dgm:cxn modelId="{82BBE83C-91B7-4EB3-A0DD-2E0EAB127B09}" srcId="{2329DC76-816E-429B-8DD2-619F92C4A03D}" destId="{5FF0D624-E471-4122-AF2D-60E9C0B0A87A}" srcOrd="1" destOrd="0" parTransId="{D1B3D060-A35E-4733-873E-58CA68C56067}" sibTransId="{A484BBF2-C0CB-40B8-8407-1ACC88098F69}"/>
    <dgm:cxn modelId="{0A124A61-A945-492A-9436-FB33E3121D9E}" srcId="{2329DC76-816E-429B-8DD2-619F92C4A03D}" destId="{9D012163-4FE7-4DF9-99B2-3B41EE095486}" srcOrd="0" destOrd="0" parTransId="{201AAE98-5273-4A77-A058-405EA223EEA6}" sibTransId="{0C163ACB-B4E3-4422-849C-4BB205CB99C2}"/>
    <dgm:cxn modelId="{9EF93D43-83BB-4CDA-A8D7-F736E07AF875}" srcId="{52E7C985-4832-44DE-84FB-C92C8A237FED}" destId="{F75F3F67-6A0B-436F-8C7F-A47EA83A2270}" srcOrd="4" destOrd="0" parTransId="{E47D78E4-ADCB-4C40-AFBC-3CE6B7D8D9D8}" sibTransId="{0FB03AEA-695A-4AB5-9718-B016B8622554}"/>
    <dgm:cxn modelId="{FFF9154C-90AA-49F2-8CC8-9BAACBA48BEB}" type="presOf" srcId="{F1BEBB24-79A2-4B27-B87D-FE7103E5AEB0}" destId="{7D9D613A-3870-4A52-A685-9E2F9F6DC30A}" srcOrd="0" destOrd="0" presId="urn:microsoft.com/office/officeart/2005/8/layout/vList6"/>
    <dgm:cxn modelId="{848DB74C-3543-44C2-AA65-8BF3EC86FC4A}" type="presOf" srcId="{5FF0D624-E471-4122-AF2D-60E9C0B0A87A}" destId="{1D662A5C-EF47-4D4B-943E-84E16B327D39}" srcOrd="0" destOrd="1" presId="urn:microsoft.com/office/officeart/2005/8/layout/vList6"/>
    <dgm:cxn modelId="{CEB9864F-B28A-461A-91C6-F0B30ABC81FC}" srcId="{52E7C985-4832-44DE-84FB-C92C8A237FED}" destId="{017FB7E8-AEAE-441E-9D7C-AFA8ED473A43}" srcOrd="3" destOrd="0" parTransId="{7815734B-9EB7-450B-9CB1-9189BE48BCDB}" sibTransId="{599DE64D-DB95-49EF-BBB1-6F41E3C8BEB6}"/>
    <dgm:cxn modelId="{5DCA1554-857D-4041-B05C-62AE44F86FFF}" type="presOf" srcId="{52E7C985-4832-44DE-84FB-C92C8A237FED}" destId="{B41FDD14-7D85-4315-A659-D463561EB544}" srcOrd="0" destOrd="0" presId="urn:microsoft.com/office/officeart/2005/8/layout/vList6"/>
    <dgm:cxn modelId="{EAEDD27C-DC69-4598-AB3B-D6130BEEC9EC}" type="presOf" srcId="{D727F368-FE72-4C49-8A21-D78F14E1A807}" destId="{74EFC2FE-E05C-49E4-82D4-FAAF7B2F5494}" srcOrd="0" destOrd="0" presId="urn:microsoft.com/office/officeart/2005/8/layout/vList6"/>
    <dgm:cxn modelId="{40DE7092-9D70-4D21-AB5A-87ABB119C15B}" srcId="{F75F3F67-6A0B-436F-8C7F-A47EA83A2270}" destId="{EF548211-086F-4321-9C7A-90ADB4D29AB0}" srcOrd="0" destOrd="0" parTransId="{6A5986E5-E4A7-4C98-B821-EC757AAC35DD}" sibTransId="{A0A39299-B09A-46A1-B747-CA87A60ED3C0}"/>
    <dgm:cxn modelId="{5DE8D697-8777-4522-BF90-DEA06ACB8603}" type="presOf" srcId="{6B97A7D7-B299-4547-8C33-579F9271FBA5}" destId="{A0479140-F66F-4546-9264-EB1817B4F0F6}" srcOrd="0" destOrd="0" presId="urn:microsoft.com/office/officeart/2005/8/layout/vList6"/>
    <dgm:cxn modelId="{F9157EA7-AFE9-4E70-9748-3086D98C88D0}" type="presOf" srcId="{017FB7E8-AEAE-441E-9D7C-AFA8ED473A43}" destId="{FB9EC45B-F1D5-4F05-8132-C03CE001DB04}" srcOrd="0" destOrd="0" presId="urn:microsoft.com/office/officeart/2005/8/layout/vList6"/>
    <dgm:cxn modelId="{69BFF5AA-16BF-4AA6-BDDC-503BC77E8EF6}" srcId="{67B93A4E-0594-4282-ACF2-39C310A631B6}" destId="{999569F4-8767-4BB1-BB3F-C00AF2215140}" srcOrd="0" destOrd="0" parTransId="{F3757BD2-22BC-4915-B170-05172CE0213B}" sibTransId="{965DABF2-BBA4-4CD1-80AF-F3BF3C3A4C28}"/>
    <dgm:cxn modelId="{6809C3B0-C07F-4BE9-AA9C-E0FE7ED3CA86}" type="presOf" srcId="{08A00FB8-5465-4B43-BD7A-18F01E84C16F}" destId="{87C025DC-47F2-4D23-B1A8-840C2157B6FB}" srcOrd="0" destOrd="1" presId="urn:microsoft.com/office/officeart/2005/8/layout/vList6"/>
    <dgm:cxn modelId="{3424E4B5-073C-4722-B33A-84CA5CCB0965}" type="presOf" srcId="{2329DC76-816E-429B-8DD2-619F92C4A03D}" destId="{F282E033-AA40-44E0-BC5F-2ABB9E10885A}" srcOrd="0" destOrd="0" presId="urn:microsoft.com/office/officeart/2005/8/layout/vList6"/>
    <dgm:cxn modelId="{AA0547C3-A222-4A47-9831-C914AE27CFA4}" type="presOf" srcId="{9D012163-4FE7-4DF9-99B2-3B41EE095486}" destId="{1D662A5C-EF47-4D4B-943E-84E16B327D39}" srcOrd="0" destOrd="0" presId="urn:microsoft.com/office/officeart/2005/8/layout/vList6"/>
    <dgm:cxn modelId="{D31903D2-C345-47A7-A7C2-775ADB1C9CFB}" srcId="{52E7C985-4832-44DE-84FB-C92C8A237FED}" destId="{2329DC76-816E-429B-8DD2-619F92C4A03D}" srcOrd="1" destOrd="0" parTransId="{111B415E-F799-4A21-A48F-CC9C10F59886}" sibTransId="{F2C3A553-281A-4427-8343-3D39A70B7ECC}"/>
    <dgm:cxn modelId="{02CFD3DD-98CA-4A45-A956-6F7E3668B795}" type="presOf" srcId="{F75F3F67-6A0B-436F-8C7F-A47EA83A2270}" destId="{1BDB9ECF-2842-4813-8C01-3E55E3064D04}" srcOrd="0" destOrd="0" presId="urn:microsoft.com/office/officeart/2005/8/layout/vList6"/>
    <dgm:cxn modelId="{24703BEC-479B-434A-ACED-0E35D9C069D6}" type="presOf" srcId="{67B93A4E-0594-4282-ACF2-39C310A631B6}" destId="{355799FC-79CB-45DE-B4B9-9E0904245F68}" srcOrd="0" destOrd="0" presId="urn:microsoft.com/office/officeart/2005/8/layout/vList6"/>
    <dgm:cxn modelId="{CC6277EC-48DC-4F9F-A916-18A87DA396F7}" srcId="{D727F368-FE72-4C49-8A21-D78F14E1A807}" destId="{F1BEBB24-79A2-4B27-B87D-FE7103E5AEB0}" srcOrd="0" destOrd="0" parTransId="{222E8CF0-FF3D-4365-BC9B-DB50C5399E5D}" sibTransId="{EDBA376E-13FD-4154-B088-C1FD4EC04DDC}"/>
    <dgm:cxn modelId="{9DF17DF1-C620-4A31-B1DA-9EEB2549B214}" srcId="{52E7C985-4832-44DE-84FB-C92C8A237FED}" destId="{D727F368-FE72-4C49-8A21-D78F14E1A807}" srcOrd="0" destOrd="0" parTransId="{99DFD640-5634-431B-8147-489A2E3C63D9}" sibTransId="{12D4AF12-130E-465F-A5D9-89A1BEC6398A}"/>
    <dgm:cxn modelId="{22E1C109-4A75-4E23-8DD7-978428332BE2}" type="presParOf" srcId="{B41FDD14-7D85-4315-A659-D463561EB544}" destId="{0A08E686-08EE-4156-90D3-629D1686D52E}" srcOrd="0" destOrd="0" presId="urn:microsoft.com/office/officeart/2005/8/layout/vList6"/>
    <dgm:cxn modelId="{C7085571-B540-448A-AD3A-69258AF16162}" type="presParOf" srcId="{0A08E686-08EE-4156-90D3-629D1686D52E}" destId="{74EFC2FE-E05C-49E4-82D4-FAAF7B2F5494}" srcOrd="0" destOrd="0" presId="urn:microsoft.com/office/officeart/2005/8/layout/vList6"/>
    <dgm:cxn modelId="{17ED7B89-7937-453D-A4F6-07893321A7CC}" type="presParOf" srcId="{0A08E686-08EE-4156-90D3-629D1686D52E}" destId="{7D9D613A-3870-4A52-A685-9E2F9F6DC30A}" srcOrd="1" destOrd="0" presId="urn:microsoft.com/office/officeart/2005/8/layout/vList6"/>
    <dgm:cxn modelId="{B9D92977-BF60-4214-AFE2-1C8DC8D06884}" type="presParOf" srcId="{B41FDD14-7D85-4315-A659-D463561EB544}" destId="{41B149D4-C659-4705-A950-1EAA22504A1D}" srcOrd="1" destOrd="0" presId="urn:microsoft.com/office/officeart/2005/8/layout/vList6"/>
    <dgm:cxn modelId="{9FE1B116-4258-488A-A54F-9A6DCB89F5D1}" type="presParOf" srcId="{B41FDD14-7D85-4315-A659-D463561EB544}" destId="{FAB7BFE8-ADE1-4767-9E07-C95FA6C151D2}" srcOrd="2" destOrd="0" presId="urn:microsoft.com/office/officeart/2005/8/layout/vList6"/>
    <dgm:cxn modelId="{6CCFCF33-E99E-47A3-95C5-90C47FCB81F8}" type="presParOf" srcId="{FAB7BFE8-ADE1-4767-9E07-C95FA6C151D2}" destId="{F282E033-AA40-44E0-BC5F-2ABB9E10885A}" srcOrd="0" destOrd="0" presId="urn:microsoft.com/office/officeart/2005/8/layout/vList6"/>
    <dgm:cxn modelId="{78AA8F62-F45C-45D4-886B-27C859E1826C}" type="presParOf" srcId="{FAB7BFE8-ADE1-4767-9E07-C95FA6C151D2}" destId="{1D662A5C-EF47-4D4B-943E-84E16B327D39}" srcOrd="1" destOrd="0" presId="urn:microsoft.com/office/officeart/2005/8/layout/vList6"/>
    <dgm:cxn modelId="{BD9CE259-6DAD-4611-A377-9EB33E9C1624}" type="presParOf" srcId="{B41FDD14-7D85-4315-A659-D463561EB544}" destId="{17C94EA2-AE3F-4AFA-8E40-AE92EDAEEEA2}" srcOrd="3" destOrd="0" presId="urn:microsoft.com/office/officeart/2005/8/layout/vList6"/>
    <dgm:cxn modelId="{4CC8F242-6AE2-4229-A432-D24DD972645E}" type="presParOf" srcId="{B41FDD14-7D85-4315-A659-D463561EB544}" destId="{97BD2D28-09B3-4FA3-B7A6-82AE314C4C74}" srcOrd="4" destOrd="0" presId="urn:microsoft.com/office/officeart/2005/8/layout/vList6"/>
    <dgm:cxn modelId="{EDBE90C2-BA78-43A9-A1CB-7932C2C80452}" type="presParOf" srcId="{97BD2D28-09B3-4FA3-B7A6-82AE314C4C74}" destId="{355799FC-79CB-45DE-B4B9-9E0904245F68}" srcOrd="0" destOrd="0" presId="urn:microsoft.com/office/officeart/2005/8/layout/vList6"/>
    <dgm:cxn modelId="{FE6C21BA-2D9E-4DD7-8F6E-E016D0367E31}" type="presParOf" srcId="{97BD2D28-09B3-4FA3-B7A6-82AE314C4C74}" destId="{CA67D9CB-EB80-41A9-9A45-63EA7139A667}" srcOrd="1" destOrd="0" presId="urn:microsoft.com/office/officeart/2005/8/layout/vList6"/>
    <dgm:cxn modelId="{FCA48662-9478-4087-A858-BEAAD7D2D4B9}" type="presParOf" srcId="{B41FDD14-7D85-4315-A659-D463561EB544}" destId="{1B82098E-62E0-4F38-990B-B60326D43D4E}" srcOrd="5" destOrd="0" presId="urn:microsoft.com/office/officeart/2005/8/layout/vList6"/>
    <dgm:cxn modelId="{6FB1FB17-F8C0-4E5D-9C0D-D2EB9AF80946}" type="presParOf" srcId="{B41FDD14-7D85-4315-A659-D463561EB544}" destId="{F2B1345E-8574-4C6D-A511-4E430C2EF214}" srcOrd="6" destOrd="0" presId="urn:microsoft.com/office/officeart/2005/8/layout/vList6"/>
    <dgm:cxn modelId="{F7155D27-FD70-4F3C-8285-937BCE487BEB}" type="presParOf" srcId="{F2B1345E-8574-4C6D-A511-4E430C2EF214}" destId="{FB9EC45B-F1D5-4F05-8132-C03CE001DB04}" srcOrd="0" destOrd="0" presId="urn:microsoft.com/office/officeart/2005/8/layout/vList6"/>
    <dgm:cxn modelId="{BA43EFCF-DE1E-4A4C-9B9A-E0B3E7FC2D6E}" type="presParOf" srcId="{F2B1345E-8574-4C6D-A511-4E430C2EF214}" destId="{A0479140-F66F-4546-9264-EB1817B4F0F6}" srcOrd="1" destOrd="0" presId="urn:microsoft.com/office/officeart/2005/8/layout/vList6"/>
    <dgm:cxn modelId="{46E04281-C4CB-434D-A050-F8503A16035F}" type="presParOf" srcId="{B41FDD14-7D85-4315-A659-D463561EB544}" destId="{194ADD40-F32D-40D0-9025-2D807AFAF69E}" srcOrd="7" destOrd="0" presId="urn:microsoft.com/office/officeart/2005/8/layout/vList6"/>
    <dgm:cxn modelId="{3A52CAB9-B514-4E93-B61C-5E529777CDAF}" type="presParOf" srcId="{B41FDD14-7D85-4315-A659-D463561EB544}" destId="{66CE1C89-5097-476E-98ED-0E3700E377E1}" srcOrd="8" destOrd="0" presId="urn:microsoft.com/office/officeart/2005/8/layout/vList6"/>
    <dgm:cxn modelId="{1192FB1D-C519-43CE-91A6-3E9B7BDDE651}" type="presParOf" srcId="{66CE1C89-5097-476E-98ED-0E3700E377E1}" destId="{1BDB9ECF-2842-4813-8C01-3E55E3064D04}" srcOrd="0" destOrd="0" presId="urn:microsoft.com/office/officeart/2005/8/layout/vList6"/>
    <dgm:cxn modelId="{7050CCCB-9E09-41AA-90B5-97C5C437F263}" type="presParOf" srcId="{66CE1C89-5097-476E-98ED-0E3700E377E1}" destId="{87C025DC-47F2-4D23-B1A8-840C2157B6FB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2E7C985-4832-44DE-84FB-C92C8A237FED}" type="doc">
      <dgm:prSet loTypeId="urn:microsoft.com/office/officeart/2005/8/layout/vList6" loCatId="process" qsTypeId="urn:microsoft.com/office/officeart/2005/8/quickstyle/simple1" qsCatId="simple" csTypeId="urn:microsoft.com/office/officeart/2005/8/colors/accent5_2" csCatId="accent5" phldr="1"/>
      <dgm:spPr/>
      <dgm:t>
        <a:bodyPr/>
        <a:lstStyle/>
        <a:p>
          <a:endParaRPr lang="ru-RU"/>
        </a:p>
      </dgm:t>
    </dgm:pt>
    <dgm:pt modelId="{D727F368-FE72-4C49-8A21-D78F14E1A807}">
      <dgm:prSet phldrT="[Текст]"/>
      <dgm:spPr/>
      <dgm:t>
        <a:bodyPr/>
        <a:lstStyle/>
        <a:p>
          <a:r>
            <a:rPr lang="ru-RU" b="1" i="1" dirty="0">
              <a:solidFill>
                <a:schemeClr val="tx1"/>
              </a:solidFill>
            </a:rPr>
            <a:t>Работник расторг брак в период с 1 января по 30 апреля года, следующего за отчетным</a:t>
          </a:r>
          <a:endParaRPr lang="ru-RU" dirty="0">
            <a:solidFill>
              <a:schemeClr val="tx1"/>
            </a:solidFill>
          </a:endParaRPr>
        </a:p>
      </dgm:t>
    </dgm:pt>
    <dgm:pt modelId="{99DFD640-5634-431B-8147-489A2E3C63D9}" type="parTrans" cxnId="{9DF17DF1-C620-4A31-B1DA-9EEB2549B214}">
      <dgm:prSet/>
      <dgm:spPr/>
      <dgm:t>
        <a:bodyPr/>
        <a:lstStyle/>
        <a:p>
          <a:endParaRPr lang="ru-RU"/>
        </a:p>
      </dgm:t>
    </dgm:pt>
    <dgm:pt modelId="{12D4AF12-130E-465F-A5D9-89A1BEC6398A}" type="sibTrans" cxnId="{9DF17DF1-C620-4A31-B1DA-9EEB2549B214}">
      <dgm:prSet/>
      <dgm:spPr/>
      <dgm:t>
        <a:bodyPr/>
        <a:lstStyle/>
        <a:p>
          <a:endParaRPr lang="ru-RU"/>
        </a:p>
      </dgm:t>
    </dgm:pt>
    <dgm:pt modelId="{F1BEBB24-79A2-4B27-B87D-FE7103E5AEB0}">
      <dgm:prSet phldrT="[Текст]" custT="1"/>
      <dgm:spPr/>
      <dgm:t>
        <a:bodyPr/>
        <a:lstStyle/>
        <a:p>
          <a:pPr algn="just"/>
          <a:r>
            <a:rPr lang="ru-RU" sz="1400" dirty="0"/>
            <a:t>Работник </a:t>
          </a:r>
          <a:r>
            <a:rPr lang="ru-RU" sz="1400" b="1" dirty="0"/>
            <a:t>должен заполнить</a:t>
          </a:r>
          <a:r>
            <a:rPr lang="ru-RU" sz="1400" dirty="0"/>
            <a:t> справку о доходах супруга (супруги) за отчетный период.  К примеру, если брак был расторгнут в марте 20</a:t>
          </a:r>
          <a:r>
            <a:rPr lang="en-US" sz="1400" dirty="0"/>
            <a:t>20</a:t>
          </a:r>
          <a:r>
            <a:rPr lang="ru-RU" sz="1400" dirty="0"/>
            <a:t> года, работник в 20</a:t>
          </a:r>
          <a:r>
            <a:rPr lang="en-US" sz="1400" dirty="0"/>
            <a:t>20</a:t>
          </a:r>
          <a:r>
            <a:rPr lang="ru-RU" sz="1400" dirty="0"/>
            <a:t> году обязан представить справку о доходах супруга (супруги) за 201</a:t>
          </a:r>
          <a:r>
            <a:rPr lang="en-US" sz="1400" dirty="0"/>
            <a:t>9</a:t>
          </a:r>
          <a:r>
            <a:rPr lang="ru-RU" sz="1400" dirty="0"/>
            <a:t> год. </a:t>
          </a:r>
        </a:p>
      </dgm:t>
    </dgm:pt>
    <dgm:pt modelId="{222E8CF0-FF3D-4365-BC9B-DB50C5399E5D}" type="parTrans" cxnId="{CC6277EC-48DC-4F9F-A916-18A87DA396F7}">
      <dgm:prSet/>
      <dgm:spPr/>
      <dgm:t>
        <a:bodyPr/>
        <a:lstStyle/>
        <a:p>
          <a:endParaRPr lang="ru-RU"/>
        </a:p>
      </dgm:t>
    </dgm:pt>
    <dgm:pt modelId="{EDBA376E-13FD-4154-B088-C1FD4EC04DDC}" type="sibTrans" cxnId="{CC6277EC-48DC-4F9F-A916-18A87DA396F7}">
      <dgm:prSet/>
      <dgm:spPr/>
      <dgm:t>
        <a:bodyPr/>
        <a:lstStyle/>
        <a:p>
          <a:endParaRPr lang="ru-RU"/>
        </a:p>
      </dgm:t>
    </dgm:pt>
    <dgm:pt modelId="{2329DC76-816E-429B-8DD2-619F92C4A03D}">
      <dgm:prSet phldrT="[Текст]"/>
      <dgm:spPr/>
      <dgm:t>
        <a:bodyPr/>
        <a:lstStyle/>
        <a:p>
          <a:r>
            <a:rPr lang="ru-RU" b="1" i="1" dirty="0">
              <a:solidFill>
                <a:schemeClr val="tx1"/>
              </a:solidFill>
            </a:rPr>
            <a:t>Ребенку работника исполнилось 18 лет в период с 1 января по 30 апреля года, следующего за отчетным </a:t>
          </a:r>
          <a:endParaRPr lang="ru-RU" dirty="0">
            <a:solidFill>
              <a:schemeClr val="tx1"/>
            </a:solidFill>
          </a:endParaRPr>
        </a:p>
      </dgm:t>
    </dgm:pt>
    <dgm:pt modelId="{111B415E-F799-4A21-A48F-CC9C10F59886}" type="parTrans" cxnId="{D31903D2-C345-47A7-A7C2-775ADB1C9CFB}">
      <dgm:prSet/>
      <dgm:spPr/>
      <dgm:t>
        <a:bodyPr/>
        <a:lstStyle/>
        <a:p>
          <a:endParaRPr lang="ru-RU"/>
        </a:p>
      </dgm:t>
    </dgm:pt>
    <dgm:pt modelId="{F2C3A553-281A-4427-8343-3D39A70B7ECC}" type="sibTrans" cxnId="{D31903D2-C345-47A7-A7C2-775ADB1C9CFB}">
      <dgm:prSet/>
      <dgm:spPr/>
      <dgm:t>
        <a:bodyPr/>
        <a:lstStyle/>
        <a:p>
          <a:endParaRPr lang="ru-RU"/>
        </a:p>
      </dgm:t>
    </dgm:pt>
    <dgm:pt modelId="{9D012163-4FE7-4DF9-99B2-3B41EE095486}">
      <dgm:prSet phldrT="[Текст]" custT="1"/>
      <dgm:spPr/>
      <dgm:t>
        <a:bodyPr/>
        <a:lstStyle/>
        <a:p>
          <a:r>
            <a:rPr lang="ru-RU" sz="1400" dirty="0"/>
            <a:t>Работник должен заполнить справку о доходах ребенка за отчетный период. К примеру, если ребенок стал совершеннолетним в марте 20</a:t>
          </a:r>
          <a:r>
            <a:rPr lang="en-US" sz="1400" dirty="0"/>
            <a:t>20</a:t>
          </a:r>
          <a:r>
            <a:rPr lang="ru-RU" sz="1400" dirty="0"/>
            <a:t> года, работник в 20</a:t>
          </a:r>
          <a:r>
            <a:rPr lang="en-US" sz="1400" dirty="0"/>
            <a:t>20</a:t>
          </a:r>
          <a:r>
            <a:rPr lang="ru-RU" sz="1400" dirty="0"/>
            <a:t> году обязан представлять справку о доходах ребенка за 201</a:t>
          </a:r>
          <a:r>
            <a:rPr lang="en-US" sz="1400" dirty="0"/>
            <a:t>9</a:t>
          </a:r>
          <a:r>
            <a:rPr lang="ru-RU" sz="1400" dirty="0"/>
            <a:t> год. </a:t>
          </a:r>
        </a:p>
      </dgm:t>
    </dgm:pt>
    <dgm:pt modelId="{201AAE98-5273-4A77-A058-405EA223EEA6}" type="parTrans" cxnId="{0A124A61-A945-492A-9436-FB33E3121D9E}">
      <dgm:prSet/>
      <dgm:spPr/>
      <dgm:t>
        <a:bodyPr/>
        <a:lstStyle/>
        <a:p>
          <a:endParaRPr lang="ru-RU"/>
        </a:p>
      </dgm:t>
    </dgm:pt>
    <dgm:pt modelId="{0C163ACB-B4E3-4422-849C-4BB205CB99C2}" type="sibTrans" cxnId="{0A124A61-A945-492A-9436-FB33E3121D9E}">
      <dgm:prSet/>
      <dgm:spPr/>
      <dgm:t>
        <a:bodyPr/>
        <a:lstStyle/>
        <a:p>
          <a:endParaRPr lang="ru-RU"/>
        </a:p>
      </dgm:t>
    </dgm:pt>
    <dgm:pt modelId="{5FF0D624-E471-4122-AF2D-60E9C0B0A87A}">
      <dgm:prSet custT="1"/>
      <dgm:spPr/>
      <dgm:t>
        <a:bodyPr/>
        <a:lstStyle/>
        <a:p>
          <a:endParaRPr lang="ru-RU" sz="1400" dirty="0"/>
        </a:p>
      </dgm:t>
    </dgm:pt>
    <dgm:pt modelId="{D1B3D060-A35E-4733-873E-58CA68C56067}" type="parTrans" cxnId="{82BBE83C-91B7-4EB3-A0DD-2E0EAB127B09}">
      <dgm:prSet/>
      <dgm:spPr/>
      <dgm:t>
        <a:bodyPr/>
        <a:lstStyle/>
        <a:p>
          <a:endParaRPr lang="ru-RU"/>
        </a:p>
      </dgm:t>
    </dgm:pt>
    <dgm:pt modelId="{A484BBF2-C0CB-40B8-8407-1ACC88098F69}" type="sibTrans" cxnId="{82BBE83C-91B7-4EB3-A0DD-2E0EAB127B09}">
      <dgm:prSet/>
      <dgm:spPr/>
      <dgm:t>
        <a:bodyPr/>
        <a:lstStyle/>
        <a:p>
          <a:endParaRPr lang="ru-RU"/>
        </a:p>
      </dgm:t>
    </dgm:pt>
    <dgm:pt modelId="{2C50E75D-0B15-4EDE-A6F3-56241B70AEE1}">
      <dgm:prSet custT="1"/>
      <dgm:spPr/>
      <dgm:t>
        <a:bodyPr/>
        <a:lstStyle/>
        <a:p>
          <a:endParaRPr lang="ru-RU" sz="1400" dirty="0"/>
        </a:p>
      </dgm:t>
    </dgm:pt>
    <dgm:pt modelId="{DAF18AE3-959C-4212-AC36-8F82BF103D84}" type="parTrans" cxnId="{C90EFC1A-7E01-4504-A7FE-CF2367F4C2BC}">
      <dgm:prSet/>
      <dgm:spPr/>
      <dgm:t>
        <a:bodyPr/>
        <a:lstStyle/>
        <a:p>
          <a:endParaRPr lang="ru-RU"/>
        </a:p>
      </dgm:t>
    </dgm:pt>
    <dgm:pt modelId="{CA568993-DC02-4A21-B8EA-DFDB90660503}" type="sibTrans" cxnId="{C90EFC1A-7E01-4504-A7FE-CF2367F4C2BC}">
      <dgm:prSet/>
      <dgm:spPr/>
      <dgm:t>
        <a:bodyPr/>
        <a:lstStyle/>
        <a:p>
          <a:endParaRPr lang="ru-RU"/>
        </a:p>
      </dgm:t>
    </dgm:pt>
    <dgm:pt modelId="{67B93A4E-0594-4282-ACF2-39C310A631B6}">
      <dgm:prSet/>
      <dgm:spPr/>
      <dgm:t>
        <a:bodyPr/>
        <a:lstStyle/>
        <a:p>
          <a:r>
            <a:rPr lang="ru-RU" b="1" i="1" dirty="0">
              <a:solidFill>
                <a:schemeClr val="tx1"/>
              </a:solidFill>
            </a:rPr>
            <a:t>Работник заключил брак в период с 1 января по 30 апреля года, следующего за отчетным</a:t>
          </a:r>
          <a:endParaRPr lang="ru-RU" dirty="0">
            <a:solidFill>
              <a:schemeClr val="tx1"/>
            </a:solidFill>
          </a:endParaRPr>
        </a:p>
      </dgm:t>
    </dgm:pt>
    <dgm:pt modelId="{7B0CB24D-A1A1-40F1-A0BD-BC2C05E41C70}" type="parTrans" cxnId="{CB464D0E-F879-475F-AA82-FB3B24E12D5E}">
      <dgm:prSet/>
      <dgm:spPr/>
      <dgm:t>
        <a:bodyPr/>
        <a:lstStyle/>
        <a:p>
          <a:endParaRPr lang="ru-RU"/>
        </a:p>
      </dgm:t>
    </dgm:pt>
    <dgm:pt modelId="{14C69401-7FD8-4924-9964-1E8FEA07DA9B}" type="sibTrans" cxnId="{CB464D0E-F879-475F-AA82-FB3B24E12D5E}">
      <dgm:prSet/>
      <dgm:spPr/>
      <dgm:t>
        <a:bodyPr/>
        <a:lstStyle/>
        <a:p>
          <a:endParaRPr lang="ru-RU"/>
        </a:p>
      </dgm:t>
    </dgm:pt>
    <dgm:pt modelId="{999569F4-8767-4BB1-BB3F-C00AF2215140}">
      <dgm:prSet custT="1"/>
      <dgm:spPr/>
      <dgm:t>
        <a:bodyPr/>
        <a:lstStyle/>
        <a:p>
          <a:r>
            <a:rPr lang="ru-RU" sz="1400" dirty="0"/>
            <a:t>Представление справки о доходах супруга (супруги) не требуется. К примеру, если работник заключил брак в марте 20</a:t>
          </a:r>
          <a:r>
            <a:rPr lang="en-US" sz="1400" dirty="0"/>
            <a:t>20</a:t>
          </a:r>
          <a:r>
            <a:rPr lang="ru-RU" sz="1400" dirty="0"/>
            <a:t> года, работник в 20</a:t>
          </a:r>
          <a:r>
            <a:rPr lang="en-US" sz="1400" dirty="0"/>
            <a:t>20</a:t>
          </a:r>
          <a:r>
            <a:rPr lang="ru-RU" sz="1400" dirty="0"/>
            <a:t> году не обязан представлять справку о доходах супруга (супруги) за 201</a:t>
          </a:r>
          <a:r>
            <a:rPr lang="en-US" sz="1400" dirty="0"/>
            <a:t>9</a:t>
          </a:r>
          <a:r>
            <a:rPr lang="ru-RU" sz="1400" dirty="0"/>
            <a:t> год. </a:t>
          </a:r>
        </a:p>
      </dgm:t>
    </dgm:pt>
    <dgm:pt modelId="{F3757BD2-22BC-4915-B170-05172CE0213B}" type="parTrans" cxnId="{69BFF5AA-16BF-4AA6-BDDC-503BC77E8EF6}">
      <dgm:prSet/>
      <dgm:spPr/>
      <dgm:t>
        <a:bodyPr/>
        <a:lstStyle/>
        <a:p>
          <a:endParaRPr lang="ru-RU"/>
        </a:p>
      </dgm:t>
    </dgm:pt>
    <dgm:pt modelId="{965DABF2-BBA4-4CD1-80AF-F3BF3C3A4C28}" type="sibTrans" cxnId="{69BFF5AA-16BF-4AA6-BDDC-503BC77E8EF6}">
      <dgm:prSet/>
      <dgm:spPr/>
      <dgm:t>
        <a:bodyPr/>
        <a:lstStyle/>
        <a:p>
          <a:endParaRPr lang="ru-RU"/>
        </a:p>
      </dgm:t>
    </dgm:pt>
    <dgm:pt modelId="{B41FDD14-7D85-4315-A659-D463561EB544}" type="pres">
      <dgm:prSet presAssocID="{52E7C985-4832-44DE-84FB-C92C8A237FED}" presName="Name0" presStyleCnt="0">
        <dgm:presLayoutVars>
          <dgm:dir/>
          <dgm:animLvl val="lvl"/>
          <dgm:resizeHandles/>
        </dgm:presLayoutVars>
      </dgm:prSet>
      <dgm:spPr/>
    </dgm:pt>
    <dgm:pt modelId="{0A08E686-08EE-4156-90D3-629D1686D52E}" type="pres">
      <dgm:prSet presAssocID="{D727F368-FE72-4C49-8A21-D78F14E1A807}" presName="linNode" presStyleCnt="0"/>
      <dgm:spPr/>
    </dgm:pt>
    <dgm:pt modelId="{74EFC2FE-E05C-49E4-82D4-FAAF7B2F5494}" type="pres">
      <dgm:prSet presAssocID="{D727F368-FE72-4C49-8A21-D78F14E1A807}" presName="parentShp" presStyleLbl="node1" presStyleIdx="0" presStyleCnt="3" custScaleY="110153">
        <dgm:presLayoutVars>
          <dgm:bulletEnabled val="1"/>
        </dgm:presLayoutVars>
      </dgm:prSet>
      <dgm:spPr/>
    </dgm:pt>
    <dgm:pt modelId="{7D9D613A-3870-4A52-A685-9E2F9F6DC30A}" type="pres">
      <dgm:prSet presAssocID="{D727F368-FE72-4C49-8A21-D78F14E1A807}" presName="childShp" presStyleLbl="bgAccFollowNode1" presStyleIdx="0" presStyleCnt="3" custScaleY="126808">
        <dgm:presLayoutVars>
          <dgm:bulletEnabled val="1"/>
        </dgm:presLayoutVars>
      </dgm:prSet>
      <dgm:spPr/>
    </dgm:pt>
    <dgm:pt modelId="{41B149D4-C659-4705-A950-1EAA22504A1D}" type="pres">
      <dgm:prSet presAssocID="{12D4AF12-130E-465F-A5D9-89A1BEC6398A}" presName="spacing" presStyleCnt="0"/>
      <dgm:spPr/>
    </dgm:pt>
    <dgm:pt modelId="{FAB7BFE8-ADE1-4767-9E07-C95FA6C151D2}" type="pres">
      <dgm:prSet presAssocID="{2329DC76-816E-429B-8DD2-619F92C4A03D}" presName="linNode" presStyleCnt="0"/>
      <dgm:spPr/>
    </dgm:pt>
    <dgm:pt modelId="{F282E033-AA40-44E0-BC5F-2ABB9E10885A}" type="pres">
      <dgm:prSet presAssocID="{2329DC76-816E-429B-8DD2-619F92C4A03D}" presName="parentShp" presStyleLbl="node1" presStyleIdx="1" presStyleCnt="3" custScaleY="119281">
        <dgm:presLayoutVars>
          <dgm:bulletEnabled val="1"/>
        </dgm:presLayoutVars>
      </dgm:prSet>
      <dgm:spPr/>
    </dgm:pt>
    <dgm:pt modelId="{1D662A5C-EF47-4D4B-943E-84E16B327D39}" type="pres">
      <dgm:prSet presAssocID="{2329DC76-816E-429B-8DD2-619F92C4A03D}" presName="childShp" presStyleLbl="bgAccFollowNode1" presStyleIdx="1" presStyleCnt="3" custScaleY="146485" custLinFactNeighborX="382" custLinFactNeighborY="3237">
        <dgm:presLayoutVars>
          <dgm:bulletEnabled val="1"/>
        </dgm:presLayoutVars>
      </dgm:prSet>
      <dgm:spPr/>
    </dgm:pt>
    <dgm:pt modelId="{17C94EA2-AE3F-4AFA-8E40-AE92EDAEEEA2}" type="pres">
      <dgm:prSet presAssocID="{F2C3A553-281A-4427-8343-3D39A70B7ECC}" presName="spacing" presStyleCnt="0"/>
      <dgm:spPr/>
    </dgm:pt>
    <dgm:pt modelId="{97BD2D28-09B3-4FA3-B7A6-82AE314C4C74}" type="pres">
      <dgm:prSet presAssocID="{67B93A4E-0594-4282-ACF2-39C310A631B6}" presName="linNode" presStyleCnt="0"/>
      <dgm:spPr/>
    </dgm:pt>
    <dgm:pt modelId="{355799FC-79CB-45DE-B4B9-9E0904245F68}" type="pres">
      <dgm:prSet presAssocID="{67B93A4E-0594-4282-ACF2-39C310A631B6}" presName="parentShp" presStyleLbl="node1" presStyleIdx="2" presStyleCnt="3" custScaleY="115859">
        <dgm:presLayoutVars>
          <dgm:bulletEnabled val="1"/>
        </dgm:presLayoutVars>
      </dgm:prSet>
      <dgm:spPr/>
    </dgm:pt>
    <dgm:pt modelId="{CA67D9CB-EB80-41A9-9A45-63EA7139A667}" type="pres">
      <dgm:prSet presAssocID="{67B93A4E-0594-4282-ACF2-39C310A631B6}" presName="childShp" presStyleLbl="bgAccFollowNode1" presStyleIdx="2" presStyleCnt="3" custScaleY="140235">
        <dgm:presLayoutVars>
          <dgm:bulletEnabled val="1"/>
        </dgm:presLayoutVars>
      </dgm:prSet>
      <dgm:spPr/>
    </dgm:pt>
  </dgm:ptLst>
  <dgm:cxnLst>
    <dgm:cxn modelId="{CB464D0E-F879-475F-AA82-FB3B24E12D5E}" srcId="{52E7C985-4832-44DE-84FB-C92C8A237FED}" destId="{67B93A4E-0594-4282-ACF2-39C310A631B6}" srcOrd="2" destOrd="0" parTransId="{7B0CB24D-A1A1-40F1-A0BD-BC2C05E41C70}" sibTransId="{14C69401-7FD8-4924-9964-1E8FEA07DA9B}"/>
    <dgm:cxn modelId="{C90EFC1A-7E01-4504-A7FE-CF2367F4C2BC}" srcId="{2329DC76-816E-429B-8DD2-619F92C4A03D}" destId="{2C50E75D-0B15-4EDE-A6F3-56241B70AEE1}" srcOrd="2" destOrd="0" parTransId="{DAF18AE3-959C-4212-AC36-8F82BF103D84}" sibTransId="{CA568993-DC02-4A21-B8EA-DFDB90660503}"/>
    <dgm:cxn modelId="{EB63732A-FEF0-4684-8B14-96D20F39A8CE}" type="presOf" srcId="{52E7C985-4832-44DE-84FB-C92C8A237FED}" destId="{B41FDD14-7D85-4315-A659-D463561EB544}" srcOrd="0" destOrd="0" presId="urn:microsoft.com/office/officeart/2005/8/layout/vList6"/>
    <dgm:cxn modelId="{EB9E593B-A777-4430-B671-52847B2BC5CD}" type="presOf" srcId="{67B93A4E-0594-4282-ACF2-39C310A631B6}" destId="{355799FC-79CB-45DE-B4B9-9E0904245F68}" srcOrd="0" destOrd="0" presId="urn:microsoft.com/office/officeart/2005/8/layout/vList6"/>
    <dgm:cxn modelId="{82BBE83C-91B7-4EB3-A0DD-2E0EAB127B09}" srcId="{2329DC76-816E-429B-8DD2-619F92C4A03D}" destId="{5FF0D624-E471-4122-AF2D-60E9C0B0A87A}" srcOrd="1" destOrd="0" parTransId="{D1B3D060-A35E-4733-873E-58CA68C56067}" sibTransId="{A484BBF2-C0CB-40B8-8407-1ACC88098F69}"/>
    <dgm:cxn modelId="{A3CD2561-0B3E-4A96-9953-361B2373A1A3}" type="presOf" srcId="{999569F4-8767-4BB1-BB3F-C00AF2215140}" destId="{CA67D9CB-EB80-41A9-9A45-63EA7139A667}" srcOrd="0" destOrd="0" presId="urn:microsoft.com/office/officeart/2005/8/layout/vList6"/>
    <dgm:cxn modelId="{0A124A61-A945-492A-9436-FB33E3121D9E}" srcId="{2329DC76-816E-429B-8DD2-619F92C4A03D}" destId="{9D012163-4FE7-4DF9-99B2-3B41EE095486}" srcOrd="0" destOrd="0" parTransId="{201AAE98-5273-4A77-A058-405EA223EEA6}" sibTransId="{0C163ACB-B4E3-4422-849C-4BB205CB99C2}"/>
    <dgm:cxn modelId="{288C9F8A-E022-4488-816F-C360444E52BF}" type="presOf" srcId="{9D012163-4FE7-4DF9-99B2-3B41EE095486}" destId="{1D662A5C-EF47-4D4B-943E-84E16B327D39}" srcOrd="0" destOrd="0" presId="urn:microsoft.com/office/officeart/2005/8/layout/vList6"/>
    <dgm:cxn modelId="{4A49A892-061C-40AE-9F0A-F18E6143B55A}" type="presOf" srcId="{5FF0D624-E471-4122-AF2D-60E9C0B0A87A}" destId="{1D662A5C-EF47-4D4B-943E-84E16B327D39}" srcOrd="0" destOrd="1" presId="urn:microsoft.com/office/officeart/2005/8/layout/vList6"/>
    <dgm:cxn modelId="{69BFF5AA-16BF-4AA6-BDDC-503BC77E8EF6}" srcId="{67B93A4E-0594-4282-ACF2-39C310A631B6}" destId="{999569F4-8767-4BB1-BB3F-C00AF2215140}" srcOrd="0" destOrd="0" parTransId="{F3757BD2-22BC-4915-B170-05172CE0213B}" sibTransId="{965DABF2-BBA4-4CD1-80AF-F3BF3C3A4C28}"/>
    <dgm:cxn modelId="{B4EA1CAB-56EA-4A03-BDFE-987D294BD5EC}" type="presOf" srcId="{F1BEBB24-79A2-4B27-B87D-FE7103E5AEB0}" destId="{7D9D613A-3870-4A52-A685-9E2F9F6DC30A}" srcOrd="0" destOrd="0" presId="urn:microsoft.com/office/officeart/2005/8/layout/vList6"/>
    <dgm:cxn modelId="{56CFE0B7-BD31-4191-9CA2-376EC3AFDFC2}" type="presOf" srcId="{2329DC76-816E-429B-8DD2-619F92C4A03D}" destId="{F282E033-AA40-44E0-BC5F-2ABB9E10885A}" srcOrd="0" destOrd="0" presId="urn:microsoft.com/office/officeart/2005/8/layout/vList6"/>
    <dgm:cxn modelId="{9EB11CBC-5D13-45F2-B5E9-6296CE74A14A}" type="presOf" srcId="{2C50E75D-0B15-4EDE-A6F3-56241B70AEE1}" destId="{1D662A5C-EF47-4D4B-943E-84E16B327D39}" srcOrd="0" destOrd="2" presId="urn:microsoft.com/office/officeart/2005/8/layout/vList6"/>
    <dgm:cxn modelId="{5CE629BF-281B-48E0-B1B7-3D86001617FF}" type="presOf" srcId="{D727F368-FE72-4C49-8A21-D78F14E1A807}" destId="{74EFC2FE-E05C-49E4-82D4-FAAF7B2F5494}" srcOrd="0" destOrd="0" presId="urn:microsoft.com/office/officeart/2005/8/layout/vList6"/>
    <dgm:cxn modelId="{D31903D2-C345-47A7-A7C2-775ADB1C9CFB}" srcId="{52E7C985-4832-44DE-84FB-C92C8A237FED}" destId="{2329DC76-816E-429B-8DD2-619F92C4A03D}" srcOrd="1" destOrd="0" parTransId="{111B415E-F799-4A21-A48F-CC9C10F59886}" sibTransId="{F2C3A553-281A-4427-8343-3D39A70B7ECC}"/>
    <dgm:cxn modelId="{CC6277EC-48DC-4F9F-A916-18A87DA396F7}" srcId="{D727F368-FE72-4C49-8A21-D78F14E1A807}" destId="{F1BEBB24-79A2-4B27-B87D-FE7103E5AEB0}" srcOrd="0" destOrd="0" parTransId="{222E8CF0-FF3D-4365-BC9B-DB50C5399E5D}" sibTransId="{EDBA376E-13FD-4154-B088-C1FD4EC04DDC}"/>
    <dgm:cxn modelId="{9DF17DF1-C620-4A31-B1DA-9EEB2549B214}" srcId="{52E7C985-4832-44DE-84FB-C92C8A237FED}" destId="{D727F368-FE72-4C49-8A21-D78F14E1A807}" srcOrd="0" destOrd="0" parTransId="{99DFD640-5634-431B-8147-489A2E3C63D9}" sibTransId="{12D4AF12-130E-465F-A5D9-89A1BEC6398A}"/>
    <dgm:cxn modelId="{CEAC5094-122F-4F60-8BFA-A45A79CA1F98}" type="presParOf" srcId="{B41FDD14-7D85-4315-A659-D463561EB544}" destId="{0A08E686-08EE-4156-90D3-629D1686D52E}" srcOrd="0" destOrd="0" presId="urn:microsoft.com/office/officeart/2005/8/layout/vList6"/>
    <dgm:cxn modelId="{EBFAE768-750A-4BE0-8132-9AD24A24794A}" type="presParOf" srcId="{0A08E686-08EE-4156-90D3-629D1686D52E}" destId="{74EFC2FE-E05C-49E4-82D4-FAAF7B2F5494}" srcOrd="0" destOrd="0" presId="urn:microsoft.com/office/officeart/2005/8/layout/vList6"/>
    <dgm:cxn modelId="{8637C072-5C84-428F-811D-C82991D58B1D}" type="presParOf" srcId="{0A08E686-08EE-4156-90D3-629D1686D52E}" destId="{7D9D613A-3870-4A52-A685-9E2F9F6DC30A}" srcOrd="1" destOrd="0" presId="urn:microsoft.com/office/officeart/2005/8/layout/vList6"/>
    <dgm:cxn modelId="{61C35352-654B-4418-ABB7-9CA1ED201FC7}" type="presParOf" srcId="{B41FDD14-7D85-4315-A659-D463561EB544}" destId="{41B149D4-C659-4705-A950-1EAA22504A1D}" srcOrd="1" destOrd="0" presId="urn:microsoft.com/office/officeart/2005/8/layout/vList6"/>
    <dgm:cxn modelId="{F940731E-8A87-4A4A-A806-2B4A53A42C34}" type="presParOf" srcId="{B41FDD14-7D85-4315-A659-D463561EB544}" destId="{FAB7BFE8-ADE1-4767-9E07-C95FA6C151D2}" srcOrd="2" destOrd="0" presId="urn:microsoft.com/office/officeart/2005/8/layout/vList6"/>
    <dgm:cxn modelId="{08051A34-78CF-491D-A247-4F90EAEC4B37}" type="presParOf" srcId="{FAB7BFE8-ADE1-4767-9E07-C95FA6C151D2}" destId="{F282E033-AA40-44E0-BC5F-2ABB9E10885A}" srcOrd="0" destOrd="0" presId="urn:microsoft.com/office/officeart/2005/8/layout/vList6"/>
    <dgm:cxn modelId="{76B238B9-BA4A-434E-9D18-0C914367A8F9}" type="presParOf" srcId="{FAB7BFE8-ADE1-4767-9E07-C95FA6C151D2}" destId="{1D662A5C-EF47-4D4B-943E-84E16B327D39}" srcOrd="1" destOrd="0" presId="urn:microsoft.com/office/officeart/2005/8/layout/vList6"/>
    <dgm:cxn modelId="{B4409E5F-7419-4CC6-92C5-451361C940A1}" type="presParOf" srcId="{B41FDD14-7D85-4315-A659-D463561EB544}" destId="{17C94EA2-AE3F-4AFA-8E40-AE92EDAEEEA2}" srcOrd="3" destOrd="0" presId="urn:microsoft.com/office/officeart/2005/8/layout/vList6"/>
    <dgm:cxn modelId="{44272816-0161-427C-AE34-0D913B467EA7}" type="presParOf" srcId="{B41FDD14-7D85-4315-A659-D463561EB544}" destId="{97BD2D28-09B3-4FA3-B7A6-82AE314C4C74}" srcOrd="4" destOrd="0" presId="urn:microsoft.com/office/officeart/2005/8/layout/vList6"/>
    <dgm:cxn modelId="{88969DEB-1662-470A-BBD4-B9DF9F416819}" type="presParOf" srcId="{97BD2D28-09B3-4FA3-B7A6-82AE314C4C74}" destId="{355799FC-79CB-45DE-B4B9-9E0904245F68}" srcOrd="0" destOrd="0" presId="urn:microsoft.com/office/officeart/2005/8/layout/vList6"/>
    <dgm:cxn modelId="{8F87BB3B-236F-4784-B7E1-FC87B2C6E1A5}" type="presParOf" srcId="{97BD2D28-09B3-4FA3-B7A6-82AE314C4C74}" destId="{CA67D9CB-EB80-41A9-9A45-63EA7139A667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9D613A-3870-4A52-A685-9E2F9F6DC30A}">
      <dsp:nvSpPr>
        <dsp:cNvPr id="0" name=""/>
        <dsp:cNvSpPr/>
      </dsp:nvSpPr>
      <dsp:spPr>
        <a:xfrm>
          <a:off x="4673518" y="3629"/>
          <a:ext cx="6993179" cy="1008547"/>
        </a:xfrm>
        <a:prstGeom prst="rightArrow">
          <a:avLst>
            <a:gd name="adj1" fmla="val 75000"/>
            <a:gd name="adj2" fmla="val 50000"/>
          </a:avLst>
        </a:prstGeom>
        <a:solidFill>
          <a:schemeClr val="accent5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" tIns="6350" rIns="6350" bIns="6350" numCol="1" spcCol="1270" anchor="t" anchorCtr="0">
          <a:noAutofit/>
        </a:bodyPr>
        <a:lstStyle/>
        <a:p>
          <a:pPr marL="57150" lvl="1" indent="-57150" algn="just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000" kern="1200" dirty="0"/>
            <a:t>Работник </a:t>
          </a:r>
          <a:r>
            <a:rPr lang="ru-RU" sz="1000" b="1" kern="1200" dirty="0"/>
            <a:t>должен заполнить</a:t>
          </a:r>
          <a:r>
            <a:rPr lang="ru-RU" sz="1000" kern="1200" dirty="0"/>
            <a:t> справку о доходах супруга (супруги) за отчетный период.  К примеру, если брак был заключен в декабре 201</a:t>
          </a:r>
          <a:r>
            <a:rPr lang="en-US" sz="1000" kern="1200" dirty="0"/>
            <a:t>9</a:t>
          </a:r>
          <a:r>
            <a:rPr lang="ru-RU" sz="1000" kern="1200" dirty="0"/>
            <a:t> года, работник в 20</a:t>
          </a:r>
          <a:r>
            <a:rPr lang="en-US" sz="1000" kern="1200" dirty="0"/>
            <a:t>20</a:t>
          </a:r>
          <a:r>
            <a:rPr lang="ru-RU" sz="1000" kern="1200" dirty="0"/>
            <a:t> году обязан представить справку о доходах супруга (супруги) за 201</a:t>
          </a:r>
          <a:r>
            <a:rPr lang="en-US" sz="1000" kern="1200" dirty="0"/>
            <a:t>9</a:t>
          </a:r>
          <a:r>
            <a:rPr lang="ru-RU" sz="1000" kern="1200" dirty="0"/>
            <a:t> год. </a:t>
          </a:r>
        </a:p>
      </dsp:txBody>
      <dsp:txXfrm>
        <a:off x="4673518" y="3629"/>
        <a:ext cx="6993179" cy="1008547"/>
      </dsp:txXfrm>
    </dsp:sp>
    <dsp:sp modelId="{74EFC2FE-E05C-49E4-82D4-FAAF7B2F5494}">
      <dsp:nvSpPr>
        <dsp:cNvPr id="0" name=""/>
        <dsp:cNvSpPr/>
      </dsp:nvSpPr>
      <dsp:spPr>
        <a:xfrm>
          <a:off x="11398" y="69861"/>
          <a:ext cx="4662119" cy="876084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b="1" i="1" kern="1200" dirty="0">
              <a:solidFill>
                <a:schemeClr val="tx1"/>
              </a:solidFill>
            </a:rPr>
            <a:t>Работник заключил брак в отчетном периоде</a:t>
          </a:r>
          <a:endParaRPr lang="ru-RU" sz="1500" kern="1200" dirty="0">
            <a:solidFill>
              <a:schemeClr val="tx1"/>
            </a:solidFill>
          </a:endParaRPr>
        </a:p>
      </dsp:txBody>
      <dsp:txXfrm>
        <a:off x="11398" y="69861"/>
        <a:ext cx="4662119" cy="876084"/>
      </dsp:txXfrm>
    </dsp:sp>
    <dsp:sp modelId="{1D662A5C-EF47-4D4B-943E-84E16B327D39}">
      <dsp:nvSpPr>
        <dsp:cNvPr id="0" name=""/>
        <dsp:cNvSpPr/>
      </dsp:nvSpPr>
      <dsp:spPr>
        <a:xfrm>
          <a:off x="4684916" y="1117456"/>
          <a:ext cx="6993179" cy="1165045"/>
        </a:xfrm>
        <a:prstGeom prst="rightArrow">
          <a:avLst>
            <a:gd name="adj1" fmla="val 75000"/>
            <a:gd name="adj2" fmla="val 50000"/>
          </a:avLst>
        </a:prstGeom>
        <a:solidFill>
          <a:schemeClr val="accent5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" tIns="6350" rIns="6350" bIns="635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000" kern="1200" dirty="0"/>
            <a:t>Представления справки о доходах супруги (супруга) </a:t>
          </a:r>
          <a:r>
            <a:rPr lang="ru-RU" sz="1000" b="1" kern="1200" dirty="0"/>
            <a:t>не требуется.</a:t>
          </a:r>
          <a:r>
            <a:rPr lang="ru-RU" sz="1000" kern="1200" dirty="0"/>
            <a:t>  К примеру, если брак был расторгнут в декабре 201</a:t>
          </a:r>
          <a:r>
            <a:rPr lang="en-US" sz="1000" kern="1200" dirty="0"/>
            <a:t>9</a:t>
          </a:r>
          <a:r>
            <a:rPr lang="ru-RU" sz="1000" kern="1200" dirty="0"/>
            <a:t> года, работник в 20</a:t>
          </a:r>
          <a:r>
            <a:rPr lang="en-US" sz="1000" kern="1200" dirty="0"/>
            <a:t>20</a:t>
          </a:r>
          <a:r>
            <a:rPr lang="ru-RU" sz="1000" kern="1200" dirty="0"/>
            <a:t> году не обязан представлять справку о доходах бывшего супруга (супруги) за 201</a:t>
          </a:r>
          <a:r>
            <a:rPr lang="en-US" sz="1000" kern="1200" dirty="0"/>
            <a:t>9</a:t>
          </a:r>
          <a:r>
            <a:rPr lang="ru-RU" sz="1000" kern="1200" dirty="0"/>
            <a:t> год (</a:t>
          </a:r>
          <a:r>
            <a:rPr lang="ru-RU" sz="1000" i="1" kern="1200" dirty="0"/>
            <a:t>за исключением случаев, когда брак был расторгнут по суду!)</a:t>
          </a:r>
          <a:r>
            <a:rPr lang="ru-RU" sz="1000" kern="1200" dirty="0"/>
            <a:t>. </a:t>
          </a: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ru-RU" sz="800" kern="1200" dirty="0"/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ru-RU" sz="800" kern="1200" dirty="0"/>
        </a:p>
      </dsp:txBody>
      <dsp:txXfrm>
        <a:off x="4684916" y="1117456"/>
        <a:ext cx="6993179" cy="1165045"/>
      </dsp:txXfrm>
    </dsp:sp>
    <dsp:sp modelId="{F282E033-AA40-44E0-BC5F-2ABB9E10885A}">
      <dsp:nvSpPr>
        <dsp:cNvPr id="0" name=""/>
        <dsp:cNvSpPr/>
      </dsp:nvSpPr>
      <dsp:spPr>
        <a:xfrm>
          <a:off x="11398" y="1199892"/>
          <a:ext cx="4662119" cy="948683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b="1" i="1" kern="1200" dirty="0">
              <a:solidFill>
                <a:schemeClr val="tx1"/>
              </a:solidFill>
            </a:rPr>
            <a:t>Работник расторг брак в отчетном периоде </a:t>
          </a:r>
          <a:endParaRPr lang="ru-RU" sz="1500" kern="1200" dirty="0">
            <a:solidFill>
              <a:schemeClr val="tx1"/>
            </a:solidFill>
          </a:endParaRPr>
        </a:p>
      </dsp:txBody>
      <dsp:txXfrm>
        <a:off x="11398" y="1199892"/>
        <a:ext cx="4662119" cy="948683"/>
      </dsp:txXfrm>
    </dsp:sp>
    <dsp:sp modelId="{CA67D9CB-EB80-41A9-9A45-63EA7139A667}">
      <dsp:nvSpPr>
        <dsp:cNvPr id="0" name=""/>
        <dsp:cNvSpPr/>
      </dsp:nvSpPr>
      <dsp:spPr>
        <a:xfrm>
          <a:off x="4673518" y="2336290"/>
          <a:ext cx="6993179" cy="1115337"/>
        </a:xfrm>
        <a:prstGeom prst="rightArrow">
          <a:avLst>
            <a:gd name="adj1" fmla="val 75000"/>
            <a:gd name="adj2" fmla="val 50000"/>
          </a:avLst>
        </a:prstGeom>
        <a:solidFill>
          <a:schemeClr val="accent5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7620" rIns="7620" bIns="762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200" kern="1200" dirty="0"/>
            <a:t>Представления справки о доходах ребенка </a:t>
          </a:r>
          <a:r>
            <a:rPr lang="ru-RU" sz="1200" b="1" kern="1200" dirty="0"/>
            <a:t>не требуется.</a:t>
          </a:r>
          <a:r>
            <a:rPr lang="ru-RU" sz="1200" kern="1200" dirty="0"/>
            <a:t> К примеру, если ребенок стал совершеннолетним в декабре 201</a:t>
          </a:r>
          <a:r>
            <a:rPr lang="en-US" sz="1200" kern="1200" dirty="0"/>
            <a:t>9</a:t>
          </a:r>
          <a:r>
            <a:rPr lang="ru-RU" sz="1200" kern="1200" dirty="0"/>
            <a:t> года, то работник не должен в 20</a:t>
          </a:r>
          <a:r>
            <a:rPr lang="en-US" sz="1200" kern="1200" dirty="0"/>
            <a:t>20</a:t>
          </a:r>
          <a:r>
            <a:rPr lang="ru-RU" sz="1200" kern="1200" dirty="0"/>
            <a:t> году заполнять справку о доходах ребенка за 201</a:t>
          </a:r>
          <a:r>
            <a:rPr lang="en-US" sz="1200" kern="1200" dirty="0"/>
            <a:t>9</a:t>
          </a:r>
          <a:r>
            <a:rPr lang="ru-RU" sz="1200" kern="1200" dirty="0"/>
            <a:t>год. </a:t>
          </a:r>
        </a:p>
      </dsp:txBody>
      <dsp:txXfrm>
        <a:off x="4673518" y="2336290"/>
        <a:ext cx="6993179" cy="1115337"/>
      </dsp:txXfrm>
    </dsp:sp>
    <dsp:sp modelId="{355799FC-79CB-45DE-B4B9-9E0904245F68}">
      <dsp:nvSpPr>
        <dsp:cNvPr id="0" name=""/>
        <dsp:cNvSpPr/>
      </dsp:nvSpPr>
      <dsp:spPr>
        <a:xfrm>
          <a:off x="11398" y="2433225"/>
          <a:ext cx="4662119" cy="921466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b="1" i="1" kern="1200" dirty="0">
              <a:solidFill>
                <a:schemeClr val="tx1"/>
              </a:solidFill>
            </a:rPr>
            <a:t>В отчетном периоде ребенку работника исполнилось 18 лет</a:t>
          </a:r>
          <a:endParaRPr lang="ru-RU" sz="1500" kern="1200" dirty="0">
            <a:solidFill>
              <a:schemeClr val="tx1"/>
            </a:solidFill>
          </a:endParaRPr>
        </a:p>
      </dsp:txBody>
      <dsp:txXfrm>
        <a:off x="11398" y="2433225"/>
        <a:ext cx="4662119" cy="921466"/>
      </dsp:txXfrm>
    </dsp:sp>
    <dsp:sp modelId="{A0479140-F66F-4546-9264-EB1817B4F0F6}">
      <dsp:nvSpPr>
        <dsp:cNvPr id="0" name=""/>
        <dsp:cNvSpPr/>
      </dsp:nvSpPr>
      <dsp:spPr>
        <a:xfrm>
          <a:off x="4673518" y="3531161"/>
          <a:ext cx="6993179" cy="1119505"/>
        </a:xfrm>
        <a:prstGeom prst="rightArrow">
          <a:avLst>
            <a:gd name="adj1" fmla="val 75000"/>
            <a:gd name="adj2" fmla="val 50000"/>
          </a:avLst>
        </a:prstGeom>
        <a:solidFill>
          <a:schemeClr val="accent5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7620" rIns="7620" bIns="762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200" kern="1200" dirty="0"/>
            <a:t>Работник </a:t>
          </a:r>
          <a:r>
            <a:rPr lang="ru-RU" sz="1200" b="1" kern="1200" dirty="0"/>
            <a:t>должен</a:t>
          </a:r>
          <a:r>
            <a:rPr lang="ru-RU" sz="1200" kern="1200" dirty="0"/>
            <a:t> заполнить справку о доходах ребенка. К примеру, если у работника в декабре 201</a:t>
          </a:r>
          <a:r>
            <a:rPr lang="en-US" sz="1200" kern="1200" dirty="0"/>
            <a:t>9</a:t>
          </a:r>
          <a:r>
            <a:rPr lang="ru-RU" sz="1200" kern="1200" dirty="0"/>
            <a:t> года родился ребенок, работник в 20</a:t>
          </a:r>
          <a:r>
            <a:rPr lang="en-US" sz="1200" kern="1200" dirty="0"/>
            <a:t>20</a:t>
          </a:r>
          <a:r>
            <a:rPr lang="ru-RU" sz="1200" kern="1200" dirty="0"/>
            <a:t> году обязан заполнить справку о доходах ребенка за 201</a:t>
          </a:r>
          <a:r>
            <a:rPr lang="en-US" sz="1200" kern="1200" dirty="0"/>
            <a:t>9</a:t>
          </a:r>
          <a:r>
            <a:rPr lang="ru-RU" sz="1200" kern="1200" dirty="0"/>
            <a:t> год. </a:t>
          </a:r>
        </a:p>
      </dsp:txBody>
      <dsp:txXfrm>
        <a:off x="4673518" y="3531161"/>
        <a:ext cx="6993179" cy="1119505"/>
      </dsp:txXfrm>
    </dsp:sp>
    <dsp:sp modelId="{FB9EC45B-F1D5-4F05-8132-C03CE001DB04}">
      <dsp:nvSpPr>
        <dsp:cNvPr id="0" name=""/>
        <dsp:cNvSpPr/>
      </dsp:nvSpPr>
      <dsp:spPr>
        <a:xfrm>
          <a:off x="11398" y="3651269"/>
          <a:ext cx="4662119" cy="87929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b="1" i="1" kern="1200" dirty="0">
              <a:solidFill>
                <a:schemeClr val="tx1"/>
              </a:solidFill>
            </a:rPr>
            <a:t>У работника в отчетном периоде родился ребенок</a:t>
          </a:r>
          <a:r>
            <a:rPr lang="ru-RU" sz="1500" kern="1200" dirty="0">
              <a:solidFill>
                <a:schemeClr val="tx1"/>
              </a:solidFill>
            </a:rPr>
            <a:t> </a:t>
          </a:r>
        </a:p>
      </dsp:txBody>
      <dsp:txXfrm>
        <a:off x="11398" y="3651269"/>
        <a:ext cx="4662119" cy="879290"/>
      </dsp:txXfrm>
    </dsp:sp>
    <dsp:sp modelId="{87C025DC-47F2-4D23-B1A8-840C2157B6FB}">
      <dsp:nvSpPr>
        <dsp:cNvPr id="0" name=""/>
        <dsp:cNvSpPr/>
      </dsp:nvSpPr>
      <dsp:spPr>
        <a:xfrm>
          <a:off x="4672378" y="4730200"/>
          <a:ext cx="7000014" cy="1001541"/>
        </a:xfrm>
        <a:prstGeom prst="rightArrow">
          <a:avLst>
            <a:gd name="adj1" fmla="val 75000"/>
            <a:gd name="adj2" fmla="val 50000"/>
          </a:avLst>
        </a:prstGeom>
        <a:solidFill>
          <a:schemeClr val="accent5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7620" rIns="7620" bIns="762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200" kern="1200" dirty="0"/>
            <a:t>Работник </a:t>
          </a:r>
          <a:r>
            <a:rPr lang="ru-RU" sz="1200" b="1" kern="1200" dirty="0"/>
            <a:t>должен</a:t>
          </a:r>
          <a:r>
            <a:rPr lang="ru-RU" sz="1200" kern="1200" dirty="0"/>
            <a:t> заполнить справку о доходах усыновленного (удочеренного) </a:t>
          </a:r>
          <a:r>
            <a:rPr lang="ru-RU" sz="1200" b="1" i="1" kern="1200" dirty="0"/>
            <a:t> </a:t>
          </a:r>
          <a:r>
            <a:rPr lang="ru-RU" sz="1200" kern="1200" dirty="0"/>
            <a:t>ребенка.</a:t>
          </a:r>
          <a:r>
            <a:rPr lang="ru-RU" sz="1200" b="1" i="1" kern="1200" dirty="0"/>
            <a:t> </a:t>
          </a:r>
          <a:r>
            <a:rPr lang="ru-RU" sz="1200" kern="1200" dirty="0"/>
            <a:t>К примеру, если работник усыновил (удочерил) ребенка в декабре 201</a:t>
          </a:r>
          <a:r>
            <a:rPr lang="en-US" sz="1200" kern="1200" dirty="0"/>
            <a:t>9</a:t>
          </a:r>
          <a:r>
            <a:rPr lang="ru-RU" sz="1200" kern="1200" dirty="0"/>
            <a:t> года, он в 20</a:t>
          </a:r>
          <a:r>
            <a:rPr lang="en-US" sz="1200" kern="1200" dirty="0"/>
            <a:t>20</a:t>
          </a:r>
          <a:r>
            <a:rPr lang="ru-RU" sz="1200" kern="1200" dirty="0"/>
            <a:t> году обязан заполнить справку о доходах этого ребенка за 201</a:t>
          </a:r>
          <a:r>
            <a:rPr lang="en-US" sz="1200" kern="1200" dirty="0"/>
            <a:t>9</a:t>
          </a:r>
          <a:r>
            <a:rPr lang="ru-RU" sz="1200" kern="1200" dirty="0"/>
            <a:t> год. 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ru-RU" sz="1200" kern="1200" dirty="0"/>
        </a:p>
      </dsp:txBody>
      <dsp:txXfrm>
        <a:off x="4672378" y="4730200"/>
        <a:ext cx="7000014" cy="1001541"/>
      </dsp:txXfrm>
    </dsp:sp>
    <dsp:sp modelId="{1BDB9ECF-2842-4813-8C01-3E55E3064D04}">
      <dsp:nvSpPr>
        <dsp:cNvPr id="0" name=""/>
        <dsp:cNvSpPr/>
      </dsp:nvSpPr>
      <dsp:spPr>
        <a:xfrm>
          <a:off x="5702" y="4833303"/>
          <a:ext cx="4666676" cy="795334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b="1" i="1" kern="1200" dirty="0">
              <a:solidFill>
                <a:schemeClr val="tx1"/>
              </a:solidFill>
            </a:rPr>
            <a:t>Работник усыновил (удочерил) несовершеннолетнего ребенка в отчетном периоде </a:t>
          </a:r>
          <a:endParaRPr lang="ru-RU" sz="1500" kern="1200" dirty="0">
            <a:solidFill>
              <a:schemeClr val="tx1"/>
            </a:solidFill>
          </a:endParaRPr>
        </a:p>
      </dsp:txBody>
      <dsp:txXfrm>
        <a:off x="5702" y="4833303"/>
        <a:ext cx="4666676" cy="79533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9D613A-3870-4A52-A685-9E2F9F6DC30A}">
      <dsp:nvSpPr>
        <dsp:cNvPr id="0" name=""/>
        <dsp:cNvSpPr/>
      </dsp:nvSpPr>
      <dsp:spPr>
        <a:xfrm>
          <a:off x="4633825" y="2447"/>
          <a:ext cx="6933785" cy="1676178"/>
        </a:xfrm>
        <a:prstGeom prst="rightArrow">
          <a:avLst>
            <a:gd name="adj1" fmla="val 75000"/>
            <a:gd name="adj2" fmla="val 50000"/>
          </a:avLst>
        </a:prstGeom>
        <a:solidFill>
          <a:schemeClr val="accent5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t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kern="1200" dirty="0"/>
            <a:t>Работник </a:t>
          </a:r>
          <a:r>
            <a:rPr lang="ru-RU" sz="1400" b="1" kern="1200" dirty="0"/>
            <a:t>должен заполнить</a:t>
          </a:r>
          <a:r>
            <a:rPr lang="ru-RU" sz="1400" kern="1200" dirty="0"/>
            <a:t> справку о доходах супруга (супруги) за отчетный период.  К примеру, если брак был расторгнут в марте 20</a:t>
          </a:r>
          <a:r>
            <a:rPr lang="en-US" sz="1400" kern="1200" dirty="0"/>
            <a:t>20</a:t>
          </a:r>
          <a:r>
            <a:rPr lang="ru-RU" sz="1400" kern="1200" dirty="0"/>
            <a:t> года, работник в 20</a:t>
          </a:r>
          <a:r>
            <a:rPr lang="en-US" sz="1400" kern="1200" dirty="0"/>
            <a:t>20</a:t>
          </a:r>
          <a:r>
            <a:rPr lang="ru-RU" sz="1400" kern="1200" dirty="0"/>
            <a:t> году обязан представить справку о доходах супруга (супруги) за 201</a:t>
          </a:r>
          <a:r>
            <a:rPr lang="en-US" sz="1400" kern="1200" dirty="0"/>
            <a:t>9</a:t>
          </a:r>
          <a:r>
            <a:rPr lang="ru-RU" sz="1400" kern="1200" dirty="0"/>
            <a:t> год. </a:t>
          </a:r>
        </a:p>
      </dsp:txBody>
      <dsp:txXfrm>
        <a:off x="4633825" y="2447"/>
        <a:ext cx="6933785" cy="1676178"/>
      </dsp:txXfrm>
    </dsp:sp>
    <dsp:sp modelId="{74EFC2FE-E05C-49E4-82D4-FAAF7B2F5494}">
      <dsp:nvSpPr>
        <dsp:cNvPr id="0" name=""/>
        <dsp:cNvSpPr/>
      </dsp:nvSpPr>
      <dsp:spPr>
        <a:xfrm>
          <a:off x="11302" y="112522"/>
          <a:ext cx="4622523" cy="1456028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b="1" i="1" kern="1200" dirty="0">
              <a:solidFill>
                <a:schemeClr val="tx1"/>
              </a:solidFill>
            </a:rPr>
            <a:t>Работник расторг брак в период с 1 января по 30 апреля года, следующего за отчетным</a:t>
          </a:r>
          <a:endParaRPr lang="ru-RU" sz="2300" kern="1200" dirty="0">
            <a:solidFill>
              <a:schemeClr val="tx1"/>
            </a:solidFill>
          </a:endParaRPr>
        </a:p>
      </dsp:txBody>
      <dsp:txXfrm>
        <a:off x="11302" y="112522"/>
        <a:ext cx="4622523" cy="1456028"/>
      </dsp:txXfrm>
    </dsp:sp>
    <dsp:sp modelId="{1D662A5C-EF47-4D4B-943E-84E16B327D39}">
      <dsp:nvSpPr>
        <dsp:cNvPr id="0" name=""/>
        <dsp:cNvSpPr/>
      </dsp:nvSpPr>
      <dsp:spPr>
        <a:xfrm>
          <a:off x="4645127" y="1853595"/>
          <a:ext cx="6933785" cy="1936273"/>
        </a:xfrm>
        <a:prstGeom prst="rightArrow">
          <a:avLst>
            <a:gd name="adj1" fmla="val 75000"/>
            <a:gd name="adj2" fmla="val 50000"/>
          </a:avLst>
        </a:prstGeom>
        <a:solidFill>
          <a:schemeClr val="accent5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kern="1200" dirty="0"/>
            <a:t>Работник должен заполнить справку о доходах ребенка за отчетный период. К примеру, если ребенок стал совершеннолетним в марте 20</a:t>
          </a:r>
          <a:r>
            <a:rPr lang="en-US" sz="1400" kern="1200" dirty="0"/>
            <a:t>20</a:t>
          </a:r>
          <a:r>
            <a:rPr lang="ru-RU" sz="1400" kern="1200" dirty="0"/>
            <a:t> года, работник в 20</a:t>
          </a:r>
          <a:r>
            <a:rPr lang="en-US" sz="1400" kern="1200" dirty="0"/>
            <a:t>20</a:t>
          </a:r>
          <a:r>
            <a:rPr lang="ru-RU" sz="1400" kern="1200" dirty="0"/>
            <a:t> году обязан представлять справку о доходах ребенка за 201</a:t>
          </a:r>
          <a:r>
            <a:rPr lang="en-US" sz="1400" kern="1200" dirty="0"/>
            <a:t>9</a:t>
          </a:r>
          <a:r>
            <a:rPr lang="ru-RU" sz="1400" kern="1200" dirty="0"/>
            <a:t> год. 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ru-RU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ru-RU" sz="1400" kern="1200" dirty="0"/>
        </a:p>
      </dsp:txBody>
      <dsp:txXfrm>
        <a:off x="4645127" y="1853595"/>
        <a:ext cx="6933785" cy="1936273"/>
      </dsp:txXfrm>
    </dsp:sp>
    <dsp:sp modelId="{F282E033-AA40-44E0-BC5F-2ABB9E10885A}">
      <dsp:nvSpPr>
        <dsp:cNvPr id="0" name=""/>
        <dsp:cNvSpPr/>
      </dsp:nvSpPr>
      <dsp:spPr>
        <a:xfrm>
          <a:off x="11302" y="1990602"/>
          <a:ext cx="4622523" cy="1576684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b="1" i="1" kern="1200" dirty="0">
              <a:solidFill>
                <a:schemeClr val="tx1"/>
              </a:solidFill>
            </a:rPr>
            <a:t>Ребенку работника исполнилось 18 лет в период с 1 января по 30 апреля года, следующего за отчетным </a:t>
          </a:r>
          <a:endParaRPr lang="ru-RU" sz="2300" kern="1200" dirty="0">
            <a:solidFill>
              <a:schemeClr val="tx1"/>
            </a:solidFill>
          </a:endParaRPr>
        </a:p>
      </dsp:txBody>
      <dsp:txXfrm>
        <a:off x="11302" y="1990602"/>
        <a:ext cx="4622523" cy="1576684"/>
      </dsp:txXfrm>
    </dsp:sp>
    <dsp:sp modelId="{CA67D9CB-EB80-41A9-9A45-63EA7139A667}">
      <dsp:nvSpPr>
        <dsp:cNvPr id="0" name=""/>
        <dsp:cNvSpPr/>
      </dsp:nvSpPr>
      <dsp:spPr>
        <a:xfrm>
          <a:off x="4633825" y="3879264"/>
          <a:ext cx="6933785" cy="1853659"/>
        </a:xfrm>
        <a:prstGeom prst="rightArrow">
          <a:avLst>
            <a:gd name="adj1" fmla="val 75000"/>
            <a:gd name="adj2" fmla="val 50000"/>
          </a:avLst>
        </a:prstGeom>
        <a:solidFill>
          <a:schemeClr val="accent5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kern="1200" dirty="0"/>
            <a:t>Представление справки о доходах супруга (супруги) не требуется. К примеру, если работник заключил брак в марте 20</a:t>
          </a:r>
          <a:r>
            <a:rPr lang="en-US" sz="1400" kern="1200" dirty="0"/>
            <a:t>20</a:t>
          </a:r>
          <a:r>
            <a:rPr lang="ru-RU" sz="1400" kern="1200" dirty="0"/>
            <a:t> года, работник в 20</a:t>
          </a:r>
          <a:r>
            <a:rPr lang="en-US" sz="1400" kern="1200" dirty="0"/>
            <a:t>20</a:t>
          </a:r>
          <a:r>
            <a:rPr lang="ru-RU" sz="1400" kern="1200" dirty="0"/>
            <a:t> году не обязан представлять справку о доходах супруга (супруги) за 201</a:t>
          </a:r>
          <a:r>
            <a:rPr lang="en-US" sz="1400" kern="1200" dirty="0"/>
            <a:t>9</a:t>
          </a:r>
          <a:r>
            <a:rPr lang="ru-RU" sz="1400" kern="1200" dirty="0"/>
            <a:t> год. </a:t>
          </a:r>
        </a:p>
      </dsp:txBody>
      <dsp:txXfrm>
        <a:off x="4633825" y="3879264"/>
        <a:ext cx="6933785" cy="1853659"/>
      </dsp:txXfrm>
    </dsp:sp>
    <dsp:sp modelId="{355799FC-79CB-45DE-B4B9-9E0904245F68}">
      <dsp:nvSpPr>
        <dsp:cNvPr id="0" name=""/>
        <dsp:cNvSpPr/>
      </dsp:nvSpPr>
      <dsp:spPr>
        <a:xfrm>
          <a:off x="11302" y="4040367"/>
          <a:ext cx="4622523" cy="1531451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b="1" i="1" kern="1200" dirty="0">
              <a:solidFill>
                <a:schemeClr val="tx1"/>
              </a:solidFill>
            </a:rPr>
            <a:t>Работник заключил брак в период с 1 января по 30 апреля года, следующего за отчетным</a:t>
          </a:r>
          <a:endParaRPr lang="ru-RU" sz="2300" kern="1200" dirty="0">
            <a:solidFill>
              <a:schemeClr val="tx1"/>
            </a:solidFill>
          </a:endParaRPr>
        </a:p>
      </dsp:txBody>
      <dsp:txXfrm>
        <a:off x="11302" y="4040367"/>
        <a:ext cx="4622523" cy="153145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869560-3864-4747-8740-0A86AF5BA140}" type="datetimeFigureOut">
              <a:rPr lang="ru-RU" smtClean="0"/>
              <a:pPr/>
              <a:t>15.02.2022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E5D43E-C627-45CE-82F6-0D471F53E4D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kumimoji="0" lang="en-US"/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B358516-42A4-4530-90A0-1B4C616FD1CE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kumimoji="0" lang="en-US"/>
          </a:p>
        </p:txBody>
      </p:sp>
      <p:sp>
        <p:nvSpPr>
          <p:cNvPr id="368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747CC1E-B00F-4C47-A9E4-E929EAF654CA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kumimoji="0" lang="en-US"/>
          </a:p>
        </p:txBody>
      </p:sp>
      <p:sp>
        <p:nvSpPr>
          <p:cNvPr id="389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22A74FC-F230-4A81-93C9-C3F30F0034AE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kumimoji="0" lang="en-US"/>
          </a:p>
        </p:txBody>
      </p:sp>
      <p:sp>
        <p:nvSpPr>
          <p:cNvPr id="409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F5FA9EF-279B-409F-85DD-CD14E2F5CCDD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kumimoji="0" lang="en-US"/>
          </a:p>
        </p:txBody>
      </p:sp>
      <p:sp>
        <p:nvSpPr>
          <p:cNvPr id="430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C8C5FE1-80C4-4737-B74C-5686E3893E4C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kumimoji="0" lang="en-US"/>
          </a:p>
        </p:txBody>
      </p:sp>
      <p:sp>
        <p:nvSpPr>
          <p:cNvPr id="450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6444A19-D54A-43D6-B974-2970377AD4FC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kumimoji="0" lang="en-US"/>
          </a:p>
        </p:txBody>
      </p:sp>
      <p:sp>
        <p:nvSpPr>
          <p:cNvPr id="471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4BC28E5-3473-4415-8ECC-7339C3CE0D8E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kumimoji="0" lang="en-US"/>
          </a:p>
        </p:txBody>
      </p:sp>
      <p:sp>
        <p:nvSpPr>
          <p:cNvPr id="491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8CB5BE0-CF1E-451A-BE78-A10B69A7C438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kumimoji="0" lang="en-US"/>
          </a:p>
        </p:txBody>
      </p:sp>
      <p:sp>
        <p:nvSpPr>
          <p:cNvPr id="512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6A776D3-2ACE-4382-A358-42658A87CBAD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kumimoji="0" lang="en-US"/>
          </a:p>
        </p:txBody>
      </p:sp>
      <p:sp>
        <p:nvSpPr>
          <p:cNvPr id="532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43ABC47-D412-4E13-9FD3-A0177A638A0F}" type="slidenum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kumimoji="0" lang="en-US"/>
          </a:p>
        </p:txBody>
      </p:sp>
      <p:sp>
        <p:nvSpPr>
          <p:cNvPr id="552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A2BF242-9BAF-485C-8BE2-4F9A5A31CC4B}" type="slidenum">
              <a:rPr lang="en-US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kumimoji="0" lang="en-US"/>
          </a:p>
        </p:txBody>
      </p:sp>
      <p:sp>
        <p:nvSpPr>
          <p:cNvPr id="204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0F35DB3-3183-4AD3-AA2A-49F5DB9CD801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kumimoji="0" lang="en-US"/>
          </a:p>
        </p:txBody>
      </p:sp>
      <p:sp>
        <p:nvSpPr>
          <p:cNvPr id="573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2CACF3A-D5FB-47F9-B8E0-974D73D2BAD7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kumimoji="0" lang="en-US"/>
          </a:p>
        </p:txBody>
      </p:sp>
      <p:sp>
        <p:nvSpPr>
          <p:cNvPr id="593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CD595E8-4421-45E5-A6E8-0E8B46472DDB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kumimoji="0" lang="en-US"/>
          </a:p>
        </p:txBody>
      </p:sp>
      <p:sp>
        <p:nvSpPr>
          <p:cNvPr id="614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0E6F3C6-6FD6-44D2-9950-AFE99F64CC85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kumimoji="0" lang="en-US"/>
          </a:p>
        </p:txBody>
      </p:sp>
      <p:sp>
        <p:nvSpPr>
          <p:cNvPr id="634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9DD7391-BB6B-4BDE-A949-8256171E2D7A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kumimoji="0" lang="en-US"/>
          </a:p>
        </p:txBody>
      </p:sp>
      <p:sp>
        <p:nvSpPr>
          <p:cNvPr id="655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6DEEA81-147A-4CCA-AB32-B5B3245F29DA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kumimoji="0" lang="en-US"/>
          </a:p>
        </p:txBody>
      </p:sp>
      <p:sp>
        <p:nvSpPr>
          <p:cNvPr id="225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F6BAAD5-251D-40FF-818A-77495C8E86D5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kumimoji="0" lang="en-US"/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404D199-DD49-469C-BEAA-C324AA8AF07B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kumimoji="0" lang="en-US"/>
          </a:p>
        </p:txBody>
      </p:sp>
      <p:sp>
        <p:nvSpPr>
          <p:cNvPr id="266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5C9856D-C5F0-4837-91F6-60006090267C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kumimoji="0" lang="en-US"/>
          </a:p>
        </p:txBody>
      </p:sp>
      <p:sp>
        <p:nvSpPr>
          <p:cNvPr id="286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C9D0149-F9BA-417D-A78A-6C26BF21B30F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kumimoji="0" lang="en-US"/>
          </a:p>
        </p:txBody>
      </p:sp>
      <p:sp>
        <p:nvSpPr>
          <p:cNvPr id="307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23E3AD6-55ED-4DB1-84F5-11133637174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kumimoji="0" lang="en-US"/>
          </a:p>
        </p:txBody>
      </p:sp>
      <p:sp>
        <p:nvSpPr>
          <p:cNvPr id="327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64003F0-8910-427D-8C2F-EDEBCFFC9CBF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kumimoji="0" lang="en-US"/>
          </a:p>
        </p:txBody>
      </p:sp>
      <p:sp>
        <p:nvSpPr>
          <p:cNvPr id="348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A13B9CB-2012-4509-A8F8-2AFB3BE0984B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G:\_Работа\Финконт\Шаблон уч. пособие\презентация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511" y="196850"/>
            <a:ext cx="11577639" cy="65327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838200" y="1845914"/>
            <a:ext cx="10515600" cy="2714003"/>
          </a:xfrm>
        </p:spPr>
        <p:txBody>
          <a:bodyPr anchor="ctr">
            <a:noAutofit/>
          </a:bodyPr>
          <a:lstStyle>
            <a:lvl1pPr algn="ctr">
              <a:defRPr sz="4000" b="1" cap="none" baseline="0">
                <a:solidFill>
                  <a:srgbClr val="007399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ru-RU" dirty="0"/>
              <a:t>Название курса</a:t>
            </a:r>
          </a:p>
        </p:txBody>
      </p:sp>
    </p:spTree>
    <p:extLst>
      <p:ext uri="{BB962C8B-B14F-4D97-AF65-F5344CB8AC3E}">
        <p14:creationId xmlns:p14="http://schemas.microsoft.com/office/powerpoint/2010/main" val="13716576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477073"/>
            <a:ext cx="10515600" cy="1108227"/>
          </a:xfrm>
        </p:spPr>
        <p:txBody>
          <a:bodyPr>
            <a:normAutofit/>
          </a:bodyPr>
          <a:lstStyle>
            <a:lvl1pPr algn="ctr">
              <a:defRPr sz="3600" b="1">
                <a:solidFill>
                  <a:srgbClr val="037598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027287"/>
            <a:ext cx="10515600" cy="4030613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pic>
        <p:nvPicPr>
          <p:cNvPr id="1026" name="Picture 2" descr="G:\_Работа\Финконт\Шаблон уч. пособие\презентация низ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1275" y="6330950"/>
            <a:ext cx="4224337" cy="255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62399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694657"/>
            <a:ext cx="10515600" cy="832656"/>
          </a:xfrm>
        </p:spPr>
        <p:txBody>
          <a:bodyPr>
            <a:normAutofit/>
          </a:bodyPr>
          <a:lstStyle>
            <a:lvl1pPr algn="ctr">
              <a:defRPr sz="3600" b="1">
                <a:solidFill>
                  <a:srgbClr val="037598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778798"/>
            <a:ext cx="5181600" cy="4355302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778798"/>
            <a:ext cx="5181600" cy="4355302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pic>
        <p:nvPicPr>
          <p:cNvPr id="6" name="Picture 2" descr="G:\_Работа\Финконт\Шаблон уч. пособие\презентация низ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1275" y="6330950"/>
            <a:ext cx="4224337" cy="255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322001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559817"/>
            <a:ext cx="10515600" cy="982000"/>
          </a:xfrm>
        </p:spPr>
        <p:txBody>
          <a:bodyPr>
            <a:normAutofit/>
          </a:bodyPr>
          <a:lstStyle>
            <a:lvl1pPr algn="ctr">
              <a:defRPr sz="3600" b="1">
                <a:solidFill>
                  <a:srgbClr val="037598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8" name="Рисунок 2"/>
          <p:cNvSpPr>
            <a:spLocks noGrp="1"/>
          </p:cNvSpPr>
          <p:nvPr>
            <p:ph type="pic" idx="1"/>
          </p:nvPr>
        </p:nvSpPr>
        <p:spPr>
          <a:xfrm>
            <a:off x="838200" y="1693578"/>
            <a:ext cx="10515600" cy="449767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pic>
        <p:nvPicPr>
          <p:cNvPr id="5" name="Picture 2" descr="G:\_Работа\Финконт\Шаблон уч. пособие\презентация низ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1275" y="6330950"/>
            <a:ext cx="4224337" cy="255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011405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576140"/>
            <a:ext cx="4219100" cy="1152395"/>
          </a:xfrm>
        </p:spPr>
        <p:txBody>
          <a:bodyPr anchor="t"/>
          <a:lstStyle>
            <a:lvl1pPr algn="ctr">
              <a:defRPr sz="3200" b="1">
                <a:solidFill>
                  <a:srgbClr val="037598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576140"/>
            <a:ext cx="6172200" cy="5577010"/>
          </a:xfrm>
        </p:spPr>
        <p:txBody>
          <a:bodyPr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0" name="Рисунок 2"/>
          <p:cNvSpPr>
            <a:spLocks noGrp="1"/>
          </p:cNvSpPr>
          <p:nvPr>
            <p:ph type="pic" idx="13"/>
          </p:nvPr>
        </p:nvSpPr>
        <p:spPr>
          <a:xfrm>
            <a:off x="838199" y="1891372"/>
            <a:ext cx="4220689" cy="428082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pic>
        <p:nvPicPr>
          <p:cNvPr id="6" name="Picture 2" descr="G:\_Работа\Финконт\Шаблон уч. пособие\презентация низ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1275" y="6330950"/>
            <a:ext cx="4224337" cy="255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22311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575516"/>
            <a:ext cx="3932237" cy="1202499"/>
          </a:xfrm>
        </p:spPr>
        <p:txBody>
          <a:bodyPr anchor="t"/>
          <a:lstStyle>
            <a:lvl1pPr algn="ctr">
              <a:defRPr sz="3200" b="1">
                <a:solidFill>
                  <a:srgbClr val="037598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575516"/>
            <a:ext cx="6172200" cy="555858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1978430"/>
            <a:ext cx="3932237" cy="417472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pic>
        <p:nvPicPr>
          <p:cNvPr id="6" name="Picture 2" descr="G:\_Работа\Финконт\Шаблон уч. пособие\презентация низ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1275" y="6330950"/>
            <a:ext cx="4224337" cy="255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09312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EDA938-0E18-4DFA-A67A-D4CB3FAB3BA4}" type="datetime1">
              <a:rPr lang="ru-RU"/>
              <a:pPr/>
              <a:t>15.02.2022</a:t>
            </a:fld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034CAA-272F-4D1C-9147-BFB2F22F6AE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98244C-C202-4B7C-8287-BE589F9FD292}" type="datetimeFigureOut">
              <a:rPr lang="ru-RU" smtClean="0"/>
              <a:pPr/>
              <a:t>15.02.2022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4DA54B-6A0A-4826-9B19-BE9D8C2F2C8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1119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  <p:sldLayoutId id="2147483656" r:id="rId5"/>
    <p:sldLayoutId id="2147483657" r:id="rId6"/>
    <p:sldLayoutId id="2147483659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768551D-36BC-489E-8D4E-A6E2AC27E09C}" type="slidenum">
              <a:rPr lang="ru-RU"/>
              <a:pPr/>
              <a:t>1</a:t>
            </a:fld>
            <a:endParaRPr lang="ru-RU"/>
          </a:p>
        </p:txBody>
      </p:sp>
      <p:sp>
        <p:nvSpPr>
          <p:cNvPr id="17410" name="Rectangle 48"/>
          <p:cNvSpPr>
            <a:spLocks noChangeArrowheads="1"/>
          </p:cNvSpPr>
          <p:nvPr/>
        </p:nvSpPr>
        <p:spPr bwMode="auto">
          <a:xfrm>
            <a:off x="1117600" y="4784503"/>
            <a:ext cx="184731" cy="5386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br>
              <a:rPr lang="ru-RU" sz="1100"/>
            </a:br>
            <a:endParaRPr lang="ru-RU"/>
          </a:p>
        </p:txBody>
      </p:sp>
      <p:sp>
        <p:nvSpPr>
          <p:cNvPr id="17411" name="Text Box 49"/>
          <p:cNvSpPr txBox="1">
            <a:spLocks noChangeArrowheads="1"/>
          </p:cNvSpPr>
          <p:nvPr/>
        </p:nvSpPr>
        <p:spPr bwMode="auto">
          <a:xfrm>
            <a:off x="624418" y="141287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endParaRPr lang="en-US"/>
          </a:p>
        </p:txBody>
      </p:sp>
      <p:sp>
        <p:nvSpPr>
          <p:cNvPr id="17412" name="Text Box 3"/>
          <p:cNvSpPr txBox="1">
            <a:spLocks noChangeArrowheads="1"/>
          </p:cNvSpPr>
          <p:nvPr/>
        </p:nvSpPr>
        <p:spPr bwMode="auto">
          <a:xfrm>
            <a:off x="285751" y="204789"/>
            <a:ext cx="11571816" cy="415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100" b="1">
                <a:solidFill>
                  <a:srgbClr val="003399"/>
                </a:solidFill>
              </a:rPr>
              <a:t>Декларирование доходов, имущества, обязательств и иных интересов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527052" y="1916114"/>
            <a:ext cx="10763249" cy="2143125"/>
          </a:xfrm>
          <a:prstGeom prst="roundRect">
            <a:avLst/>
          </a:prstGeom>
          <a:solidFill>
            <a:schemeClr val="accent1">
              <a:alpha val="1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20000"/>
              </a:lnSpc>
            </a:pPr>
            <a:r>
              <a:rPr lang="ru-RU" b="1">
                <a:solidFill>
                  <a:schemeClr val="tx1"/>
                </a:solidFill>
                <a:cs typeface="Arial" pitchFamily="34" charset="0"/>
              </a:rPr>
              <a:t>Сущность процедуры антикоррупционного декларирования состоит в том, что должностное лицо самостоятельно сообщает в письменной форме уполномоченным государственным органам о наличии у него и членов его семьи доходов, имущества, обязательств и иных интересов.</a:t>
            </a:r>
            <a:endParaRPr lang="en-US" b="1">
              <a:solidFill>
                <a:schemeClr val="tx1"/>
              </a:solidFill>
              <a:cs typeface="Arial" pitchFamily="34" charset="0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0" y="1125538"/>
            <a:ext cx="10534651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57FB0DB-A4E1-489A-8B0A-7E8EB9A117D8}" type="slidenum">
              <a:rPr lang="ru-RU"/>
              <a:pPr/>
              <a:t>10</a:t>
            </a:fld>
            <a:endParaRPr lang="ru-RU"/>
          </a:p>
        </p:txBody>
      </p:sp>
      <p:sp>
        <p:nvSpPr>
          <p:cNvPr id="35842" name="Rectangle 48"/>
          <p:cNvSpPr>
            <a:spLocks noChangeArrowheads="1"/>
          </p:cNvSpPr>
          <p:nvPr/>
        </p:nvSpPr>
        <p:spPr bwMode="auto">
          <a:xfrm>
            <a:off x="1117600" y="4784503"/>
            <a:ext cx="184731" cy="5386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br>
              <a:rPr lang="ru-RU" sz="1100"/>
            </a:br>
            <a:endParaRPr lang="ru-RU"/>
          </a:p>
        </p:txBody>
      </p:sp>
      <p:sp>
        <p:nvSpPr>
          <p:cNvPr id="35843" name="Text Box 3"/>
          <p:cNvSpPr txBox="1">
            <a:spLocks noChangeArrowheads="1"/>
          </p:cNvSpPr>
          <p:nvPr/>
        </p:nvSpPr>
        <p:spPr bwMode="auto">
          <a:xfrm>
            <a:off x="239185" y="260350"/>
            <a:ext cx="5289910" cy="415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ru-RU" sz="2100" b="1">
                <a:solidFill>
                  <a:srgbClr val="003399"/>
                </a:solidFill>
              </a:rPr>
              <a:t>Содержание Справки – сведения о доходах</a:t>
            </a:r>
          </a:p>
        </p:txBody>
      </p:sp>
      <p:sp>
        <p:nvSpPr>
          <p:cNvPr id="35844" name="TextBox 1"/>
          <p:cNvSpPr txBox="1">
            <a:spLocks noChangeArrowheads="1"/>
          </p:cNvSpPr>
          <p:nvPr/>
        </p:nvSpPr>
        <p:spPr bwMode="auto">
          <a:xfrm>
            <a:off x="334434" y="1125539"/>
            <a:ext cx="11523133" cy="4678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Aft>
                <a:spcPts val="600"/>
              </a:spcAft>
            </a:pPr>
            <a:r>
              <a:rPr lang="ru-RU" sz="1400"/>
              <a:t>1. Доход по основному месту работы,</a:t>
            </a:r>
          </a:p>
          <a:p>
            <a:pPr>
              <a:spcAft>
                <a:spcPts val="600"/>
              </a:spcAft>
            </a:pPr>
            <a:r>
              <a:rPr lang="ru-RU" sz="1400"/>
              <a:t>2. Доход от педагогической и научной деятельности, в том числе:</a:t>
            </a:r>
          </a:p>
          <a:p>
            <a:pPr>
              <a:spcAft>
                <a:spcPts val="600"/>
              </a:spcAft>
            </a:pPr>
            <a:r>
              <a:rPr lang="ru-RU" sz="1400"/>
              <a:t>3.1. Суммы, полученные в виде грантов (безвозмездной помощи), предоставленных для поддержки науки и образования, культуры и искусства международными, иностранными и (или) российскими организациями; </a:t>
            </a:r>
          </a:p>
          <a:p>
            <a:pPr>
              <a:spcAft>
                <a:spcPts val="600"/>
              </a:spcAft>
            </a:pPr>
            <a:r>
              <a:rPr lang="ru-RU" sz="1400"/>
              <a:t>3.2. Суммы, полученные в виде международных (и иных) премий за выдающиеся достижения в области науки и техники, литературы и искусства, образования, культуры и т.д.</a:t>
            </a:r>
          </a:p>
          <a:p>
            <a:pPr>
              <a:spcAft>
                <a:spcPts val="600"/>
              </a:spcAft>
            </a:pPr>
            <a:r>
              <a:rPr lang="ru-RU" sz="1400"/>
              <a:t>3.3. Доходы, полученные от научных публикаций (в том числе статей, учебных пособий и монографий). </a:t>
            </a:r>
            <a:endParaRPr lang="en-US" sz="1400"/>
          </a:p>
          <a:p>
            <a:pPr>
              <a:spcAft>
                <a:spcPts val="600"/>
              </a:spcAft>
            </a:pPr>
            <a:r>
              <a:rPr lang="ru-RU" sz="1400"/>
              <a:t>3.4. Доходы, полученные по договорам на выполнение НИОКР;</a:t>
            </a:r>
          </a:p>
          <a:p>
            <a:pPr>
              <a:spcAft>
                <a:spcPts val="600"/>
              </a:spcAft>
            </a:pPr>
            <a:r>
              <a:rPr lang="ru-RU" sz="1400"/>
              <a:t>4. Доход от иной творческой деятельности,</a:t>
            </a:r>
          </a:p>
          <a:p>
            <a:pPr>
              <a:spcAft>
                <a:spcPts val="600"/>
              </a:spcAft>
            </a:pPr>
            <a:r>
              <a:rPr lang="ru-RU" sz="1400"/>
              <a:t>4.1. Суммы, полученные в виде грантов (безвозмездной помощи), предоставленных для поддержки науки и образования, культуры и искусства международными, иностранными и (или) российскими организациями; </a:t>
            </a:r>
          </a:p>
          <a:p>
            <a:pPr>
              <a:spcAft>
                <a:spcPts val="600"/>
              </a:spcAft>
            </a:pPr>
            <a:r>
              <a:rPr lang="ru-RU" sz="1400"/>
              <a:t>4.2. Суммы, полученные в виде международных (и иных) премий за выдающиеся достижения в области науки и техники, литературы и искусства, образования, культуры и т.д.</a:t>
            </a:r>
            <a:endParaRPr lang="en-US" sz="1400"/>
          </a:p>
          <a:p>
            <a:pPr>
              <a:spcAft>
                <a:spcPts val="600"/>
              </a:spcAft>
            </a:pPr>
            <a:r>
              <a:rPr lang="ru-RU" sz="1400"/>
              <a:t>5. Доход от вкладов в банках и иных кредитных организациях,</a:t>
            </a:r>
            <a:endParaRPr lang="en-US" sz="1400"/>
          </a:p>
          <a:p>
            <a:pPr>
              <a:spcAft>
                <a:spcPts val="600"/>
              </a:spcAft>
            </a:pPr>
            <a:r>
              <a:rPr lang="ru-RU" sz="1400"/>
              <a:t>6. Доход от ценных бумаг и долей участия в кредитных организациях, в том числе:</a:t>
            </a:r>
          </a:p>
          <a:p>
            <a:pPr>
              <a:spcAft>
                <a:spcPts val="600"/>
              </a:spcAft>
            </a:pPr>
            <a:r>
              <a:rPr lang="ru-RU" sz="1400"/>
              <a:t>6.1. Проценты и дивиденды;</a:t>
            </a:r>
          </a:p>
          <a:p>
            <a:pPr>
              <a:spcAft>
                <a:spcPts val="600"/>
              </a:spcAft>
            </a:pPr>
            <a:r>
              <a:rPr lang="ru-RU" sz="1400"/>
              <a:t>6.2. Доходы от продажи ценных бумаг.</a:t>
            </a:r>
            <a:endParaRPr lang="en-US" sz="1400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0" y="836613"/>
            <a:ext cx="10534651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271DAFA-5F80-47A2-A015-E2FAE65F16B0}" type="slidenum">
              <a:rPr lang="ru-RU"/>
              <a:pPr/>
              <a:t>11</a:t>
            </a:fld>
            <a:endParaRPr lang="ru-RU"/>
          </a:p>
        </p:txBody>
      </p:sp>
      <p:sp>
        <p:nvSpPr>
          <p:cNvPr id="37890" name="Rectangle 48"/>
          <p:cNvSpPr>
            <a:spLocks noChangeArrowheads="1"/>
          </p:cNvSpPr>
          <p:nvPr/>
        </p:nvSpPr>
        <p:spPr bwMode="auto">
          <a:xfrm>
            <a:off x="1117600" y="4784503"/>
            <a:ext cx="184731" cy="5386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br>
              <a:rPr lang="ru-RU" sz="1100"/>
            </a:br>
            <a:endParaRPr lang="ru-RU"/>
          </a:p>
        </p:txBody>
      </p:sp>
      <p:sp>
        <p:nvSpPr>
          <p:cNvPr id="37891" name="TextBox 1"/>
          <p:cNvSpPr txBox="1">
            <a:spLocks noChangeArrowheads="1"/>
          </p:cNvSpPr>
          <p:nvPr/>
        </p:nvSpPr>
        <p:spPr bwMode="auto">
          <a:xfrm>
            <a:off x="334434" y="908050"/>
            <a:ext cx="11523133" cy="515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Aft>
                <a:spcPts val="1200"/>
              </a:spcAft>
            </a:pPr>
            <a:r>
              <a:rPr lang="ru-RU" sz="1600" b="1"/>
              <a:t>1) Доходы (Глава 23 Налогового кодекса РФ)</a:t>
            </a:r>
          </a:p>
          <a:p>
            <a:pPr>
              <a:spcAft>
                <a:spcPts val="600"/>
              </a:spcAft>
            </a:pPr>
            <a:r>
              <a:rPr lang="ru-RU" sz="1200"/>
              <a:t>7. Иные доходы</a:t>
            </a:r>
          </a:p>
          <a:p>
            <a:pPr>
              <a:spcAft>
                <a:spcPts val="600"/>
              </a:spcAft>
            </a:pPr>
            <a:r>
              <a:rPr lang="ru-RU" sz="1200"/>
              <a:t>7.1. Доходы, полученные от реализации имущества;</a:t>
            </a:r>
          </a:p>
          <a:p>
            <a:pPr>
              <a:spcAft>
                <a:spcPts val="600"/>
              </a:spcAft>
            </a:pPr>
            <a:r>
              <a:rPr lang="ru-RU" sz="1200"/>
              <a:t>7.2. Вознаграждение за выполнение трудовых или иных обязанностей, выполненную работу, оказанную услугу, совершение действия по трудовому или гражданско-правовому договору;</a:t>
            </a:r>
            <a:endParaRPr lang="en-US" sz="1200"/>
          </a:p>
          <a:p>
            <a:pPr>
              <a:spcAft>
                <a:spcPts val="600"/>
              </a:spcAft>
            </a:pPr>
            <a:r>
              <a:rPr lang="ru-RU" sz="1200"/>
              <a:t>7.3. Пенсии и социальные доплаты к пенсиям;</a:t>
            </a:r>
          </a:p>
          <a:p>
            <a:pPr>
              <a:spcAft>
                <a:spcPts val="600"/>
              </a:spcAft>
            </a:pPr>
            <a:r>
              <a:rPr lang="ru-RU" sz="1200"/>
              <a:t>7.4. Государственные пособия и компенсационные выплаты, в том числе:</a:t>
            </a:r>
            <a:endParaRPr lang="en-US" sz="1200"/>
          </a:p>
          <a:p>
            <a:pPr marL="742950" lvl="1" indent="-285750">
              <a:spcAft>
                <a:spcPts val="600"/>
              </a:spcAft>
              <a:buFont typeface="Wingdings" pitchFamily="2" charset="2"/>
              <a:buChar char="§"/>
            </a:pPr>
            <a:r>
              <a:rPr lang="ru-RU" sz="1200"/>
              <a:t>пособие по беременности и родам; </a:t>
            </a:r>
            <a:endParaRPr lang="en-US" sz="1200"/>
          </a:p>
          <a:p>
            <a:pPr marL="742950" lvl="1" indent="-285750">
              <a:spcAft>
                <a:spcPts val="600"/>
              </a:spcAft>
              <a:buFont typeface="Wingdings" pitchFamily="2" charset="2"/>
              <a:buChar char="§"/>
            </a:pPr>
            <a:r>
              <a:rPr lang="ru-RU" sz="1200"/>
              <a:t>единовременное пособие женщинам, вставшим на учет в медицинских учреждениях в ранние сроки беременности; </a:t>
            </a:r>
            <a:endParaRPr lang="en-US" sz="1200"/>
          </a:p>
          <a:p>
            <a:pPr marL="742950" lvl="1" indent="-285750">
              <a:spcAft>
                <a:spcPts val="600"/>
              </a:spcAft>
              <a:buFont typeface="Wingdings" pitchFamily="2" charset="2"/>
              <a:buChar char="§"/>
            </a:pPr>
            <a:r>
              <a:rPr lang="ru-RU" sz="1200"/>
              <a:t>единовременное пособие при рождении ребенка; </a:t>
            </a:r>
            <a:endParaRPr lang="en-US" sz="1200"/>
          </a:p>
          <a:p>
            <a:pPr marL="742950" lvl="1" indent="-285750">
              <a:spcAft>
                <a:spcPts val="600"/>
              </a:spcAft>
              <a:buFont typeface="Wingdings" pitchFamily="2" charset="2"/>
              <a:buChar char="§"/>
            </a:pPr>
            <a:r>
              <a:rPr lang="ru-RU" sz="1200"/>
              <a:t>ежемесячное пособие на период отпуска по уходу за ребенком до достижения им возраста полутора лет; </a:t>
            </a:r>
            <a:endParaRPr lang="en-US" sz="1200"/>
          </a:p>
          <a:p>
            <a:pPr marL="742950" lvl="1" indent="-285750">
              <a:spcAft>
                <a:spcPts val="600"/>
              </a:spcAft>
              <a:buFont typeface="Wingdings" pitchFamily="2" charset="2"/>
              <a:buChar char="§"/>
            </a:pPr>
            <a:r>
              <a:rPr lang="ru-RU" sz="1200"/>
              <a:t>ежемесячное пособие на ребенка;</a:t>
            </a:r>
            <a:endParaRPr lang="en-US" sz="1200"/>
          </a:p>
          <a:p>
            <a:pPr marL="742950" lvl="1" indent="-285750">
              <a:spcAft>
                <a:spcPts val="600"/>
              </a:spcAft>
              <a:buFont typeface="Wingdings" pitchFamily="2" charset="2"/>
              <a:buChar char="§"/>
            </a:pPr>
            <a:r>
              <a:rPr lang="ru-RU" sz="1200"/>
              <a:t>компенсационные выплаты на детей, находящихся под опекой и попечительством в приемной семье;</a:t>
            </a:r>
            <a:endParaRPr lang="en-US" sz="1200"/>
          </a:p>
          <a:p>
            <a:pPr marL="742950" lvl="1" indent="-285750">
              <a:spcAft>
                <a:spcPts val="600"/>
              </a:spcAft>
              <a:buFont typeface="Wingdings" pitchFamily="2" charset="2"/>
              <a:buChar char="§"/>
            </a:pPr>
            <a:r>
              <a:rPr lang="ru-RU" sz="1200"/>
              <a:t>единовременные пособия гражданам при возникновении поствакцинального осложнения;</a:t>
            </a:r>
          </a:p>
          <a:p>
            <a:pPr>
              <a:spcAft>
                <a:spcPts val="600"/>
              </a:spcAft>
            </a:pPr>
            <a:r>
              <a:rPr lang="ru-RU" sz="1200"/>
              <a:t>7.5. Алименты;</a:t>
            </a:r>
            <a:endParaRPr lang="en-US" sz="1200"/>
          </a:p>
          <a:p>
            <a:pPr>
              <a:spcAft>
                <a:spcPts val="600"/>
              </a:spcAft>
            </a:pPr>
            <a:r>
              <a:rPr lang="ru-RU" sz="1200"/>
              <a:t>7.6. Единовременная субсидия на приобретение жилого помещения – </a:t>
            </a:r>
            <a:r>
              <a:rPr lang="ru-RU" sz="1200" b="1"/>
              <a:t>в отчетный период, в котором денежные средства перечислены со счета Казначейства на счет продавца жилого помещения;</a:t>
            </a:r>
            <a:r>
              <a:rPr lang="ru-RU" sz="1200"/>
              <a:t>;</a:t>
            </a:r>
          </a:p>
          <a:p>
            <a:pPr>
              <a:spcAft>
                <a:spcPts val="600"/>
              </a:spcAft>
            </a:pPr>
            <a:r>
              <a:rPr lang="ru-RU" sz="1200"/>
              <a:t>7.7. </a:t>
            </a:r>
            <a:r>
              <a:rPr lang="en-US" sz="1200"/>
              <a:t>C</a:t>
            </a:r>
            <a:r>
              <a:rPr lang="ru-RU" sz="1200"/>
              <a:t>уммы единовременных выплат (в том числе в виде материальной помощи), осуществляемых в связи со стихийным бедствием или с другим чрезвычайным обстоятельством, в целях возмещения причиненного им материального ущерба или вреда их здоровью; </a:t>
            </a:r>
            <a:endParaRPr lang="en-US" sz="1200"/>
          </a:p>
          <a:p>
            <a:pPr>
              <a:spcAft>
                <a:spcPts val="600"/>
              </a:spcAft>
            </a:pPr>
            <a:endParaRPr lang="en-US" sz="1200"/>
          </a:p>
        </p:txBody>
      </p:sp>
      <p:sp>
        <p:nvSpPr>
          <p:cNvPr id="37892" name="Text Box 3"/>
          <p:cNvSpPr txBox="1">
            <a:spLocks noChangeArrowheads="1"/>
          </p:cNvSpPr>
          <p:nvPr/>
        </p:nvSpPr>
        <p:spPr bwMode="auto">
          <a:xfrm>
            <a:off x="239185" y="260350"/>
            <a:ext cx="5289910" cy="415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ru-RU" sz="2100" b="1">
                <a:solidFill>
                  <a:srgbClr val="003399"/>
                </a:solidFill>
              </a:rPr>
              <a:t>Содержание Справки – сведения о доходах</a:t>
            </a: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0" y="765175"/>
            <a:ext cx="10534651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4CAF548-A7C1-4441-9695-A725297E094A}" type="slidenum">
              <a:rPr lang="ru-RU"/>
              <a:pPr/>
              <a:t>12</a:t>
            </a:fld>
            <a:endParaRPr lang="ru-RU"/>
          </a:p>
        </p:txBody>
      </p:sp>
      <p:sp>
        <p:nvSpPr>
          <p:cNvPr id="39938" name="Rectangle 48"/>
          <p:cNvSpPr>
            <a:spLocks noChangeArrowheads="1"/>
          </p:cNvSpPr>
          <p:nvPr/>
        </p:nvSpPr>
        <p:spPr bwMode="auto">
          <a:xfrm>
            <a:off x="1117600" y="4784503"/>
            <a:ext cx="184731" cy="5386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br>
              <a:rPr lang="ru-RU" sz="1100"/>
            </a:br>
            <a:endParaRPr lang="ru-RU"/>
          </a:p>
        </p:txBody>
      </p:sp>
      <p:sp>
        <p:nvSpPr>
          <p:cNvPr id="39939" name="TextBox 1"/>
          <p:cNvSpPr txBox="1">
            <a:spLocks noChangeArrowheads="1"/>
          </p:cNvSpPr>
          <p:nvPr/>
        </p:nvSpPr>
        <p:spPr bwMode="auto">
          <a:xfrm>
            <a:off x="334434" y="981076"/>
            <a:ext cx="11523133" cy="48167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Aft>
                <a:spcPts val="1200"/>
              </a:spcAft>
            </a:pPr>
            <a:r>
              <a:rPr lang="ru-RU" sz="1600" b="1"/>
              <a:t>1) Доходы (Глава 23 Налогового кодекса РФ)</a:t>
            </a:r>
          </a:p>
          <a:p>
            <a:pPr algn="just">
              <a:spcAft>
                <a:spcPts val="600"/>
              </a:spcAft>
            </a:pPr>
            <a:r>
              <a:rPr lang="ru-RU" sz="1200"/>
              <a:t>7. Иные доходы</a:t>
            </a:r>
          </a:p>
          <a:p>
            <a:pPr algn="just">
              <a:spcAft>
                <a:spcPts val="600"/>
              </a:spcAft>
            </a:pPr>
            <a:r>
              <a:rPr lang="ru-RU" sz="1200"/>
              <a:t>7.8. Страховые выплаты при наступлении страхового случая, в том числе периодические страховые выплаты (ренты, аннуитеты) и (или) выплаты, связанные с участием страхователя в инвестиционном доходе страховщика, а также выкупные суммы полученные от российской организации и (или) от иностранной организации в связи с деятельностью ее обособленного подразделения в Российской Федерации;</a:t>
            </a:r>
          </a:p>
          <a:p>
            <a:pPr algn="just">
              <a:spcAft>
                <a:spcPts val="600"/>
              </a:spcAft>
            </a:pPr>
            <a:r>
              <a:rPr lang="ru-RU" sz="1200"/>
              <a:t>7.9. Доходы, полученные от использования в Российской Федерации авторских или иных смежных прав;</a:t>
            </a:r>
            <a:r>
              <a:rPr lang="en-US" sz="1200"/>
              <a:t> </a:t>
            </a:r>
            <a:endParaRPr lang="ru-RU" sz="1200"/>
          </a:p>
          <a:p>
            <a:pPr algn="just">
              <a:spcAft>
                <a:spcPts val="600"/>
              </a:spcAft>
            </a:pPr>
            <a:r>
              <a:rPr lang="ru-RU" sz="1200"/>
              <a:t>7.10. Доходы, полученные от сдачи в аренду или иного использования имущества;</a:t>
            </a:r>
          </a:p>
          <a:p>
            <a:pPr algn="just">
              <a:spcAft>
                <a:spcPts val="600"/>
              </a:spcAft>
            </a:pPr>
            <a:r>
              <a:rPr lang="ru-RU" sz="1200"/>
              <a:t>7.11. Стипендии;</a:t>
            </a:r>
          </a:p>
          <a:p>
            <a:pPr algn="just">
              <a:spcAft>
                <a:spcPts val="600"/>
              </a:spcAft>
            </a:pPr>
            <a:r>
              <a:rPr lang="ru-RU" sz="1200"/>
              <a:t>7.12. Доходы, полученные в порядке наследования;</a:t>
            </a:r>
          </a:p>
          <a:p>
            <a:pPr algn="just">
              <a:spcAft>
                <a:spcPts val="600"/>
              </a:spcAft>
            </a:pPr>
            <a:r>
              <a:rPr lang="ru-RU" sz="1200"/>
              <a:t>7.13. Доходы, полученные в результате дарения;</a:t>
            </a:r>
          </a:p>
          <a:p>
            <a:pPr algn="just">
              <a:spcAft>
                <a:spcPts val="600"/>
              </a:spcAft>
            </a:pPr>
            <a:r>
              <a:rPr lang="ru-RU" sz="1200"/>
              <a:t>7.14. Доход от выигрыша в лотерею, в казино и т.д.</a:t>
            </a:r>
          </a:p>
          <a:p>
            <a:pPr algn="just">
              <a:spcAft>
                <a:spcPts val="600"/>
              </a:spcAft>
            </a:pPr>
            <a:r>
              <a:rPr lang="ru-RU" sz="1200"/>
              <a:t>7.15. Средства материнского (семейного) капитала</a:t>
            </a:r>
            <a:r>
              <a:rPr lang="ru-RU" sz="1200" b="1"/>
              <a:t>.</a:t>
            </a:r>
          </a:p>
          <a:p>
            <a:pPr algn="just">
              <a:spcAft>
                <a:spcPts val="600"/>
              </a:spcAft>
            </a:pPr>
            <a:r>
              <a:rPr lang="ru-RU" sz="1200"/>
              <a:t>7.16. Социальные выплаты в денежной форме (замена скидок по оплате жилого помещения, коммунальных услуг и услуг связи), представляемые отдельным категориям граждан;</a:t>
            </a:r>
            <a:endParaRPr lang="en-US" sz="1200"/>
          </a:p>
          <a:p>
            <a:pPr algn="just">
              <a:spcAft>
                <a:spcPts val="600"/>
              </a:spcAft>
            </a:pPr>
            <a:r>
              <a:rPr lang="ru-RU" sz="1200"/>
              <a:t>7.17. Денежные средства, выплаченные (перечисленные на счет) взамен выдачи полагающегося натурального довольствия;</a:t>
            </a:r>
          </a:p>
          <a:p>
            <a:pPr algn="just">
              <a:spcAft>
                <a:spcPts val="600"/>
              </a:spcAft>
            </a:pPr>
            <a:r>
              <a:rPr lang="ru-RU" sz="1200"/>
              <a:t>7.18. Средства, полученные в случае утилизации автотранспортного средства (зачета стоимости старого транспортного средства в стоимость при покупке нового) по специальным программам автосалонов.</a:t>
            </a:r>
            <a:endParaRPr lang="en-US" sz="1200"/>
          </a:p>
          <a:p>
            <a:pPr algn="just">
              <a:spcAft>
                <a:spcPts val="600"/>
              </a:spcAft>
            </a:pPr>
            <a:endParaRPr lang="en-US" sz="1200"/>
          </a:p>
          <a:p>
            <a:pPr>
              <a:spcAft>
                <a:spcPts val="600"/>
              </a:spcAft>
            </a:pPr>
            <a:endParaRPr lang="en-US" sz="1200"/>
          </a:p>
        </p:txBody>
      </p:sp>
      <p:sp>
        <p:nvSpPr>
          <p:cNvPr id="39940" name="Text Box 3"/>
          <p:cNvSpPr txBox="1">
            <a:spLocks noChangeArrowheads="1"/>
          </p:cNvSpPr>
          <p:nvPr/>
        </p:nvSpPr>
        <p:spPr bwMode="auto">
          <a:xfrm>
            <a:off x="239185" y="260350"/>
            <a:ext cx="5289910" cy="415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ru-RU" sz="2100" b="1">
                <a:solidFill>
                  <a:srgbClr val="003399"/>
                </a:solidFill>
              </a:rPr>
              <a:t>Содержание Справки – сведения о доходах</a:t>
            </a: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0" y="765175"/>
            <a:ext cx="10534651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035172F-78C2-48D8-8BA8-BD2283812128}" type="slidenum">
              <a:rPr lang="ru-RU"/>
              <a:pPr/>
              <a:t>13</a:t>
            </a:fld>
            <a:endParaRPr lang="ru-RU"/>
          </a:p>
        </p:txBody>
      </p:sp>
      <p:sp>
        <p:nvSpPr>
          <p:cNvPr id="41986" name="Rectangle 48"/>
          <p:cNvSpPr>
            <a:spLocks noChangeArrowheads="1"/>
          </p:cNvSpPr>
          <p:nvPr/>
        </p:nvSpPr>
        <p:spPr bwMode="auto">
          <a:xfrm>
            <a:off x="1117600" y="4784503"/>
            <a:ext cx="184731" cy="5386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br>
              <a:rPr lang="ru-RU" sz="1100"/>
            </a:br>
            <a:endParaRPr lang="ru-RU"/>
          </a:p>
        </p:txBody>
      </p:sp>
      <p:sp>
        <p:nvSpPr>
          <p:cNvPr id="41987" name="TextBox 1"/>
          <p:cNvSpPr txBox="1">
            <a:spLocks noChangeArrowheads="1"/>
          </p:cNvSpPr>
          <p:nvPr/>
        </p:nvSpPr>
        <p:spPr bwMode="auto">
          <a:xfrm>
            <a:off x="334434" y="981075"/>
            <a:ext cx="11523133" cy="42627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Aft>
                <a:spcPts val="1200"/>
              </a:spcAft>
            </a:pPr>
            <a:r>
              <a:rPr lang="ru-RU" sz="1600" b="1"/>
              <a:t>В Справке не указываются:</a:t>
            </a:r>
          </a:p>
          <a:p>
            <a:pPr algn="just">
              <a:spcAft>
                <a:spcPts val="600"/>
              </a:spcAft>
              <a:buFont typeface="Wingdings" pitchFamily="2" charset="2"/>
              <a:buChar char="Ø"/>
            </a:pPr>
            <a:r>
              <a:rPr lang="ru-RU" sz="1400"/>
              <a:t> Сумма социального налогового вычета, полученная государственным служащим как налогоплательщиком.</a:t>
            </a:r>
          </a:p>
          <a:p>
            <a:pPr algn="just">
              <a:spcAft>
                <a:spcPts val="600"/>
              </a:spcAft>
              <a:buFont typeface="Wingdings" pitchFamily="2" charset="2"/>
              <a:buChar char="Ø"/>
            </a:pPr>
            <a:r>
              <a:rPr lang="ru-RU" sz="1400"/>
              <a:t> Возмещение расходов, связанных со служебными командировками, включающих:</a:t>
            </a:r>
            <a:endParaRPr lang="en-US" sz="1400"/>
          </a:p>
          <a:p>
            <a:pPr marL="742950" lvl="1" indent="-285750">
              <a:buFont typeface="Arial" pitchFamily="34" charset="0"/>
              <a:buChar char="•"/>
            </a:pPr>
            <a:r>
              <a:rPr lang="ru-RU" sz="1400"/>
              <a:t>расходы по проезду к месту командирования и обратно - к постоянному месту прохождения федеральной государственной гражданской службы;</a:t>
            </a:r>
            <a:endParaRPr lang="en-US" sz="1400"/>
          </a:p>
          <a:p>
            <a:pPr marL="742950" lvl="1" indent="-285750">
              <a:buFont typeface="Arial" pitchFamily="34" charset="0"/>
              <a:buChar char="•"/>
            </a:pPr>
            <a:r>
              <a:rPr lang="ru-RU" sz="1400"/>
              <a:t>расходы по проезду из одного населенного пункта в другой, если служащий командирован в несколько государственных органов (организаций), расположенных в разных населенных пунктах;</a:t>
            </a:r>
            <a:endParaRPr lang="en-US" sz="1400"/>
          </a:p>
          <a:p>
            <a:pPr marL="742950" lvl="1" indent="-285750">
              <a:buFont typeface="Arial" pitchFamily="34" charset="0"/>
              <a:buChar char="•"/>
            </a:pPr>
            <a:r>
              <a:rPr lang="ru-RU" sz="1400"/>
              <a:t>расходы по найму жилого помещения;</a:t>
            </a:r>
            <a:endParaRPr lang="en-US" sz="1400"/>
          </a:p>
          <a:p>
            <a:pPr marL="742950" lvl="1" indent="-285750">
              <a:buFont typeface="Arial" pitchFamily="34" charset="0"/>
              <a:buChar char="•"/>
            </a:pPr>
            <a:r>
              <a:rPr lang="ru-RU" sz="1400"/>
              <a:t>дополнительные расходы, связанные с проживанием вне постоянного места жительства (суточные);</a:t>
            </a:r>
            <a:endParaRPr lang="en-US" sz="1400"/>
          </a:p>
          <a:p>
            <a:pPr marL="742950" lvl="1" indent="-285750">
              <a:buFont typeface="Arial" pitchFamily="34" charset="0"/>
              <a:buChar char="•"/>
            </a:pPr>
            <a:r>
              <a:rPr lang="ru-RU" sz="1400"/>
              <a:t>иные расходы, связанные со служебной командировкой (при условии, что они произведены служащим с разрешения или ведома представителя нанимателя или уполномоченного им лица);</a:t>
            </a:r>
            <a:endParaRPr lang="en-US" sz="1400"/>
          </a:p>
          <a:p>
            <a:pPr algn="just">
              <a:spcAft>
                <a:spcPts val="600"/>
              </a:spcAft>
              <a:buFont typeface="Wingdings" pitchFamily="2" charset="2"/>
              <a:buChar char="Ø"/>
            </a:pPr>
            <a:r>
              <a:rPr lang="ru-RU" sz="1400"/>
              <a:t> Компенсация расходов на оплату проезда и провоза багажа к месту использования отпуска и обратно, в том числе представляемая лицам, работающим и проживающим в районах Крайнего Севера и приравненных к ним местностях;</a:t>
            </a:r>
          </a:p>
          <a:p>
            <a:pPr algn="just">
              <a:spcAft>
                <a:spcPts val="600"/>
              </a:spcAft>
              <a:buFont typeface="Wingdings" pitchFamily="2" charset="2"/>
              <a:buChar char="Ø"/>
            </a:pPr>
            <a:r>
              <a:rPr lang="ru-RU" sz="1400"/>
              <a:t> Средства (бонусы) на накопительных дисконтных картах, предоставленные магазинами розничной торговли, обладателем которых является государственный служащий (члены его семьи).</a:t>
            </a:r>
            <a:endParaRPr lang="en-US" sz="1400"/>
          </a:p>
          <a:p>
            <a:pPr algn="just">
              <a:spcAft>
                <a:spcPts val="600"/>
              </a:spcAft>
              <a:buFont typeface="Wingdings" pitchFamily="2" charset="2"/>
              <a:buChar char="Ø"/>
            </a:pPr>
            <a:endParaRPr lang="en-US" sz="1200"/>
          </a:p>
          <a:p>
            <a:pPr>
              <a:spcAft>
                <a:spcPts val="600"/>
              </a:spcAft>
            </a:pPr>
            <a:endParaRPr lang="en-US" sz="1200"/>
          </a:p>
        </p:txBody>
      </p:sp>
      <p:sp>
        <p:nvSpPr>
          <p:cNvPr id="41988" name="Text Box 3"/>
          <p:cNvSpPr txBox="1">
            <a:spLocks noChangeArrowheads="1"/>
          </p:cNvSpPr>
          <p:nvPr/>
        </p:nvSpPr>
        <p:spPr bwMode="auto">
          <a:xfrm>
            <a:off x="239185" y="260350"/>
            <a:ext cx="5289910" cy="415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ru-RU" sz="2100" b="1">
                <a:solidFill>
                  <a:srgbClr val="003399"/>
                </a:solidFill>
              </a:rPr>
              <a:t>Содержание Справки – сведения о доходах</a:t>
            </a: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0" y="765175"/>
            <a:ext cx="10534651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CE5EC96-E059-4638-8E97-C81F904C3903}" type="slidenum">
              <a:rPr lang="ru-RU"/>
              <a:pPr/>
              <a:t>14</a:t>
            </a:fld>
            <a:endParaRPr lang="ru-RU"/>
          </a:p>
        </p:txBody>
      </p:sp>
      <p:sp>
        <p:nvSpPr>
          <p:cNvPr id="44034" name="Rectangle 48"/>
          <p:cNvSpPr>
            <a:spLocks noChangeArrowheads="1"/>
          </p:cNvSpPr>
          <p:nvPr/>
        </p:nvSpPr>
        <p:spPr bwMode="auto">
          <a:xfrm>
            <a:off x="1117600" y="4784503"/>
            <a:ext cx="184731" cy="5386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br>
              <a:rPr lang="ru-RU" sz="1100"/>
            </a:br>
            <a:endParaRPr lang="ru-RU"/>
          </a:p>
        </p:txBody>
      </p:sp>
      <p:sp>
        <p:nvSpPr>
          <p:cNvPr id="44035" name="Text Box 3"/>
          <p:cNvSpPr txBox="1">
            <a:spLocks noChangeArrowheads="1"/>
          </p:cNvSpPr>
          <p:nvPr/>
        </p:nvSpPr>
        <p:spPr bwMode="auto">
          <a:xfrm>
            <a:off x="239184" y="188913"/>
            <a:ext cx="5385192" cy="415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ru-RU" sz="2100" b="1">
                <a:solidFill>
                  <a:srgbClr val="003399"/>
                </a:solidFill>
              </a:rPr>
              <a:t>Содержание Справки – сведения о расходах</a:t>
            </a:r>
          </a:p>
        </p:txBody>
      </p:sp>
      <p:sp>
        <p:nvSpPr>
          <p:cNvPr id="44036" name="TextBox 1"/>
          <p:cNvSpPr txBox="1">
            <a:spLocks noChangeArrowheads="1"/>
          </p:cNvSpPr>
          <p:nvPr/>
        </p:nvSpPr>
        <p:spPr bwMode="auto">
          <a:xfrm>
            <a:off x="334434" y="2846389"/>
            <a:ext cx="11523133" cy="323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 algn="just">
              <a:spcAft>
                <a:spcPts val="1200"/>
              </a:spcAft>
              <a:buFontTx/>
              <a:buChar char="•"/>
            </a:pPr>
            <a:r>
              <a:rPr lang="ru-RU" b="1"/>
              <a:t>Вид приобретенного имущества:</a:t>
            </a:r>
          </a:p>
          <a:p>
            <a:pPr marL="742950" lvl="1" indent="-285750">
              <a:spcAft>
                <a:spcPts val="600"/>
              </a:spcAft>
            </a:pPr>
            <a:r>
              <a:rPr lang="ru-RU" sz="1600"/>
              <a:t>1</a:t>
            </a:r>
            <a:r>
              <a:rPr lang="ru-RU"/>
              <a:t>. </a:t>
            </a:r>
            <a:r>
              <a:rPr lang="ru-RU" sz="1600"/>
              <a:t>Земельные участки;</a:t>
            </a:r>
            <a:endParaRPr lang="en-US" sz="1600"/>
          </a:p>
          <a:p>
            <a:pPr marL="742950" lvl="1" indent="-285750">
              <a:spcAft>
                <a:spcPts val="600"/>
              </a:spcAft>
            </a:pPr>
            <a:r>
              <a:rPr lang="ru-RU" sz="1600"/>
              <a:t>2. Иное недвижимое имущество;</a:t>
            </a:r>
            <a:endParaRPr lang="en-US" sz="1600"/>
          </a:p>
          <a:p>
            <a:pPr marL="742950" lvl="1" indent="-285750">
              <a:spcAft>
                <a:spcPts val="600"/>
              </a:spcAft>
            </a:pPr>
            <a:r>
              <a:rPr lang="ru-RU" sz="1600"/>
              <a:t>3. Транспортные средства;</a:t>
            </a:r>
            <a:endParaRPr lang="en-US" sz="1600"/>
          </a:p>
          <a:p>
            <a:pPr marL="742950" lvl="1" indent="-285750">
              <a:spcAft>
                <a:spcPts val="600"/>
              </a:spcAft>
            </a:pPr>
            <a:r>
              <a:rPr lang="ru-RU" sz="1600"/>
              <a:t>4. Ценные бумаги;</a:t>
            </a:r>
          </a:p>
          <a:p>
            <a:pPr marL="742950" lvl="1" indent="-285750" algn="just">
              <a:spcAft>
                <a:spcPts val="1200"/>
              </a:spcAft>
              <a:buFont typeface="Arial" pitchFamily="34" charset="0"/>
              <a:buChar char="•"/>
            </a:pPr>
            <a:r>
              <a:rPr lang="ru-RU" b="1"/>
              <a:t>Сумма сделки;</a:t>
            </a:r>
          </a:p>
          <a:p>
            <a:pPr marL="742950" lvl="1" indent="-285750" algn="just">
              <a:spcAft>
                <a:spcPts val="1200"/>
              </a:spcAft>
              <a:buFont typeface="Arial" pitchFamily="34" charset="0"/>
              <a:buChar char="•"/>
            </a:pPr>
            <a:r>
              <a:rPr lang="ru-RU" b="1"/>
              <a:t>Источник получения средств, за счет которых приобретено имущество;</a:t>
            </a:r>
          </a:p>
          <a:p>
            <a:pPr marL="742950" lvl="1" indent="-285750" algn="just">
              <a:spcAft>
                <a:spcPts val="1200"/>
              </a:spcAft>
              <a:buFont typeface="Arial" pitchFamily="34" charset="0"/>
              <a:buChar char="•"/>
            </a:pPr>
            <a:r>
              <a:rPr lang="ru-RU" b="1"/>
              <a:t>Основание приобретения </a:t>
            </a:r>
            <a:r>
              <a:rPr lang="ru-RU" i="1"/>
              <a:t>(</a:t>
            </a:r>
            <a:r>
              <a:rPr lang="ru-RU" sz="1600" i="1"/>
              <a:t>Наименование и реквизиты документа, являющегося законным основанием для возникновения права собственности – </a:t>
            </a:r>
            <a:r>
              <a:rPr lang="ru-RU" sz="1600" i="1" u="sng"/>
              <a:t>копия документа прикладывается к Справке</a:t>
            </a:r>
            <a:r>
              <a:rPr lang="ru-RU" sz="1600" i="1"/>
              <a:t>)</a:t>
            </a:r>
            <a:r>
              <a:rPr lang="ru-RU" sz="1600" b="1"/>
              <a:t>.</a:t>
            </a:r>
            <a:endParaRPr lang="ru-RU" sz="1600" i="1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68301" y="985838"/>
            <a:ext cx="11104033" cy="1511300"/>
          </a:xfrm>
          <a:prstGeom prst="roundRect">
            <a:avLst/>
          </a:prstGeom>
          <a:solidFill>
            <a:schemeClr val="accent1">
              <a:alpha val="2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r>
              <a:rPr lang="ru-RU" b="1">
                <a:solidFill>
                  <a:schemeClr val="tx1"/>
                </a:solidFill>
                <a:cs typeface="Arial" pitchFamily="34" charset="0"/>
              </a:rPr>
              <a:t>Раздел заполняется только, если есть правовые основания для представления сведений о расходах в соответствии со ст. 3 230-ФЗ!</a:t>
            </a:r>
            <a:endParaRPr lang="en-US">
              <a:solidFill>
                <a:schemeClr val="tx1"/>
              </a:solidFill>
              <a:cs typeface="Arial" pitchFamily="34" charset="0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0" y="765175"/>
            <a:ext cx="10534651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51E3A4C-E400-43D8-818F-876A12633103}" type="slidenum">
              <a:rPr lang="ru-RU"/>
              <a:pPr/>
              <a:t>15</a:t>
            </a:fld>
            <a:endParaRPr lang="ru-RU"/>
          </a:p>
        </p:txBody>
      </p:sp>
      <p:sp>
        <p:nvSpPr>
          <p:cNvPr id="46082" name="Rectangle 48"/>
          <p:cNvSpPr>
            <a:spLocks noChangeArrowheads="1"/>
          </p:cNvSpPr>
          <p:nvPr/>
        </p:nvSpPr>
        <p:spPr bwMode="auto">
          <a:xfrm>
            <a:off x="1117600" y="4784503"/>
            <a:ext cx="184731" cy="5386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br>
              <a:rPr lang="ru-RU" sz="1100"/>
            </a:br>
            <a:endParaRPr lang="ru-RU"/>
          </a:p>
        </p:txBody>
      </p:sp>
      <p:sp>
        <p:nvSpPr>
          <p:cNvPr id="46083" name="Text Box 3"/>
          <p:cNvSpPr txBox="1">
            <a:spLocks noChangeArrowheads="1"/>
          </p:cNvSpPr>
          <p:nvPr/>
        </p:nvSpPr>
        <p:spPr bwMode="auto">
          <a:xfrm>
            <a:off x="239184" y="188913"/>
            <a:ext cx="4580036" cy="415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ru-RU" sz="2100" b="1">
                <a:solidFill>
                  <a:srgbClr val="003399"/>
                </a:solidFill>
              </a:rPr>
              <a:t>Сведения о расходах – новый подход</a:t>
            </a:r>
          </a:p>
        </p:txBody>
      </p:sp>
      <p:sp>
        <p:nvSpPr>
          <p:cNvPr id="46084" name="TextBox 1"/>
          <p:cNvSpPr txBox="1">
            <a:spLocks noChangeArrowheads="1"/>
          </p:cNvSpPr>
          <p:nvPr/>
        </p:nvSpPr>
        <p:spPr bwMode="auto">
          <a:xfrm>
            <a:off x="239184" y="981076"/>
            <a:ext cx="11523133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 algn="just">
              <a:lnSpc>
                <a:spcPct val="150000"/>
              </a:lnSpc>
              <a:spcAft>
                <a:spcPts val="1200"/>
              </a:spcAft>
              <a:buFontTx/>
              <a:buChar char="•"/>
            </a:pPr>
            <a:r>
              <a:rPr lang="ru-RU" sz="1600"/>
              <a:t>Лицо, замещающее (занимающее) одну из должностей, указанных в пункте 1 части 1 статьи 2 230-ФЗ, обязано ежегодно, в сроки, установленные для представления сведений о доходах, об имуществе и обязательствах имущественного характера, представлять сведения о своих расходах, а также о расходах своих супруги (супруга) и несовершеннолетних детей по каждой сделке по приобретению земельного участка, другого объекта недвижимости, транспортного средства, ценных бумаг, акций (долей участия, паев в уставных (складочных) капиталах организаций), совершенной им, его супругой (супругом) и (или) несовершеннолетними детьми в течение календарного года, предшествующего году представления сведений (далее - отчетный период), </a:t>
            </a:r>
            <a:r>
              <a:rPr lang="ru-RU" sz="1600" b="1"/>
              <a:t>если общая сумма таких сделок превышает общий доход данного лица и его супруги (супруга) за три последних года, предшествующих отчетному периоду</a:t>
            </a:r>
            <a:r>
              <a:rPr lang="ru-RU" sz="1600"/>
              <a:t>, и об источниках получения средств, за счет которых совершены эти сделки. </a:t>
            </a:r>
            <a:endParaRPr lang="ru-RU" sz="1600" i="1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0" y="765175"/>
            <a:ext cx="10534651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DA585FC-4BE2-4CAC-A56F-50407497CF09}" type="slidenum">
              <a:rPr lang="ru-RU"/>
              <a:pPr/>
              <a:t>16</a:t>
            </a:fld>
            <a:endParaRPr lang="ru-RU"/>
          </a:p>
        </p:txBody>
      </p:sp>
      <p:sp>
        <p:nvSpPr>
          <p:cNvPr id="48130" name="Rectangle 48"/>
          <p:cNvSpPr>
            <a:spLocks noChangeArrowheads="1"/>
          </p:cNvSpPr>
          <p:nvPr/>
        </p:nvSpPr>
        <p:spPr bwMode="auto">
          <a:xfrm>
            <a:off x="1117600" y="4784503"/>
            <a:ext cx="184731" cy="5386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br>
              <a:rPr lang="ru-RU" sz="1100"/>
            </a:br>
            <a:endParaRPr lang="ru-RU"/>
          </a:p>
        </p:txBody>
      </p:sp>
      <p:sp>
        <p:nvSpPr>
          <p:cNvPr id="48131" name="Text Box 3"/>
          <p:cNvSpPr txBox="1">
            <a:spLocks noChangeArrowheads="1"/>
          </p:cNvSpPr>
          <p:nvPr/>
        </p:nvSpPr>
        <p:spPr bwMode="auto">
          <a:xfrm>
            <a:off x="239184" y="188913"/>
            <a:ext cx="6100709" cy="415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ru-RU" sz="2100" b="1">
                <a:solidFill>
                  <a:srgbClr val="003399"/>
                </a:solidFill>
              </a:rPr>
              <a:t>Содержание Справки – сведения о недвижимости</a:t>
            </a:r>
          </a:p>
        </p:txBody>
      </p:sp>
      <p:sp>
        <p:nvSpPr>
          <p:cNvPr id="48132" name="TextBox 1"/>
          <p:cNvSpPr txBox="1">
            <a:spLocks noChangeArrowheads="1"/>
          </p:cNvSpPr>
          <p:nvPr/>
        </p:nvSpPr>
        <p:spPr bwMode="auto">
          <a:xfrm>
            <a:off x="334434" y="981075"/>
            <a:ext cx="11523133" cy="5462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Aft>
                <a:spcPts val="1200"/>
              </a:spcAft>
            </a:pPr>
            <a:r>
              <a:rPr lang="ru-RU" sz="1600" b="1"/>
              <a:t>2.1. Недвижимое имущество (ст. 130 Гражданского кодекса РФ)</a:t>
            </a:r>
          </a:p>
          <a:p>
            <a:pPr>
              <a:spcAft>
                <a:spcPts val="600"/>
              </a:spcAft>
            </a:pPr>
            <a:r>
              <a:rPr lang="ru-RU" sz="1600"/>
              <a:t>1. Земельные участки;</a:t>
            </a:r>
            <a:endParaRPr lang="en-US" sz="1600"/>
          </a:p>
          <a:p>
            <a:pPr>
              <a:spcAft>
                <a:spcPts val="600"/>
              </a:spcAft>
            </a:pPr>
            <a:r>
              <a:rPr lang="ru-RU" sz="1600"/>
              <a:t>2. Жилые дома и дачи;</a:t>
            </a:r>
            <a:endParaRPr lang="en-US" sz="1600"/>
          </a:p>
          <a:p>
            <a:pPr>
              <a:spcAft>
                <a:spcPts val="600"/>
              </a:spcAft>
            </a:pPr>
            <a:r>
              <a:rPr lang="ru-RU" sz="1600"/>
              <a:t>3. Квартиры;</a:t>
            </a:r>
            <a:endParaRPr lang="en-US" sz="1600"/>
          </a:p>
          <a:p>
            <a:pPr>
              <a:spcAft>
                <a:spcPts val="600"/>
              </a:spcAft>
            </a:pPr>
            <a:r>
              <a:rPr lang="ru-RU" sz="1600"/>
              <a:t>4. Гаражи;</a:t>
            </a:r>
            <a:endParaRPr lang="en-US" sz="1600"/>
          </a:p>
          <a:p>
            <a:pPr>
              <a:spcAft>
                <a:spcPts val="600"/>
              </a:spcAft>
            </a:pPr>
            <a:r>
              <a:rPr lang="ru-RU" sz="1600"/>
              <a:t>5. Иное недвижимое имущество:</a:t>
            </a:r>
          </a:p>
          <a:p>
            <a:pPr>
              <a:spcAft>
                <a:spcPts val="600"/>
              </a:spcAft>
            </a:pPr>
            <a:r>
              <a:rPr lang="ru-RU" sz="1600"/>
              <a:t>5.1. Комнаты;</a:t>
            </a:r>
          </a:p>
          <a:p>
            <a:pPr>
              <a:spcAft>
                <a:spcPts val="600"/>
              </a:spcAft>
            </a:pPr>
            <a:r>
              <a:rPr lang="ru-RU" sz="1600"/>
              <a:t>5.2. Машиноместа в паркингах;</a:t>
            </a:r>
          </a:p>
          <a:p>
            <a:pPr>
              <a:spcAft>
                <a:spcPts val="600"/>
              </a:spcAft>
            </a:pPr>
            <a:r>
              <a:rPr lang="ru-RU" sz="1600"/>
              <a:t>5.3. Объекты незавершенного строительства;</a:t>
            </a:r>
          </a:p>
          <a:p>
            <a:pPr>
              <a:spcAft>
                <a:spcPts val="600"/>
              </a:spcAft>
            </a:pPr>
            <a:r>
              <a:rPr lang="ru-RU" sz="1600"/>
              <a:t>5.4. Хозяйственные постройки;</a:t>
            </a:r>
          </a:p>
          <a:p>
            <a:pPr>
              <a:spcAft>
                <a:spcPts val="600"/>
              </a:spcAft>
            </a:pPr>
            <a:r>
              <a:rPr lang="ru-RU" sz="1600"/>
              <a:t>5.5. Нежилые помещения, в том числе: </a:t>
            </a:r>
          </a:p>
          <a:p>
            <a:pPr marL="742950" lvl="1" indent="-285750">
              <a:spcAft>
                <a:spcPts val="600"/>
              </a:spcAft>
              <a:buFont typeface="Arial" pitchFamily="34" charset="0"/>
              <a:buChar char="•"/>
            </a:pPr>
            <a:r>
              <a:rPr lang="ru-RU" sz="1600"/>
              <a:t>Производственные помещения;</a:t>
            </a:r>
          </a:p>
          <a:p>
            <a:pPr marL="742950" lvl="1" indent="-285750">
              <a:spcAft>
                <a:spcPts val="600"/>
              </a:spcAft>
              <a:buFont typeface="Arial" pitchFamily="34" charset="0"/>
              <a:buChar char="•"/>
            </a:pPr>
            <a:r>
              <a:rPr lang="ru-RU" sz="1600"/>
              <a:t>Административные (офисные) помещения;</a:t>
            </a:r>
          </a:p>
          <a:p>
            <a:pPr marL="742950" lvl="1" indent="-285750">
              <a:spcAft>
                <a:spcPts val="600"/>
              </a:spcAft>
              <a:buFont typeface="Arial" pitchFamily="34" charset="0"/>
              <a:buChar char="•"/>
            </a:pPr>
            <a:r>
              <a:rPr lang="ru-RU" sz="1600"/>
              <a:t>Торговые помещения;</a:t>
            </a:r>
          </a:p>
          <a:p>
            <a:pPr marL="742950" lvl="1" indent="-285750">
              <a:spcAft>
                <a:spcPts val="600"/>
              </a:spcAft>
              <a:buFont typeface="Arial" pitchFamily="34" charset="0"/>
              <a:buChar char="•"/>
            </a:pPr>
            <a:r>
              <a:rPr lang="ru-RU" sz="1600"/>
              <a:t>Складские помещения.</a:t>
            </a:r>
            <a:endParaRPr lang="en-US" sz="1600"/>
          </a:p>
          <a:p>
            <a:pPr algn="just">
              <a:spcAft>
                <a:spcPts val="600"/>
              </a:spcAft>
            </a:pPr>
            <a:endParaRPr lang="en-US" sz="1200"/>
          </a:p>
          <a:p>
            <a:pPr>
              <a:spcAft>
                <a:spcPts val="600"/>
              </a:spcAft>
            </a:pPr>
            <a:endParaRPr lang="en-US" sz="120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671734" y="1628775"/>
            <a:ext cx="4705351" cy="1873250"/>
          </a:xfrm>
          <a:prstGeom prst="roundRect">
            <a:avLst/>
          </a:prstGeom>
          <a:solidFill>
            <a:schemeClr val="accent1">
              <a:alpha val="2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spcAft>
                <a:spcPts val="600"/>
              </a:spcAft>
            </a:pPr>
            <a:r>
              <a:rPr lang="ru-RU" sz="1600" b="1">
                <a:solidFill>
                  <a:schemeClr val="tx1"/>
                </a:solidFill>
                <a:cs typeface="Arial" pitchFamily="34" charset="0"/>
              </a:rPr>
              <a:t>Указываются:</a:t>
            </a:r>
          </a:p>
          <a:p>
            <a:pPr eaLnBrk="1" hangingPunct="1">
              <a:spcAft>
                <a:spcPts val="600"/>
              </a:spcAft>
              <a:buFontTx/>
              <a:buChar char="•"/>
            </a:pPr>
            <a:r>
              <a:rPr lang="ru-RU" sz="1600">
                <a:solidFill>
                  <a:schemeClr val="tx1"/>
                </a:solidFill>
                <a:cs typeface="Arial" pitchFamily="34" charset="0"/>
              </a:rPr>
              <a:t> Вид собственности;</a:t>
            </a:r>
          </a:p>
          <a:p>
            <a:pPr eaLnBrk="1" hangingPunct="1">
              <a:spcAft>
                <a:spcPts val="600"/>
              </a:spcAft>
              <a:buFontTx/>
              <a:buChar char="•"/>
            </a:pPr>
            <a:r>
              <a:rPr lang="ru-RU" sz="1600">
                <a:solidFill>
                  <a:schemeClr val="tx1"/>
                </a:solidFill>
                <a:cs typeface="Arial" pitchFamily="34" charset="0"/>
              </a:rPr>
              <a:t> Местонахождения;</a:t>
            </a:r>
          </a:p>
          <a:p>
            <a:pPr eaLnBrk="1" hangingPunct="1">
              <a:spcAft>
                <a:spcPts val="600"/>
              </a:spcAft>
              <a:buFontTx/>
              <a:buChar char="•"/>
            </a:pPr>
            <a:r>
              <a:rPr lang="ru-RU" sz="1600">
                <a:solidFill>
                  <a:schemeClr val="tx1"/>
                </a:solidFill>
                <a:cs typeface="Arial" pitchFamily="34" charset="0"/>
              </a:rPr>
              <a:t> Площадь;</a:t>
            </a:r>
          </a:p>
          <a:p>
            <a:pPr eaLnBrk="1" hangingPunct="1">
              <a:spcAft>
                <a:spcPts val="600"/>
              </a:spcAft>
              <a:buFontTx/>
              <a:buChar char="•"/>
            </a:pPr>
            <a:r>
              <a:rPr lang="ru-RU" sz="1600">
                <a:solidFill>
                  <a:schemeClr val="tx1"/>
                </a:solidFill>
                <a:cs typeface="Arial" pitchFamily="34" charset="0"/>
              </a:rPr>
              <a:t> Основания приобретения и источник средств.</a:t>
            </a:r>
            <a:endParaRPr lang="en-US" sz="1600">
              <a:solidFill>
                <a:schemeClr val="tx1"/>
              </a:solidFill>
              <a:cs typeface="Arial" pitchFamily="34" charset="0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0" y="765175"/>
            <a:ext cx="10534651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51765A6-5B48-4B15-AD7E-7EE17307EE39}" type="slidenum">
              <a:rPr lang="ru-RU"/>
              <a:pPr/>
              <a:t>17</a:t>
            </a:fld>
            <a:endParaRPr lang="ru-RU"/>
          </a:p>
        </p:txBody>
      </p:sp>
      <p:sp>
        <p:nvSpPr>
          <p:cNvPr id="50178" name="Rectangle 48"/>
          <p:cNvSpPr>
            <a:spLocks noChangeArrowheads="1"/>
          </p:cNvSpPr>
          <p:nvPr/>
        </p:nvSpPr>
        <p:spPr bwMode="auto">
          <a:xfrm>
            <a:off x="1117600" y="4784503"/>
            <a:ext cx="184731" cy="5386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br>
              <a:rPr lang="ru-RU" sz="1100"/>
            </a:br>
            <a:endParaRPr lang="ru-RU"/>
          </a:p>
        </p:txBody>
      </p:sp>
      <p:sp>
        <p:nvSpPr>
          <p:cNvPr id="50179" name="Text Box 3"/>
          <p:cNvSpPr txBox="1">
            <a:spLocks noChangeArrowheads="1"/>
          </p:cNvSpPr>
          <p:nvPr/>
        </p:nvSpPr>
        <p:spPr bwMode="auto">
          <a:xfrm>
            <a:off x="239185" y="188913"/>
            <a:ext cx="7124579" cy="415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ru-RU" sz="2100" b="1">
                <a:solidFill>
                  <a:srgbClr val="003399"/>
                </a:solidFill>
              </a:rPr>
              <a:t>Содержание Справки - сведения о транспортных средствах</a:t>
            </a:r>
          </a:p>
        </p:txBody>
      </p:sp>
      <p:sp>
        <p:nvSpPr>
          <p:cNvPr id="50180" name="TextBox 1"/>
          <p:cNvSpPr txBox="1">
            <a:spLocks noChangeArrowheads="1"/>
          </p:cNvSpPr>
          <p:nvPr/>
        </p:nvSpPr>
        <p:spPr bwMode="auto">
          <a:xfrm>
            <a:off x="239184" y="765175"/>
            <a:ext cx="11523133" cy="64633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Aft>
                <a:spcPts val="1200"/>
              </a:spcAft>
            </a:pPr>
            <a:r>
              <a:rPr lang="ru-RU" sz="1600" b="1"/>
              <a:t>2.2. Транспортные средства (ст. 358 Налогового кодекса РФ)</a:t>
            </a:r>
          </a:p>
          <a:p>
            <a:pPr>
              <a:spcAft>
                <a:spcPts val="600"/>
              </a:spcAft>
            </a:pPr>
            <a:r>
              <a:rPr lang="ru-RU" sz="1200"/>
              <a:t>1. Автомобили легковые,</a:t>
            </a:r>
            <a:endParaRPr lang="en-US" sz="1200"/>
          </a:p>
          <a:p>
            <a:pPr>
              <a:spcAft>
                <a:spcPts val="600"/>
              </a:spcAft>
            </a:pPr>
            <a:r>
              <a:rPr lang="ru-RU" sz="1200"/>
              <a:t>2. Автомобили грузовые,</a:t>
            </a:r>
            <a:endParaRPr lang="en-US" sz="1200"/>
          </a:p>
          <a:p>
            <a:pPr>
              <a:spcAft>
                <a:spcPts val="600"/>
              </a:spcAft>
            </a:pPr>
            <a:r>
              <a:rPr lang="ru-RU" sz="1200"/>
              <a:t>3. Мототранспортные средства,</a:t>
            </a:r>
          </a:p>
          <a:p>
            <a:pPr lvl="1" indent="-165100">
              <a:spcAft>
                <a:spcPts val="600"/>
              </a:spcAft>
              <a:buFont typeface="Arial" pitchFamily="34" charset="0"/>
              <a:buChar char="•"/>
            </a:pPr>
            <a:r>
              <a:rPr lang="ru-RU" sz="1200"/>
              <a:t>Мотоциклы, </a:t>
            </a:r>
          </a:p>
          <a:p>
            <a:pPr lvl="1" indent="-165100">
              <a:spcAft>
                <a:spcPts val="600"/>
              </a:spcAft>
              <a:buFont typeface="Arial" pitchFamily="34" charset="0"/>
              <a:buChar char="•"/>
            </a:pPr>
            <a:r>
              <a:rPr lang="ru-RU" sz="1200"/>
              <a:t>Мотороллеры,</a:t>
            </a:r>
          </a:p>
          <a:p>
            <a:pPr lvl="1" indent="-165100">
              <a:spcAft>
                <a:spcPts val="600"/>
              </a:spcAft>
              <a:buFont typeface="Arial" pitchFamily="34" charset="0"/>
              <a:buChar char="•"/>
            </a:pPr>
            <a:r>
              <a:rPr lang="ru-RU" sz="1200"/>
              <a:t>Снегоходы,</a:t>
            </a:r>
          </a:p>
          <a:p>
            <a:pPr lvl="1" indent="-165100">
              <a:spcAft>
                <a:spcPts val="600"/>
              </a:spcAft>
              <a:buFont typeface="Arial" pitchFamily="34" charset="0"/>
              <a:buChar char="•"/>
            </a:pPr>
            <a:r>
              <a:rPr lang="ru-RU" sz="1200"/>
              <a:t>Квадроциклы,</a:t>
            </a:r>
            <a:endParaRPr lang="en-US" sz="1200"/>
          </a:p>
          <a:p>
            <a:pPr>
              <a:spcAft>
                <a:spcPts val="600"/>
              </a:spcAft>
            </a:pPr>
            <a:r>
              <a:rPr lang="ru-RU" sz="1200"/>
              <a:t>4. Сельскохозяйственная техника,</a:t>
            </a:r>
            <a:endParaRPr lang="en-US" sz="1200"/>
          </a:p>
          <a:p>
            <a:pPr>
              <a:spcAft>
                <a:spcPts val="600"/>
              </a:spcAft>
            </a:pPr>
            <a:r>
              <a:rPr lang="ru-RU" sz="1200"/>
              <a:t>5. Водный транспорт,</a:t>
            </a:r>
          </a:p>
          <a:p>
            <a:pPr lvl="1" indent="-165100">
              <a:spcAft>
                <a:spcPts val="600"/>
              </a:spcAft>
              <a:buFont typeface="Arial" pitchFamily="34" charset="0"/>
              <a:buChar char="•"/>
            </a:pPr>
            <a:r>
              <a:rPr lang="ru-RU" sz="1200"/>
              <a:t>Яхты и катера,</a:t>
            </a:r>
          </a:p>
          <a:p>
            <a:pPr lvl="1" indent="-165100">
              <a:spcAft>
                <a:spcPts val="600"/>
              </a:spcAft>
              <a:buFont typeface="Arial" pitchFamily="34" charset="0"/>
              <a:buChar char="•"/>
            </a:pPr>
            <a:r>
              <a:rPr lang="ru-RU" sz="1200"/>
              <a:t>Гидроциклы,</a:t>
            </a:r>
          </a:p>
          <a:p>
            <a:pPr lvl="1" indent="-165100">
              <a:spcAft>
                <a:spcPts val="600"/>
              </a:spcAft>
              <a:buFont typeface="Arial" pitchFamily="34" charset="0"/>
              <a:buChar char="•"/>
            </a:pPr>
            <a:r>
              <a:rPr lang="ru-RU" sz="1200"/>
              <a:t>Теплоходы,</a:t>
            </a:r>
          </a:p>
          <a:p>
            <a:pPr lvl="1" indent="-165100">
              <a:spcAft>
                <a:spcPts val="600"/>
              </a:spcAft>
              <a:buFont typeface="Arial" pitchFamily="34" charset="0"/>
              <a:buChar char="•"/>
            </a:pPr>
            <a:r>
              <a:rPr lang="ru-RU" sz="1200"/>
              <a:t>Парусные суда,</a:t>
            </a:r>
          </a:p>
          <a:p>
            <a:pPr lvl="1" indent="-165100">
              <a:spcAft>
                <a:spcPts val="600"/>
              </a:spcAft>
              <a:buFont typeface="Arial" pitchFamily="34" charset="0"/>
              <a:buChar char="•"/>
            </a:pPr>
            <a:r>
              <a:rPr lang="ru-RU" sz="1200"/>
              <a:t>Баржи и паромы,</a:t>
            </a:r>
            <a:endParaRPr lang="en-US" sz="1200"/>
          </a:p>
          <a:p>
            <a:pPr>
              <a:spcAft>
                <a:spcPts val="600"/>
              </a:spcAft>
            </a:pPr>
            <a:r>
              <a:rPr lang="ru-RU" sz="1200"/>
              <a:t>6. Воздушный транспорт:</a:t>
            </a:r>
          </a:p>
          <a:p>
            <a:pPr lvl="1" indent="-165100">
              <a:spcAft>
                <a:spcPts val="600"/>
              </a:spcAft>
              <a:buFont typeface="Arial" pitchFamily="34" charset="0"/>
              <a:buChar char="•"/>
            </a:pPr>
            <a:r>
              <a:rPr lang="ru-RU" sz="1200"/>
              <a:t>Самолеты,</a:t>
            </a:r>
          </a:p>
          <a:p>
            <a:pPr lvl="1" indent="-165100">
              <a:spcAft>
                <a:spcPts val="600"/>
              </a:spcAft>
              <a:buFont typeface="Arial" pitchFamily="34" charset="0"/>
              <a:buChar char="•"/>
            </a:pPr>
            <a:r>
              <a:rPr lang="ru-RU" sz="1200"/>
              <a:t>Вертолеты,</a:t>
            </a:r>
            <a:endParaRPr lang="en-US" sz="1200"/>
          </a:p>
          <a:p>
            <a:pPr>
              <a:spcAft>
                <a:spcPts val="600"/>
              </a:spcAft>
            </a:pPr>
            <a:r>
              <a:rPr lang="ru-RU" sz="1200"/>
              <a:t>7. Иные транспортные средства:</a:t>
            </a:r>
          </a:p>
          <a:p>
            <a:pPr>
              <a:spcAft>
                <a:spcPts val="600"/>
              </a:spcAft>
            </a:pPr>
            <a:r>
              <a:rPr lang="ru-RU" sz="1200"/>
              <a:t>7.1. Железнодорожный подвижной состав,</a:t>
            </a:r>
          </a:p>
          <a:p>
            <a:pPr>
              <a:spcAft>
                <a:spcPts val="600"/>
              </a:spcAft>
            </a:pPr>
            <a:r>
              <a:rPr lang="ru-RU" sz="1200"/>
              <a:t>7.2. Строительная спецтехника.</a:t>
            </a:r>
            <a:endParaRPr lang="en-US" sz="1200"/>
          </a:p>
          <a:p>
            <a:pPr lvl="1" indent="-165100">
              <a:spcAft>
                <a:spcPts val="600"/>
              </a:spcAft>
              <a:buFont typeface="Arial" pitchFamily="34" charset="0"/>
              <a:buChar char="•"/>
            </a:pPr>
            <a:endParaRPr lang="en-US" sz="1400"/>
          </a:p>
          <a:p>
            <a:pPr algn="just">
              <a:spcAft>
                <a:spcPts val="600"/>
              </a:spcAft>
            </a:pPr>
            <a:endParaRPr lang="en-US" sz="1200"/>
          </a:p>
          <a:p>
            <a:pPr>
              <a:spcAft>
                <a:spcPts val="600"/>
              </a:spcAft>
            </a:pPr>
            <a:endParaRPr lang="en-US" sz="1200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5520267" y="4384675"/>
            <a:ext cx="5278967" cy="1873250"/>
          </a:xfrm>
          <a:prstGeom prst="roundRect">
            <a:avLst/>
          </a:prstGeom>
          <a:solidFill>
            <a:schemeClr val="accent1">
              <a:alpha val="2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hangingPunct="1"/>
            <a:r>
              <a:rPr lang="ru-RU" b="1">
                <a:solidFill>
                  <a:schemeClr val="tx1"/>
                </a:solidFill>
                <a:cs typeface="Arial" pitchFamily="34" charset="0"/>
              </a:rPr>
              <a:t>В числе прочего указываются:</a:t>
            </a:r>
          </a:p>
          <a:p>
            <a:pPr eaLnBrk="1" hangingPunct="1">
              <a:buFontTx/>
              <a:buChar char="•"/>
            </a:pPr>
            <a:r>
              <a:rPr lang="ru-RU">
                <a:solidFill>
                  <a:schemeClr val="tx1"/>
                </a:solidFill>
                <a:cs typeface="Arial" pitchFamily="34" charset="0"/>
              </a:rPr>
              <a:t> транспортные средства, находящиеся в угоне;</a:t>
            </a:r>
          </a:p>
          <a:p>
            <a:pPr eaLnBrk="1" hangingPunct="1">
              <a:buFontTx/>
              <a:buChar char="•"/>
            </a:pPr>
            <a:r>
              <a:rPr lang="ru-RU">
                <a:solidFill>
                  <a:schemeClr val="tx1"/>
                </a:solidFill>
                <a:cs typeface="Arial" pitchFamily="34" charset="0"/>
              </a:rPr>
              <a:t> транспортные средства, негодные к эксплуатации</a:t>
            </a:r>
            <a:endParaRPr lang="en-US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656667" y="1628775"/>
            <a:ext cx="7147984" cy="1873250"/>
          </a:xfrm>
          <a:prstGeom prst="roundRect">
            <a:avLst/>
          </a:prstGeom>
          <a:solidFill>
            <a:schemeClr val="accent1">
              <a:alpha val="2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hangingPunct="1">
              <a:spcAft>
                <a:spcPts val="600"/>
              </a:spcAft>
            </a:pPr>
            <a:r>
              <a:rPr lang="ru-RU" b="1">
                <a:solidFill>
                  <a:schemeClr val="tx1"/>
                </a:solidFill>
                <a:cs typeface="Arial" pitchFamily="34" charset="0"/>
              </a:rPr>
              <a:t>Указываются:</a:t>
            </a:r>
          </a:p>
          <a:p>
            <a:pPr algn="just" eaLnBrk="1" hangingPunct="1">
              <a:spcAft>
                <a:spcPts val="600"/>
              </a:spcAft>
              <a:buFontTx/>
              <a:buChar char="•"/>
            </a:pPr>
            <a:r>
              <a:rPr lang="ru-RU">
                <a:solidFill>
                  <a:schemeClr val="tx1"/>
                </a:solidFill>
                <a:cs typeface="Arial" pitchFamily="34" charset="0"/>
              </a:rPr>
              <a:t> Вид, марка, модель транспортного средства, год изготовления;</a:t>
            </a:r>
          </a:p>
          <a:p>
            <a:pPr algn="just" eaLnBrk="1" hangingPunct="1">
              <a:spcAft>
                <a:spcPts val="600"/>
              </a:spcAft>
              <a:buFontTx/>
              <a:buChar char="•"/>
            </a:pPr>
            <a:r>
              <a:rPr lang="ru-RU">
                <a:solidFill>
                  <a:schemeClr val="tx1"/>
                </a:solidFill>
                <a:cs typeface="Arial" pitchFamily="34" charset="0"/>
              </a:rPr>
              <a:t> Вид собственности;</a:t>
            </a:r>
          </a:p>
          <a:p>
            <a:pPr algn="just" eaLnBrk="1" hangingPunct="1">
              <a:spcAft>
                <a:spcPts val="600"/>
              </a:spcAft>
              <a:buFontTx/>
              <a:buChar char="•"/>
            </a:pPr>
            <a:r>
              <a:rPr lang="ru-RU">
                <a:solidFill>
                  <a:schemeClr val="tx1"/>
                </a:solidFill>
                <a:cs typeface="Arial" pitchFamily="34" charset="0"/>
              </a:rPr>
              <a:t> Место регистрации.</a:t>
            </a:r>
            <a:endParaRPr lang="en-US">
              <a:solidFill>
                <a:schemeClr val="tx1"/>
              </a:solidFill>
              <a:cs typeface="Arial" pitchFamily="34" charset="0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0" y="692150"/>
            <a:ext cx="10534651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5096A72-E336-4342-BAE5-6412BE32A758}" type="slidenum">
              <a:rPr lang="ru-RU"/>
              <a:pPr/>
              <a:t>18</a:t>
            </a:fld>
            <a:endParaRPr lang="ru-RU"/>
          </a:p>
        </p:txBody>
      </p:sp>
      <p:sp>
        <p:nvSpPr>
          <p:cNvPr id="52226" name="Rectangle 48"/>
          <p:cNvSpPr>
            <a:spLocks noChangeArrowheads="1"/>
          </p:cNvSpPr>
          <p:nvPr/>
        </p:nvSpPr>
        <p:spPr bwMode="auto">
          <a:xfrm>
            <a:off x="1117600" y="4784503"/>
            <a:ext cx="184731" cy="5386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br>
              <a:rPr lang="ru-RU" sz="1100"/>
            </a:br>
            <a:endParaRPr lang="ru-RU"/>
          </a:p>
        </p:txBody>
      </p:sp>
      <p:sp>
        <p:nvSpPr>
          <p:cNvPr id="52227" name="Text Box 3"/>
          <p:cNvSpPr txBox="1">
            <a:spLocks noChangeArrowheads="1"/>
          </p:cNvSpPr>
          <p:nvPr/>
        </p:nvSpPr>
        <p:spPr bwMode="auto">
          <a:xfrm>
            <a:off x="313267" y="188913"/>
            <a:ext cx="5632119" cy="415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ru-RU" sz="2100" b="1">
                <a:solidFill>
                  <a:srgbClr val="003399"/>
                </a:solidFill>
              </a:rPr>
              <a:t>Сведения об имуществе – отдельные вопросы</a:t>
            </a:r>
          </a:p>
        </p:txBody>
      </p:sp>
      <p:sp>
        <p:nvSpPr>
          <p:cNvPr id="4" name="Скругленная прямоугольная выноска 3"/>
          <p:cNvSpPr/>
          <p:nvPr/>
        </p:nvSpPr>
        <p:spPr>
          <a:xfrm flipH="1">
            <a:off x="332317" y="908050"/>
            <a:ext cx="5831416" cy="2233613"/>
          </a:xfrm>
          <a:prstGeom prst="wedgeRoundRectCallou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spcAft>
                <a:spcPts val="600"/>
              </a:spcAft>
            </a:pPr>
            <a:r>
              <a:rPr lang="ru-RU" sz="1200" b="1" i="1">
                <a:solidFill>
                  <a:schemeClr val="tx1"/>
                </a:solidFill>
                <a:cs typeface="Arial" pitchFamily="34" charset="0"/>
              </a:rPr>
              <a:t>Должна ли в справке указываться информация об имуществе, приобретенном в кредит в отчетном периоде? </a:t>
            </a:r>
            <a:endParaRPr lang="en-US" sz="1200">
              <a:solidFill>
                <a:schemeClr val="tx1"/>
              </a:solidFill>
              <a:cs typeface="Arial" pitchFamily="34" charset="0"/>
            </a:endParaRPr>
          </a:p>
          <a:p>
            <a:pPr algn="just" eaLnBrk="1" hangingPunct="1"/>
            <a:r>
              <a:rPr lang="ru-RU" sz="1200">
                <a:solidFill>
                  <a:schemeClr val="tx1"/>
                </a:solidFill>
                <a:cs typeface="Arial" pitchFamily="34" charset="0"/>
              </a:rPr>
              <a:t>Имущество, приобретенное в кредит, принадлежит гражданскому служащему (члену его семьи) на праве собственности. Следовательно, информация о нем должна быть внесена в соответствующий подраздел справки. При этом если кредит не был выплачен в отчетном периоде, информация о нем вносится в подраздел 6.2 «Срочные обязательства».</a:t>
            </a:r>
            <a:endParaRPr lang="en-US" sz="120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5" name="Скругленная прямоугольная выноска 4"/>
          <p:cNvSpPr/>
          <p:nvPr/>
        </p:nvSpPr>
        <p:spPr>
          <a:xfrm>
            <a:off x="196851" y="3565525"/>
            <a:ext cx="5966883" cy="2736850"/>
          </a:xfrm>
          <a:prstGeom prst="wedgeRoundRectCallou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spcAft>
                <a:spcPts val="600"/>
              </a:spcAft>
            </a:pPr>
            <a:r>
              <a:rPr lang="ru-RU" sz="1200" b="1" i="1">
                <a:solidFill>
                  <a:schemeClr val="tx1"/>
                </a:solidFill>
                <a:cs typeface="Arial" pitchFamily="34" charset="0"/>
              </a:rPr>
              <a:t>Должна ли в справке отражаться информация об имуществе, за которое в отчетном периоде была внесена предоплата? </a:t>
            </a:r>
            <a:endParaRPr lang="en-US" sz="1200">
              <a:solidFill>
                <a:schemeClr val="tx1"/>
              </a:solidFill>
              <a:cs typeface="Arial" pitchFamily="34" charset="0"/>
            </a:endParaRPr>
          </a:p>
          <a:p>
            <a:pPr algn="just" eaLnBrk="1" hangingPunct="1"/>
            <a:r>
              <a:rPr lang="ru-RU" sz="1200">
                <a:solidFill>
                  <a:schemeClr val="tx1"/>
                </a:solidFill>
                <a:cs typeface="Arial" pitchFamily="34" charset="0"/>
              </a:rPr>
              <a:t>Внесение предоплаты за имущество не означает того, что  гражданский служащий (член его семьи) стал его собственником. Следовательно, в случае внесения в отчетном периоде предоплаты за имущество (при условии, что гражданский служащий (член его семьи) не был зарегистрирован как собственник имущества в отчетном периоде) информация об имуществе </a:t>
            </a:r>
            <a:r>
              <a:rPr lang="ru-RU" sz="1200" b="1">
                <a:solidFill>
                  <a:schemeClr val="tx1"/>
                </a:solidFill>
                <a:cs typeface="Arial" pitchFamily="34" charset="0"/>
              </a:rPr>
              <a:t>не должна</a:t>
            </a:r>
            <a:r>
              <a:rPr lang="ru-RU" sz="1200">
                <a:solidFill>
                  <a:schemeClr val="tx1"/>
                </a:solidFill>
                <a:cs typeface="Arial" pitchFamily="34" charset="0"/>
              </a:rPr>
              <a:t> вноситься в справку. Однако обязательства продавца имущества перед покупателем должны быть занесены в подраздел 6.2 «Срочные обязательства».</a:t>
            </a:r>
            <a:endParaRPr lang="en-US" sz="120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6" name="Скругленная прямоугольная выноска 5"/>
          <p:cNvSpPr/>
          <p:nvPr/>
        </p:nvSpPr>
        <p:spPr>
          <a:xfrm flipH="1">
            <a:off x="6783918" y="3933825"/>
            <a:ext cx="5268383" cy="2482850"/>
          </a:xfrm>
          <a:prstGeom prst="wedgeRoundRectCallou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spcAft>
                <a:spcPts val="600"/>
              </a:spcAft>
            </a:pPr>
            <a:r>
              <a:rPr lang="ru-RU" sz="1200" b="1" i="1">
                <a:solidFill>
                  <a:schemeClr val="tx1"/>
                </a:solidFill>
                <a:cs typeface="Arial" pitchFamily="34" charset="0"/>
              </a:rPr>
              <a:t>В какой раздел должна вноситься информация о неприватизированном  недвижимом имуществе?</a:t>
            </a:r>
            <a:endParaRPr lang="en-US" sz="1200">
              <a:solidFill>
                <a:schemeClr val="tx1"/>
              </a:solidFill>
              <a:cs typeface="Arial" pitchFamily="34" charset="0"/>
            </a:endParaRPr>
          </a:p>
          <a:p>
            <a:pPr algn="just" eaLnBrk="1" hangingPunct="1"/>
            <a:r>
              <a:rPr lang="ru-RU" sz="1200">
                <a:solidFill>
                  <a:schemeClr val="tx1"/>
                </a:solidFill>
                <a:cs typeface="Arial" pitchFamily="34" charset="0"/>
              </a:rPr>
              <a:t>Неприватизированное недвижимое имущество находится в собственности муниципального образования, в то время как гражданский служащий (член его семьи) обладают </a:t>
            </a:r>
            <a:r>
              <a:rPr lang="ru-RU" sz="1200" b="1">
                <a:solidFill>
                  <a:schemeClr val="tx1"/>
                </a:solidFill>
                <a:cs typeface="Arial" pitchFamily="34" charset="0"/>
              </a:rPr>
              <a:t>правом пользования</a:t>
            </a:r>
            <a:r>
              <a:rPr lang="ru-RU" sz="1200">
                <a:solidFill>
                  <a:schemeClr val="tx1"/>
                </a:solidFill>
                <a:cs typeface="Arial" pitchFamily="34" charset="0"/>
              </a:rPr>
              <a:t> на нее. Следовательно, информация о неприватизированной квартире должна вноситься в подраздел 6.1 «Объекты недвижимого имущества, находящиеся в пользовании». </a:t>
            </a:r>
            <a:endParaRPr lang="en-US" sz="120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7" name="Скругленная прямоугольная выноска 6"/>
          <p:cNvSpPr/>
          <p:nvPr/>
        </p:nvSpPr>
        <p:spPr>
          <a:xfrm>
            <a:off x="6783917" y="1019176"/>
            <a:ext cx="5156200" cy="2447925"/>
          </a:xfrm>
          <a:prstGeom prst="wedgeRoundRectCallou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spcAft>
                <a:spcPts val="600"/>
              </a:spcAft>
            </a:pPr>
            <a:r>
              <a:rPr lang="ru-RU" sz="1200" b="1" i="1">
                <a:solidFill>
                  <a:schemeClr val="tx1"/>
                </a:solidFill>
                <a:cs typeface="Arial" pitchFamily="34" charset="0"/>
              </a:rPr>
              <a:t>Как должна отражаться в справке информация о продаже имущества?</a:t>
            </a:r>
            <a:endParaRPr lang="en-US" sz="1200">
              <a:solidFill>
                <a:schemeClr val="tx1"/>
              </a:solidFill>
              <a:cs typeface="Arial" pitchFamily="34" charset="0"/>
            </a:endParaRPr>
          </a:p>
          <a:p>
            <a:pPr algn="just" eaLnBrk="1" hangingPunct="1"/>
            <a:r>
              <a:rPr lang="ru-RU" sz="1200">
                <a:solidFill>
                  <a:schemeClr val="tx1"/>
                </a:solidFill>
                <a:cs typeface="Arial" pitchFamily="34" charset="0"/>
              </a:rPr>
              <a:t>Датой продажи имущества является </a:t>
            </a:r>
            <a:r>
              <a:rPr lang="ru-RU" sz="1200" b="1">
                <a:solidFill>
                  <a:schemeClr val="tx1"/>
                </a:solidFill>
                <a:cs typeface="Arial" pitchFamily="34" charset="0"/>
              </a:rPr>
              <a:t>дата регистрации права собственности</a:t>
            </a:r>
            <a:r>
              <a:rPr lang="ru-RU" sz="1200">
                <a:solidFill>
                  <a:schemeClr val="tx1"/>
                </a:solidFill>
                <a:cs typeface="Arial" pitchFamily="34" charset="0"/>
              </a:rPr>
              <a:t> на него, то есть дата получения права собственности ее покупателем (а не дата перечисления денег и так далее).  Особое внимание должно быть уделено иной информации, которая должна вноситься в справку при продаже имущества (доход, полученный от продажи имущества и финансовые обязательства, которые могли  возникнуть при его продаже). </a:t>
            </a:r>
            <a:endParaRPr lang="en-US" sz="1200">
              <a:solidFill>
                <a:schemeClr val="tx1"/>
              </a:solidFill>
              <a:cs typeface="Arial" pitchFamily="34" charset="0"/>
            </a:endParaRPr>
          </a:p>
        </p:txBody>
      </p:sp>
      <p:cxnSp>
        <p:nvCxnSpPr>
          <p:cNvPr id="2" name="Прямая соединительная линия 3"/>
          <p:cNvCxnSpPr/>
          <p:nvPr/>
        </p:nvCxnSpPr>
        <p:spPr>
          <a:xfrm>
            <a:off x="0" y="692150"/>
            <a:ext cx="10534651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28CE4E3-1B6E-4E6E-9FE4-895F87F03AE5}" type="slidenum">
              <a:rPr lang="ru-RU"/>
              <a:pPr/>
              <a:t>19</a:t>
            </a:fld>
            <a:endParaRPr lang="ru-RU"/>
          </a:p>
        </p:txBody>
      </p:sp>
      <p:sp>
        <p:nvSpPr>
          <p:cNvPr id="54274" name="Rectangle 48"/>
          <p:cNvSpPr>
            <a:spLocks noChangeArrowheads="1"/>
          </p:cNvSpPr>
          <p:nvPr/>
        </p:nvSpPr>
        <p:spPr bwMode="auto">
          <a:xfrm>
            <a:off x="1117600" y="4784503"/>
            <a:ext cx="184731" cy="5386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br>
              <a:rPr lang="ru-RU" sz="1100"/>
            </a:br>
            <a:endParaRPr lang="ru-RU"/>
          </a:p>
        </p:txBody>
      </p:sp>
      <p:sp>
        <p:nvSpPr>
          <p:cNvPr id="54275" name="Text Box 3"/>
          <p:cNvSpPr txBox="1">
            <a:spLocks noChangeArrowheads="1"/>
          </p:cNvSpPr>
          <p:nvPr/>
        </p:nvSpPr>
        <p:spPr bwMode="auto">
          <a:xfrm>
            <a:off x="334434" y="188913"/>
            <a:ext cx="9505951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ru-RU" sz="2100" b="1">
                <a:solidFill>
                  <a:srgbClr val="003399"/>
                </a:solidFill>
              </a:rPr>
              <a:t>Содержание Справки – сведения о счетах в банках</a:t>
            </a:r>
          </a:p>
        </p:txBody>
      </p:sp>
      <p:sp>
        <p:nvSpPr>
          <p:cNvPr id="54276" name="TextBox 1"/>
          <p:cNvSpPr txBox="1">
            <a:spLocks noChangeArrowheads="1"/>
          </p:cNvSpPr>
          <p:nvPr/>
        </p:nvSpPr>
        <p:spPr bwMode="auto">
          <a:xfrm>
            <a:off x="258234" y="979489"/>
            <a:ext cx="11523133" cy="35240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Aft>
                <a:spcPts val="600"/>
              </a:spcAft>
              <a:buFontTx/>
              <a:buAutoNum type="arabicPeriod"/>
            </a:pPr>
            <a:r>
              <a:rPr lang="ru-RU"/>
              <a:t>Наименование и адрес банка или иной кредитной организации;</a:t>
            </a:r>
          </a:p>
          <a:p>
            <a:pPr marL="342900" indent="-342900">
              <a:spcAft>
                <a:spcPts val="600"/>
              </a:spcAft>
              <a:buFontTx/>
              <a:buAutoNum type="arabicPeriod"/>
            </a:pPr>
            <a:r>
              <a:rPr lang="ru-RU"/>
              <a:t>Вид и валюта счета;</a:t>
            </a:r>
          </a:p>
          <a:p>
            <a:pPr marL="342900" indent="-342900">
              <a:spcAft>
                <a:spcPts val="600"/>
              </a:spcAft>
            </a:pPr>
            <a:r>
              <a:rPr lang="ru-RU" sz="1600" i="1"/>
              <a:t>О видах счетов см. Инструкцию Банка России от 30.05.2014 N 153-И «Об открытии и закрытии банковских счетов, счетов по вкладам (депозитам), депозитных счетов»</a:t>
            </a:r>
          </a:p>
          <a:p>
            <a:pPr marL="342900" indent="-342900">
              <a:spcAft>
                <a:spcPts val="600"/>
              </a:spcAft>
              <a:buFontTx/>
              <a:buAutoNum type="arabicPeriod" startAt="3"/>
            </a:pPr>
            <a:r>
              <a:rPr lang="ru-RU"/>
              <a:t>Дата открытия счета;</a:t>
            </a:r>
          </a:p>
          <a:p>
            <a:pPr marL="342900" indent="-342900">
              <a:spcAft>
                <a:spcPts val="600"/>
              </a:spcAft>
              <a:buFontTx/>
              <a:buAutoNum type="arabicPeriod" startAt="3"/>
            </a:pPr>
            <a:r>
              <a:rPr lang="ru-RU"/>
              <a:t>Остаток на счете;</a:t>
            </a:r>
          </a:p>
          <a:p>
            <a:pPr marL="342900" indent="-342900">
              <a:spcAft>
                <a:spcPts val="600"/>
              </a:spcAft>
              <a:buFontTx/>
              <a:buAutoNum type="arabicPeriod" startAt="3"/>
            </a:pPr>
            <a:r>
              <a:rPr lang="ru-RU"/>
              <a:t>Сумма, поступивших на счет денежных средств: </a:t>
            </a:r>
          </a:p>
          <a:p>
            <a:pPr marL="342900" indent="-342900">
              <a:spcAft>
                <a:spcPts val="600"/>
              </a:spcAft>
            </a:pPr>
            <a:r>
              <a:rPr lang="ru-RU" sz="1600" i="1"/>
              <a:t>Общая сумма денежных поступлений на счет за отчетный период в случаях, </a:t>
            </a:r>
            <a:r>
              <a:rPr lang="ru-RU" sz="1600" b="1" i="1"/>
              <a:t>если указанная сумма превышает общий доход лица и его супруга (супруги) за отчетный период и два предшествующих ему года</a:t>
            </a:r>
            <a:r>
              <a:rPr lang="ru-RU" sz="1600" i="1"/>
              <a:t>. </a:t>
            </a:r>
            <a:r>
              <a:rPr lang="ru-RU" sz="1600" i="1" u="sng"/>
              <a:t>В этом случае к справке прилагается выписка о движении денежных средств по данному счету за отчетный период.</a:t>
            </a:r>
          </a:p>
          <a:p>
            <a:pPr marL="342900" indent="-342900">
              <a:spcAft>
                <a:spcPts val="600"/>
              </a:spcAft>
              <a:buFontTx/>
              <a:buAutoNum type="arabicPeriod"/>
            </a:pPr>
            <a:endParaRPr lang="en-US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0" y="765175"/>
            <a:ext cx="10534651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F3437BA-BA0B-4AFB-9132-9E5AB3F5D7D7}" type="slidenum">
              <a:rPr lang="ru-RU"/>
              <a:pPr/>
              <a:t>2</a:t>
            </a:fld>
            <a:endParaRPr lang="ru-RU"/>
          </a:p>
        </p:txBody>
      </p:sp>
      <p:sp>
        <p:nvSpPr>
          <p:cNvPr id="19458" name="Rectangle 48"/>
          <p:cNvSpPr>
            <a:spLocks noChangeArrowheads="1"/>
          </p:cNvSpPr>
          <p:nvPr/>
        </p:nvSpPr>
        <p:spPr bwMode="auto">
          <a:xfrm>
            <a:off x="1117600" y="4784503"/>
            <a:ext cx="184731" cy="5386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br>
              <a:rPr lang="ru-RU" sz="1100"/>
            </a:br>
            <a:endParaRPr lang="ru-RU"/>
          </a:p>
        </p:txBody>
      </p:sp>
      <p:sp>
        <p:nvSpPr>
          <p:cNvPr id="19" name="Rectangle 18"/>
          <p:cNvSpPr/>
          <p:nvPr/>
        </p:nvSpPr>
        <p:spPr>
          <a:xfrm>
            <a:off x="406400" y="4176714"/>
            <a:ext cx="4800600" cy="18002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>
              <a:solidFill>
                <a:schemeClr val="tx1"/>
              </a:solidFill>
              <a:cs typeface="Arial" pitchFamily="34" charset="0"/>
            </a:endParaRPr>
          </a:p>
          <a:p>
            <a:pPr algn="ctr"/>
            <a:endParaRPr lang="ru-RU">
              <a:solidFill>
                <a:schemeClr val="tx1"/>
              </a:solidFill>
              <a:cs typeface="Arial" pitchFamily="34" charset="0"/>
            </a:endParaRPr>
          </a:p>
          <a:p>
            <a:pPr algn="ctr"/>
            <a:endParaRPr lang="ru-RU">
              <a:solidFill>
                <a:schemeClr val="tx1"/>
              </a:solidFill>
              <a:cs typeface="Arial" pitchFamily="34" charset="0"/>
            </a:endParaRPr>
          </a:p>
          <a:p>
            <a:pPr algn="ctr"/>
            <a:endParaRPr lang="ru-RU">
              <a:solidFill>
                <a:schemeClr val="tx1"/>
              </a:solidFill>
              <a:cs typeface="Arial" pitchFamily="34" charset="0"/>
            </a:endParaRPr>
          </a:p>
          <a:p>
            <a:pPr algn="ctr"/>
            <a:r>
              <a:rPr lang="ru-RU">
                <a:solidFill>
                  <a:schemeClr val="tx1"/>
                </a:solidFill>
                <a:cs typeface="Arial" pitchFamily="34" charset="0"/>
              </a:rPr>
              <a:t>Азия, Латинская Америка, Восточная Европа</a:t>
            </a:r>
            <a:endParaRPr lang="en-US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19460" name="Text Box 3"/>
          <p:cNvSpPr txBox="1">
            <a:spLocks noChangeArrowheads="1"/>
          </p:cNvSpPr>
          <p:nvPr/>
        </p:nvSpPr>
        <p:spPr bwMode="auto">
          <a:xfrm>
            <a:off x="334434" y="188913"/>
            <a:ext cx="8108951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100" b="1">
                <a:solidFill>
                  <a:srgbClr val="003399"/>
                </a:solidFill>
              </a:rPr>
              <a:t>Виды антикоррупционного декларирования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3048001" y="1262063"/>
            <a:ext cx="5566833" cy="863600"/>
          </a:xfrm>
          <a:prstGeom prst="roundRect">
            <a:avLst/>
          </a:prstGeom>
          <a:solidFill>
            <a:srgbClr val="E7F4F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>
                <a:solidFill>
                  <a:schemeClr val="tx1"/>
                </a:solidFill>
                <a:cs typeface="Arial" pitchFamily="34" charset="0"/>
              </a:rPr>
              <a:t>Декларирование</a:t>
            </a:r>
            <a:endParaRPr lang="en-US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49817" y="3870325"/>
            <a:ext cx="4315883" cy="1404938"/>
          </a:xfrm>
          <a:prstGeom prst="rect">
            <a:avLst/>
          </a:prstGeom>
          <a:solidFill>
            <a:schemeClr val="accent3">
              <a:lumMod val="8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ru-RU">
                <a:solidFill>
                  <a:srgbClr val="000000"/>
                </a:solidFill>
                <a:cs typeface="Arial" pitchFamily="34" charset="0"/>
              </a:rPr>
              <a:t>Цель – выявление «индикаторов коррупции»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42951" y="2557464"/>
            <a:ext cx="4129616" cy="1584325"/>
          </a:xfrm>
          <a:prstGeom prst="roundRect">
            <a:avLst/>
          </a:prstGeom>
          <a:solidFill>
            <a:srgbClr val="E7F4F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>
                <a:solidFill>
                  <a:schemeClr val="tx1"/>
                </a:solidFill>
                <a:cs typeface="Arial" pitchFamily="34" charset="0"/>
              </a:rPr>
              <a:t>Декларирование доходов, имущества и обязательств имущественного характера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424084" y="4165601"/>
            <a:ext cx="4800600" cy="18002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>
              <a:solidFill>
                <a:schemeClr val="tx1"/>
              </a:solidFill>
              <a:cs typeface="Arial" pitchFamily="34" charset="0"/>
            </a:endParaRPr>
          </a:p>
          <a:p>
            <a:pPr algn="ctr"/>
            <a:endParaRPr lang="ru-RU">
              <a:solidFill>
                <a:schemeClr val="tx1"/>
              </a:solidFill>
              <a:cs typeface="Arial" pitchFamily="34" charset="0"/>
            </a:endParaRPr>
          </a:p>
          <a:p>
            <a:pPr algn="ctr"/>
            <a:endParaRPr lang="ru-RU">
              <a:solidFill>
                <a:schemeClr val="tx1"/>
              </a:solidFill>
              <a:cs typeface="Arial" pitchFamily="34" charset="0"/>
            </a:endParaRPr>
          </a:p>
          <a:p>
            <a:pPr algn="ctr"/>
            <a:endParaRPr lang="ru-RU">
              <a:solidFill>
                <a:schemeClr val="tx1"/>
              </a:solidFill>
              <a:cs typeface="Arial" pitchFamily="34" charset="0"/>
            </a:endParaRPr>
          </a:p>
          <a:p>
            <a:pPr algn="ctr"/>
            <a:r>
              <a:rPr lang="ru-RU">
                <a:solidFill>
                  <a:schemeClr val="tx1"/>
                </a:solidFill>
                <a:cs typeface="Arial" pitchFamily="34" charset="0"/>
              </a:rPr>
              <a:t>США, Канада</a:t>
            </a:r>
            <a:endParaRPr lang="en-US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6697134" y="3870325"/>
            <a:ext cx="4315884" cy="1404938"/>
          </a:xfrm>
          <a:prstGeom prst="rect">
            <a:avLst/>
          </a:prstGeom>
          <a:solidFill>
            <a:schemeClr val="accent3">
              <a:lumMod val="8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ru-RU">
                <a:solidFill>
                  <a:srgbClr val="000000"/>
                </a:solidFill>
                <a:cs typeface="Arial" pitchFamily="34" charset="0"/>
              </a:rPr>
              <a:t>Цель – выявление конфликта интересов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6792385" y="2555876"/>
            <a:ext cx="4127500" cy="1584325"/>
          </a:xfrm>
          <a:prstGeom prst="roundRect">
            <a:avLst/>
          </a:prstGeom>
          <a:solidFill>
            <a:srgbClr val="E7F4F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>
                <a:solidFill>
                  <a:schemeClr val="tx1"/>
                </a:solidFill>
                <a:cs typeface="Arial" pitchFamily="34" charset="0"/>
              </a:rPr>
              <a:t>Декларирование финансовых и иных интересов</a:t>
            </a:r>
          </a:p>
        </p:txBody>
      </p:sp>
      <p:cxnSp>
        <p:nvCxnSpPr>
          <p:cNvPr id="24" name="Elbow Connector 23"/>
          <p:cNvCxnSpPr>
            <a:stCxn id="13" idx="2"/>
            <a:endCxn id="16" idx="0"/>
          </p:cNvCxnSpPr>
          <p:nvPr/>
        </p:nvCxnSpPr>
        <p:spPr>
          <a:xfrm rot="5400000">
            <a:off x="4103159" y="829205"/>
            <a:ext cx="431800" cy="302471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Elbow Connector 25"/>
          <p:cNvCxnSpPr>
            <a:stCxn id="13" idx="2"/>
            <a:endCxn id="18" idx="0"/>
          </p:cNvCxnSpPr>
          <p:nvPr/>
        </p:nvCxnSpPr>
        <p:spPr>
          <a:xfrm rot="16200000" flipH="1">
            <a:off x="7128670" y="828411"/>
            <a:ext cx="430212" cy="302471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Прямая соединительная линия 3"/>
          <p:cNvCxnSpPr/>
          <p:nvPr/>
        </p:nvCxnSpPr>
        <p:spPr>
          <a:xfrm>
            <a:off x="0" y="765175"/>
            <a:ext cx="10534651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096017F-6FCD-4E77-9B52-C342CDE1DE29}" type="slidenum">
              <a:rPr lang="ru-RU"/>
              <a:pPr/>
              <a:t>20</a:t>
            </a:fld>
            <a:endParaRPr lang="ru-RU"/>
          </a:p>
        </p:txBody>
      </p:sp>
      <p:sp>
        <p:nvSpPr>
          <p:cNvPr id="56322" name="Rectangle 48"/>
          <p:cNvSpPr>
            <a:spLocks noChangeArrowheads="1"/>
          </p:cNvSpPr>
          <p:nvPr/>
        </p:nvSpPr>
        <p:spPr bwMode="auto">
          <a:xfrm>
            <a:off x="1117600" y="4784503"/>
            <a:ext cx="184731" cy="5386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br>
              <a:rPr lang="ru-RU" sz="1100"/>
            </a:br>
            <a:endParaRPr lang="ru-RU"/>
          </a:p>
        </p:txBody>
      </p:sp>
      <p:sp>
        <p:nvSpPr>
          <p:cNvPr id="56323" name="Text Box 3"/>
          <p:cNvSpPr txBox="1">
            <a:spLocks noChangeArrowheads="1"/>
          </p:cNvSpPr>
          <p:nvPr/>
        </p:nvSpPr>
        <p:spPr bwMode="auto">
          <a:xfrm>
            <a:off x="239185" y="188913"/>
            <a:ext cx="6225550" cy="415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ru-RU" sz="2100" b="1">
                <a:solidFill>
                  <a:srgbClr val="003399"/>
                </a:solidFill>
              </a:rPr>
              <a:t>Содержание Справки – сведения о ценных бумагах</a:t>
            </a:r>
          </a:p>
        </p:txBody>
      </p:sp>
      <p:sp>
        <p:nvSpPr>
          <p:cNvPr id="56324" name="TextBox 1"/>
          <p:cNvSpPr txBox="1">
            <a:spLocks noChangeArrowheads="1"/>
          </p:cNvSpPr>
          <p:nvPr/>
        </p:nvSpPr>
        <p:spPr bwMode="auto">
          <a:xfrm>
            <a:off x="332318" y="908050"/>
            <a:ext cx="11523133" cy="410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>
              <a:spcAft>
                <a:spcPts val="600"/>
              </a:spcAft>
            </a:pPr>
            <a:r>
              <a:rPr lang="ru-RU" sz="1400"/>
              <a:t>1. Акции,</a:t>
            </a:r>
            <a:endParaRPr lang="en-US" sz="1400"/>
          </a:p>
          <a:p>
            <a:pPr marL="285750" indent="-285750">
              <a:spcAft>
                <a:spcPts val="600"/>
              </a:spcAft>
            </a:pPr>
            <a:r>
              <a:rPr lang="ru-RU" sz="1400"/>
              <a:t>2. Государственные облигации, </a:t>
            </a:r>
            <a:endParaRPr lang="en-US" sz="1400"/>
          </a:p>
          <a:p>
            <a:pPr marL="285750" indent="-285750">
              <a:spcAft>
                <a:spcPts val="600"/>
              </a:spcAft>
            </a:pPr>
            <a:r>
              <a:rPr lang="ru-RU" sz="1400"/>
              <a:t>3. Облигации, </a:t>
            </a:r>
            <a:endParaRPr lang="en-US" sz="1400"/>
          </a:p>
          <a:p>
            <a:pPr marL="285750" indent="-285750">
              <a:spcAft>
                <a:spcPts val="600"/>
              </a:spcAft>
            </a:pPr>
            <a:r>
              <a:rPr lang="ru-RU" sz="1400"/>
              <a:t>4. Векселя, </a:t>
            </a:r>
            <a:endParaRPr lang="en-US" sz="1400"/>
          </a:p>
          <a:p>
            <a:pPr marL="285750" indent="-285750">
              <a:spcAft>
                <a:spcPts val="600"/>
              </a:spcAft>
            </a:pPr>
            <a:r>
              <a:rPr lang="ru-RU" sz="1400"/>
              <a:t>5. Чеки, </a:t>
            </a:r>
            <a:endParaRPr lang="en-US" sz="1400"/>
          </a:p>
          <a:p>
            <a:pPr marL="285750" indent="-285750">
              <a:spcAft>
                <a:spcPts val="600"/>
              </a:spcAft>
            </a:pPr>
            <a:r>
              <a:rPr lang="ru-RU" sz="1400"/>
              <a:t>6. Депозитные и сберегательные сертификаты, </a:t>
            </a:r>
            <a:endParaRPr lang="en-US" sz="1400"/>
          </a:p>
          <a:p>
            <a:pPr marL="285750" indent="-285750">
              <a:spcAft>
                <a:spcPts val="600"/>
              </a:spcAft>
            </a:pPr>
            <a:r>
              <a:rPr lang="ru-RU" sz="1400"/>
              <a:t>7. Банковские сберегательные книжки на предъявителя, </a:t>
            </a:r>
            <a:endParaRPr lang="en-US" sz="1400"/>
          </a:p>
          <a:p>
            <a:pPr marL="285750" indent="-285750">
              <a:spcAft>
                <a:spcPts val="600"/>
              </a:spcAft>
            </a:pPr>
            <a:r>
              <a:rPr lang="ru-RU" sz="1400"/>
              <a:t>8. Коносаменты, </a:t>
            </a:r>
            <a:endParaRPr lang="en-US" sz="1400"/>
          </a:p>
          <a:p>
            <a:pPr marL="285750" indent="-285750">
              <a:spcAft>
                <a:spcPts val="600"/>
              </a:spcAft>
            </a:pPr>
            <a:r>
              <a:rPr lang="ru-RU" sz="1400"/>
              <a:t>9. Приватизационные ценные бумаги, </a:t>
            </a:r>
            <a:endParaRPr lang="en-US" sz="1400"/>
          </a:p>
          <a:p>
            <a:pPr marL="285750" indent="-285750">
              <a:spcAft>
                <a:spcPts val="600"/>
              </a:spcAft>
            </a:pPr>
            <a:r>
              <a:rPr lang="ru-RU" sz="1400"/>
              <a:t>10. Инвестиционные паи, </a:t>
            </a:r>
            <a:endParaRPr lang="en-US" sz="1400"/>
          </a:p>
          <a:p>
            <a:pPr marL="285750" indent="-285750">
              <a:spcAft>
                <a:spcPts val="600"/>
              </a:spcAft>
            </a:pPr>
            <a:r>
              <a:rPr lang="ru-RU" sz="1400"/>
              <a:t>11. Ипотечные ценные бумаги, </a:t>
            </a:r>
            <a:endParaRPr lang="en-US" sz="1400"/>
          </a:p>
          <a:p>
            <a:pPr marL="285750" indent="-285750">
              <a:spcAft>
                <a:spcPts val="600"/>
              </a:spcAft>
            </a:pPr>
            <a:r>
              <a:rPr lang="ru-RU" sz="1400"/>
              <a:t>12. Закладные,</a:t>
            </a:r>
            <a:endParaRPr lang="en-US" sz="1400"/>
          </a:p>
          <a:p>
            <a:pPr marL="285750" indent="-285750">
              <a:spcAft>
                <a:spcPts val="600"/>
              </a:spcAft>
            </a:pPr>
            <a:r>
              <a:rPr lang="ru-RU" sz="1400"/>
              <a:t>13. Складские свидетельства, </a:t>
            </a:r>
            <a:endParaRPr lang="en-US" sz="1400"/>
          </a:p>
          <a:p>
            <a:pPr marL="285750" indent="-285750">
              <a:spcAft>
                <a:spcPts val="600"/>
              </a:spcAft>
            </a:pPr>
            <a:r>
              <a:rPr lang="ru-RU" sz="1400"/>
              <a:t>14. Опционы эмитента.</a:t>
            </a:r>
            <a:endParaRPr lang="en-US" sz="1400"/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4754034" y="1017589"/>
            <a:ext cx="4510617" cy="10953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r>
              <a:rPr lang="ru-RU" b="1">
                <a:solidFill>
                  <a:schemeClr val="tx1"/>
                </a:solidFill>
                <a:cs typeface="Arial" pitchFamily="34" charset="0"/>
              </a:rPr>
              <a:t>ст. 143 Гражданского кодекса РФ</a:t>
            </a:r>
            <a:endParaRPr lang="en-US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559301" y="3625850"/>
            <a:ext cx="7150100" cy="2827338"/>
          </a:xfrm>
          <a:prstGeom prst="roundRect">
            <a:avLst/>
          </a:prstGeom>
          <a:solidFill>
            <a:schemeClr val="accent1">
              <a:alpha val="2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hangingPunct="1">
              <a:spcAft>
                <a:spcPts val="600"/>
              </a:spcAft>
            </a:pPr>
            <a:r>
              <a:rPr lang="ru-RU" b="1">
                <a:solidFill>
                  <a:schemeClr val="tx1"/>
                </a:solidFill>
                <a:cs typeface="Arial" pitchFamily="34" charset="0"/>
              </a:rPr>
              <a:t>Указываются:</a:t>
            </a:r>
          </a:p>
          <a:p>
            <a:pPr algn="just" eaLnBrk="1" hangingPunct="1">
              <a:spcAft>
                <a:spcPts val="600"/>
              </a:spcAft>
              <a:buFontTx/>
              <a:buChar char="•"/>
            </a:pPr>
            <a:r>
              <a:rPr lang="ru-RU">
                <a:solidFill>
                  <a:schemeClr val="tx1"/>
                </a:solidFill>
                <a:cs typeface="Arial" pitchFamily="34" charset="0"/>
              </a:rPr>
              <a:t> Наименование и организационно-правовая форма организации;</a:t>
            </a:r>
          </a:p>
          <a:p>
            <a:pPr algn="just" eaLnBrk="1" hangingPunct="1">
              <a:spcAft>
                <a:spcPts val="600"/>
              </a:spcAft>
              <a:buFontTx/>
              <a:buChar char="•"/>
            </a:pPr>
            <a:r>
              <a:rPr lang="ru-RU">
                <a:solidFill>
                  <a:schemeClr val="tx1"/>
                </a:solidFill>
                <a:cs typeface="Arial" pitchFamily="34" charset="0"/>
              </a:rPr>
              <a:t> Местонахождение организации;</a:t>
            </a:r>
          </a:p>
          <a:p>
            <a:pPr algn="just" eaLnBrk="1" hangingPunct="1">
              <a:spcAft>
                <a:spcPts val="600"/>
              </a:spcAft>
              <a:buFontTx/>
              <a:buChar char="•"/>
            </a:pPr>
            <a:r>
              <a:rPr lang="ru-RU">
                <a:solidFill>
                  <a:schemeClr val="tx1"/>
                </a:solidFill>
                <a:cs typeface="Arial" pitchFamily="34" charset="0"/>
              </a:rPr>
              <a:t> Уставный капитал;</a:t>
            </a:r>
          </a:p>
          <a:p>
            <a:pPr algn="just" eaLnBrk="1" hangingPunct="1">
              <a:spcAft>
                <a:spcPts val="600"/>
              </a:spcAft>
              <a:buFontTx/>
              <a:buChar char="•"/>
            </a:pPr>
            <a:r>
              <a:rPr lang="ru-RU">
                <a:solidFill>
                  <a:schemeClr val="tx1"/>
                </a:solidFill>
                <a:cs typeface="Arial" pitchFamily="34" charset="0"/>
              </a:rPr>
              <a:t> Доля участия;</a:t>
            </a:r>
          </a:p>
          <a:p>
            <a:pPr algn="just" eaLnBrk="1" hangingPunct="1">
              <a:spcAft>
                <a:spcPts val="600"/>
              </a:spcAft>
              <a:buFontTx/>
              <a:buChar char="•"/>
            </a:pPr>
            <a:r>
              <a:rPr lang="ru-RU">
                <a:solidFill>
                  <a:schemeClr val="tx1"/>
                </a:solidFill>
                <a:cs typeface="Arial" pitchFamily="34" charset="0"/>
              </a:rPr>
              <a:t> Основание участия.</a:t>
            </a:r>
            <a:endParaRPr lang="en-US">
              <a:solidFill>
                <a:schemeClr val="tx1"/>
              </a:solidFill>
              <a:cs typeface="Arial" pitchFamily="34" charset="0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0" y="765175"/>
            <a:ext cx="10534651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CC1D766-0A6E-4836-8638-EC953231688F}" type="slidenum">
              <a:rPr lang="ru-RU"/>
              <a:pPr/>
              <a:t>21</a:t>
            </a:fld>
            <a:endParaRPr lang="ru-RU"/>
          </a:p>
        </p:txBody>
      </p:sp>
      <p:sp>
        <p:nvSpPr>
          <p:cNvPr id="58370" name="Rectangle 48"/>
          <p:cNvSpPr>
            <a:spLocks noChangeArrowheads="1"/>
          </p:cNvSpPr>
          <p:nvPr/>
        </p:nvSpPr>
        <p:spPr bwMode="auto">
          <a:xfrm>
            <a:off x="1117600" y="4784503"/>
            <a:ext cx="184731" cy="5386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br>
              <a:rPr lang="ru-RU" sz="1100"/>
            </a:br>
            <a:endParaRPr lang="ru-RU"/>
          </a:p>
        </p:txBody>
      </p:sp>
      <p:sp>
        <p:nvSpPr>
          <p:cNvPr id="58371" name="Text Box 3"/>
          <p:cNvSpPr txBox="1">
            <a:spLocks noChangeArrowheads="1"/>
          </p:cNvSpPr>
          <p:nvPr/>
        </p:nvSpPr>
        <p:spPr bwMode="auto">
          <a:xfrm>
            <a:off x="239185" y="188913"/>
            <a:ext cx="6502870" cy="415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ru-RU" sz="2100" b="1">
                <a:solidFill>
                  <a:srgbClr val="003399"/>
                </a:solidFill>
              </a:rPr>
              <a:t>Содержание Справки – недвижимость в пользовании</a:t>
            </a:r>
          </a:p>
        </p:txBody>
      </p:sp>
      <p:sp>
        <p:nvSpPr>
          <p:cNvPr id="58372" name="TextBox 1"/>
          <p:cNvSpPr txBox="1">
            <a:spLocks noChangeArrowheads="1"/>
          </p:cNvSpPr>
          <p:nvPr/>
        </p:nvSpPr>
        <p:spPr bwMode="auto">
          <a:xfrm>
            <a:off x="334434" y="908051"/>
            <a:ext cx="11427884" cy="394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>
              <a:spcAft>
                <a:spcPts val="800"/>
              </a:spcAft>
              <a:buFontTx/>
              <a:buChar char="•"/>
            </a:pPr>
            <a:r>
              <a:rPr lang="ru-RU" b="1"/>
              <a:t>Вид имущества;</a:t>
            </a:r>
          </a:p>
          <a:p>
            <a:pPr marL="285750" indent="-285750">
              <a:spcAft>
                <a:spcPts val="800"/>
              </a:spcAft>
              <a:buFontTx/>
              <a:buChar char="•"/>
            </a:pPr>
            <a:r>
              <a:rPr lang="ru-RU" b="1"/>
              <a:t>Вид и сроки пользования;</a:t>
            </a:r>
          </a:p>
          <a:p>
            <a:pPr marL="285750" indent="-285750">
              <a:spcAft>
                <a:spcPts val="800"/>
              </a:spcAft>
              <a:buFontTx/>
              <a:buChar char="•"/>
            </a:pPr>
            <a:r>
              <a:rPr lang="ru-RU" b="1"/>
              <a:t>Основания пользования:  </a:t>
            </a:r>
            <a:endParaRPr lang="en-US"/>
          </a:p>
          <a:p>
            <a:pPr marL="742950" lvl="1" indent="-285750">
              <a:spcAft>
                <a:spcPts val="800"/>
              </a:spcAft>
              <a:buFont typeface="Arial" pitchFamily="34" charset="0"/>
              <a:buChar char="-"/>
            </a:pPr>
            <a:r>
              <a:rPr lang="ru-RU" sz="1600" i="1"/>
              <a:t>фактическое предоставление</a:t>
            </a:r>
            <a:r>
              <a:rPr lang="ru-RU" sz="1600"/>
              <a:t>;</a:t>
            </a:r>
            <a:endParaRPr lang="en-US" sz="1600"/>
          </a:p>
          <a:p>
            <a:pPr marL="742950" lvl="1" indent="-285750">
              <a:spcAft>
                <a:spcPts val="800"/>
              </a:spcAft>
              <a:buFont typeface="Arial" pitchFamily="34" charset="0"/>
              <a:buChar char="-"/>
            </a:pPr>
            <a:r>
              <a:rPr lang="ru-RU" sz="1600" i="1"/>
              <a:t>договор аренды.</a:t>
            </a:r>
            <a:r>
              <a:rPr lang="ru-RU" sz="1600"/>
              <a:t> </a:t>
            </a:r>
            <a:endParaRPr lang="en-US" sz="1600"/>
          </a:p>
          <a:p>
            <a:pPr marL="742950" lvl="1" indent="-285750">
              <a:spcAft>
                <a:spcPts val="800"/>
              </a:spcAft>
              <a:buFont typeface="Arial" pitchFamily="34" charset="0"/>
              <a:buChar char="-"/>
            </a:pPr>
            <a:r>
              <a:rPr lang="ru-RU" sz="1600" i="1"/>
              <a:t>договор найма жилого помещения.</a:t>
            </a:r>
            <a:r>
              <a:rPr lang="ru-RU" sz="1600"/>
              <a:t> </a:t>
            </a:r>
            <a:endParaRPr lang="en-US" sz="1600"/>
          </a:p>
          <a:p>
            <a:pPr marL="742950" lvl="1" indent="-285750">
              <a:spcAft>
                <a:spcPts val="800"/>
              </a:spcAft>
              <a:buFont typeface="Arial" pitchFamily="34" charset="0"/>
              <a:buChar char="-"/>
            </a:pPr>
            <a:r>
              <a:rPr lang="ru-RU" sz="1600" i="1"/>
              <a:t>договор безвозмездного пользования (договор ссуды). </a:t>
            </a:r>
            <a:endParaRPr lang="en-US" sz="1600"/>
          </a:p>
          <a:p>
            <a:pPr marL="742950" lvl="1" indent="-285750">
              <a:spcAft>
                <a:spcPts val="800"/>
              </a:spcAft>
              <a:buFont typeface="Arial" pitchFamily="34" charset="0"/>
              <a:buChar char="-"/>
            </a:pPr>
            <a:r>
              <a:rPr lang="ru-RU" sz="1600" i="1"/>
              <a:t>договор социального найма.</a:t>
            </a:r>
            <a:r>
              <a:rPr lang="ru-RU" sz="1600"/>
              <a:t> </a:t>
            </a:r>
            <a:endParaRPr lang="en-US" sz="1600"/>
          </a:p>
          <a:p>
            <a:pPr marL="742950" lvl="1" indent="-285750">
              <a:spcAft>
                <a:spcPts val="800"/>
              </a:spcAft>
              <a:buFont typeface="Arial" pitchFamily="34" charset="0"/>
              <a:buChar char="-"/>
            </a:pPr>
            <a:r>
              <a:rPr lang="ru-RU" sz="1600" i="1"/>
              <a:t>договор найма специализированного жилого помещения</a:t>
            </a:r>
            <a:r>
              <a:rPr lang="ru-RU" sz="1200" b="1" i="1"/>
              <a:t>.</a:t>
            </a:r>
          </a:p>
          <a:p>
            <a:pPr marL="285750" indent="-285750">
              <a:spcAft>
                <a:spcPts val="800"/>
              </a:spcAft>
              <a:buFontTx/>
              <a:buChar char="•"/>
            </a:pPr>
            <a:r>
              <a:rPr lang="ru-RU" b="1"/>
              <a:t>Местонахождение;</a:t>
            </a:r>
          </a:p>
          <a:p>
            <a:pPr marL="285750" indent="-285750">
              <a:spcAft>
                <a:spcPts val="800"/>
              </a:spcAft>
              <a:buFontTx/>
              <a:buChar char="•"/>
            </a:pPr>
            <a:r>
              <a:rPr lang="ru-RU" b="1"/>
              <a:t>Площадь. </a:t>
            </a:r>
            <a:endParaRPr lang="en-US" b="1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0" y="765175"/>
            <a:ext cx="10534651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A7403C7-45C4-4D46-A839-43F2F9928181}" type="slidenum">
              <a:rPr lang="ru-RU"/>
              <a:pPr/>
              <a:t>22</a:t>
            </a:fld>
            <a:endParaRPr lang="ru-RU"/>
          </a:p>
        </p:txBody>
      </p:sp>
      <p:sp>
        <p:nvSpPr>
          <p:cNvPr id="60418" name="Rectangle 48"/>
          <p:cNvSpPr>
            <a:spLocks noChangeArrowheads="1"/>
          </p:cNvSpPr>
          <p:nvPr/>
        </p:nvSpPr>
        <p:spPr bwMode="auto">
          <a:xfrm>
            <a:off x="1117600" y="4784503"/>
            <a:ext cx="184731" cy="5386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br>
              <a:rPr lang="ru-RU" sz="1100"/>
            </a:br>
            <a:endParaRPr lang="ru-RU"/>
          </a:p>
        </p:txBody>
      </p:sp>
      <p:sp>
        <p:nvSpPr>
          <p:cNvPr id="60419" name="Text Box 3"/>
          <p:cNvSpPr txBox="1">
            <a:spLocks noChangeArrowheads="1"/>
          </p:cNvSpPr>
          <p:nvPr/>
        </p:nvSpPr>
        <p:spPr bwMode="auto">
          <a:xfrm>
            <a:off x="239184" y="188913"/>
            <a:ext cx="7227235" cy="415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ru-RU" sz="2100" b="1">
                <a:solidFill>
                  <a:srgbClr val="003399"/>
                </a:solidFill>
              </a:rPr>
              <a:t>Содержание Справки – срочные финансовые обязательства</a:t>
            </a:r>
          </a:p>
        </p:txBody>
      </p:sp>
      <p:sp>
        <p:nvSpPr>
          <p:cNvPr id="60420" name="TextBox 1"/>
          <p:cNvSpPr txBox="1">
            <a:spLocks noChangeArrowheads="1"/>
          </p:cNvSpPr>
          <p:nvPr/>
        </p:nvSpPr>
        <p:spPr bwMode="auto">
          <a:xfrm>
            <a:off x="239184" y="765175"/>
            <a:ext cx="11523133" cy="49705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>
              <a:spcAft>
                <a:spcPts val="600"/>
              </a:spcAft>
            </a:pPr>
            <a:r>
              <a:rPr lang="ru-RU" sz="1400"/>
              <a:t>1</a:t>
            </a:r>
            <a:r>
              <a:rPr lang="ru-RU"/>
              <a:t>. </a:t>
            </a:r>
            <a:r>
              <a:rPr lang="ru-RU" sz="1600"/>
              <a:t>Сведения о полученных и выданных займах и кредитах, в том числе:</a:t>
            </a:r>
          </a:p>
          <a:p>
            <a:pPr marL="742950" lvl="1" indent="-285750">
              <a:spcAft>
                <a:spcPts val="600"/>
              </a:spcAft>
              <a:buFont typeface="Arial" pitchFamily="34" charset="0"/>
              <a:buChar char="•"/>
            </a:pPr>
            <a:r>
              <a:rPr lang="ru-RU" sz="1600"/>
              <a:t>Банковских и иных ссудах;</a:t>
            </a:r>
          </a:p>
          <a:p>
            <a:pPr marL="742950" lvl="1" indent="-285750">
              <a:spcAft>
                <a:spcPts val="600"/>
              </a:spcAft>
              <a:buFont typeface="Arial" pitchFamily="34" charset="0"/>
              <a:buChar char="•"/>
            </a:pPr>
            <a:r>
              <a:rPr lang="ru-RU" sz="1600"/>
              <a:t>Потребительских кредитах;</a:t>
            </a:r>
          </a:p>
          <a:p>
            <a:pPr marL="742950" lvl="1" indent="-285750">
              <a:spcAft>
                <a:spcPts val="600"/>
              </a:spcAft>
              <a:buFont typeface="Arial" pitchFamily="34" charset="0"/>
              <a:buChar char="•"/>
            </a:pPr>
            <a:r>
              <a:rPr lang="ru-RU" sz="1600"/>
              <a:t>Автокредитах;</a:t>
            </a:r>
          </a:p>
          <a:p>
            <a:pPr marL="742950" lvl="1" indent="-285750">
              <a:spcAft>
                <a:spcPts val="600"/>
              </a:spcAft>
              <a:buFont typeface="Arial" pitchFamily="34" charset="0"/>
              <a:buChar char="•"/>
            </a:pPr>
            <a:r>
              <a:rPr lang="ru-RU" sz="1600"/>
              <a:t>Ипотечных кредитах;</a:t>
            </a:r>
          </a:p>
          <a:p>
            <a:pPr marL="742950" lvl="1" indent="-285750">
              <a:spcAft>
                <a:spcPts val="600"/>
              </a:spcAft>
              <a:buFont typeface="Arial" pitchFamily="34" charset="0"/>
              <a:buChar char="•"/>
            </a:pPr>
            <a:r>
              <a:rPr lang="ru-RU" sz="1600"/>
              <a:t>Кредитах, полученных под залог имущества в ломбарде;</a:t>
            </a:r>
          </a:p>
          <a:p>
            <a:pPr marL="742950" lvl="1" indent="-285750">
              <a:spcAft>
                <a:spcPts val="600"/>
              </a:spcAft>
              <a:buFont typeface="Arial" pitchFamily="34" charset="0"/>
              <a:buChar char="•"/>
            </a:pPr>
            <a:r>
              <a:rPr lang="ru-RU" sz="1600"/>
              <a:t>Займах и кредитах, полученных от физических лиц с оформлением долгового документа;</a:t>
            </a:r>
            <a:endParaRPr lang="en-US" sz="1600"/>
          </a:p>
          <a:p>
            <a:pPr marL="285750" indent="-285750">
              <a:spcAft>
                <a:spcPts val="600"/>
              </a:spcAft>
            </a:pPr>
            <a:r>
              <a:rPr lang="ru-RU" sz="1600"/>
              <a:t>2. Сведения о финансовых обязательствах, связанных с исполнением вступившего в силу решения суда, в том числе:</a:t>
            </a:r>
          </a:p>
          <a:p>
            <a:pPr marL="742950" lvl="1" indent="-285750">
              <a:spcAft>
                <a:spcPts val="600"/>
              </a:spcAft>
              <a:buFont typeface="Arial" pitchFamily="34" charset="0"/>
              <a:buChar char="•"/>
            </a:pPr>
            <a:r>
              <a:rPr lang="ru-RU" sz="1600"/>
              <a:t>Обязательствах вследствие причинения вреда,</a:t>
            </a:r>
          </a:p>
          <a:p>
            <a:pPr marL="742950" lvl="1" indent="-285750">
              <a:spcAft>
                <a:spcPts val="600"/>
              </a:spcAft>
              <a:buFont typeface="Arial" pitchFamily="34" charset="0"/>
              <a:buChar char="•"/>
            </a:pPr>
            <a:r>
              <a:rPr lang="ru-RU" sz="1600"/>
              <a:t>Обязательствах вследствие неосновательного обогащения,</a:t>
            </a:r>
          </a:p>
          <a:p>
            <a:pPr marL="742950" lvl="1" indent="-285750">
              <a:spcAft>
                <a:spcPts val="600"/>
              </a:spcAft>
              <a:buFont typeface="Arial" pitchFamily="34" charset="0"/>
              <a:buChar char="•"/>
            </a:pPr>
            <a:r>
              <a:rPr lang="ru-RU" sz="1600"/>
              <a:t>Обязательствах возместить судебные издержки.</a:t>
            </a:r>
            <a:endParaRPr lang="en-US" sz="1600"/>
          </a:p>
          <a:p>
            <a:pPr marL="285750" indent="-285750">
              <a:spcAft>
                <a:spcPts val="600"/>
              </a:spcAft>
            </a:pPr>
            <a:endParaRPr lang="en-US" sz="1400"/>
          </a:p>
          <a:p>
            <a:pPr marL="285750" indent="-285750">
              <a:spcAft>
                <a:spcPts val="600"/>
              </a:spcAft>
            </a:pPr>
            <a:endParaRPr lang="en-US" sz="1200"/>
          </a:p>
          <a:p>
            <a:pPr marL="742950" lvl="1" indent="-285750">
              <a:spcAft>
                <a:spcPts val="600"/>
              </a:spcAft>
              <a:buFont typeface="Arial" pitchFamily="34" charset="0"/>
              <a:buChar char="•"/>
            </a:pPr>
            <a:endParaRPr lang="en-US" sz="1400"/>
          </a:p>
          <a:p>
            <a:pPr marL="285750" indent="-285750" algn="just">
              <a:spcAft>
                <a:spcPts val="600"/>
              </a:spcAft>
            </a:pPr>
            <a:endParaRPr lang="en-US" sz="1200"/>
          </a:p>
          <a:p>
            <a:pPr marL="285750" indent="-285750">
              <a:spcAft>
                <a:spcPts val="600"/>
              </a:spcAft>
            </a:pPr>
            <a:endParaRPr lang="en-US" sz="120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22768" y="5013326"/>
            <a:ext cx="11952817" cy="1319213"/>
          </a:xfrm>
          <a:prstGeom prst="roundRect">
            <a:avLst/>
          </a:prstGeom>
          <a:solidFill>
            <a:schemeClr val="accent1">
              <a:alpha val="2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ru-RU" b="1" u="sng">
                <a:solidFill>
                  <a:schemeClr val="tx1"/>
                </a:solidFill>
                <a:cs typeface="Arial" pitchFamily="34" charset="0"/>
              </a:rPr>
              <a:t>Указываются имеющиеся на отчетную дату срочные обязательства финансового характера на сумму, равную или превышающую 500 000 руб.</a:t>
            </a: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0" y="692150"/>
            <a:ext cx="10534651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647D053-100B-4F36-9B61-5A7F4D7B1F7D}" type="slidenum">
              <a:rPr lang="ru-RU"/>
              <a:pPr/>
              <a:t>23</a:t>
            </a:fld>
            <a:endParaRPr lang="ru-RU"/>
          </a:p>
        </p:txBody>
      </p:sp>
      <p:sp>
        <p:nvSpPr>
          <p:cNvPr id="62466" name="Rectangle 48"/>
          <p:cNvSpPr>
            <a:spLocks noChangeArrowheads="1"/>
          </p:cNvSpPr>
          <p:nvPr/>
        </p:nvSpPr>
        <p:spPr bwMode="auto">
          <a:xfrm>
            <a:off x="1117600" y="4784503"/>
            <a:ext cx="184731" cy="5386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br>
              <a:rPr lang="ru-RU" sz="1100"/>
            </a:br>
            <a:endParaRPr lang="ru-RU"/>
          </a:p>
        </p:txBody>
      </p:sp>
      <p:sp>
        <p:nvSpPr>
          <p:cNvPr id="62467" name="Text Box 3"/>
          <p:cNvSpPr txBox="1">
            <a:spLocks noChangeArrowheads="1"/>
          </p:cNvSpPr>
          <p:nvPr/>
        </p:nvSpPr>
        <p:spPr bwMode="auto">
          <a:xfrm>
            <a:off x="239185" y="188913"/>
            <a:ext cx="4418967" cy="415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ru-RU" sz="2100" b="1">
                <a:solidFill>
                  <a:srgbClr val="003399"/>
                </a:solidFill>
              </a:rPr>
              <a:t>Внесение изменений и дополнений</a:t>
            </a:r>
          </a:p>
        </p:txBody>
      </p:sp>
      <p:sp>
        <p:nvSpPr>
          <p:cNvPr id="62468" name="TextBox 1"/>
          <p:cNvSpPr txBox="1">
            <a:spLocks noChangeArrowheads="1"/>
          </p:cNvSpPr>
          <p:nvPr/>
        </p:nvSpPr>
        <p:spPr bwMode="auto">
          <a:xfrm>
            <a:off x="239184" y="1052513"/>
            <a:ext cx="11523133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>
              <a:spcAft>
                <a:spcPts val="1200"/>
              </a:spcAft>
            </a:pPr>
            <a:r>
              <a:rPr lang="ru-RU" sz="1600" b="1"/>
              <a:t>Право представить уточненные сведения в течение </a:t>
            </a:r>
            <a:r>
              <a:rPr lang="ru-RU" sz="1600" b="1">
                <a:solidFill>
                  <a:srgbClr val="FF0000"/>
                </a:solidFill>
              </a:rPr>
              <a:t>одного месяца</a:t>
            </a:r>
            <a:r>
              <a:rPr lang="ru-RU" sz="1600" b="1"/>
              <a:t>. Такие сведения не считаются представленными с нарушением срока.</a:t>
            </a:r>
          </a:p>
          <a:p>
            <a:pPr marL="285750" indent="-285750">
              <a:spcAft>
                <a:spcPts val="600"/>
              </a:spcAft>
            </a:pPr>
            <a:r>
              <a:rPr lang="ru-RU" sz="1400" u="sng"/>
              <a:t>НЕ УСТАНОВЛЕНЫ:</a:t>
            </a:r>
          </a:p>
          <a:p>
            <a:pPr marL="285750" indent="-285750">
              <a:spcAft>
                <a:spcPts val="600"/>
              </a:spcAft>
              <a:buFont typeface="Wingdings" pitchFamily="2" charset="2"/>
              <a:buChar char="Ø"/>
            </a:pPr>
            <a:r>
              <a:rPr lang="ru-RU" sz="1400"/>
              <a:t>Форма представления уточненных сведений;</a:t>
            </a:r>
          </a:p>
          <a:p>
            <a:pPr marL="285750" indent="-285750">
              <a:spcAft>
                <a:spcPts val="600"/>
              </a:spcAft>
              <a:buFont typeface="Wingdings" pitchFamily="2" charset="2"/>
              <a:buChar char="Ø"/>
            </a:pPr>
            <a:r>
              <a:rPr lang="ru-RU" sz="1400"/>
              <a:t>Объем изменений и дополнений.</a:t>
            </a: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1775885" y="2924175"/>
            <a:ext cx="7488767" cy="116205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r>
              <a:rPr lang="ru-RU" sz="1600">
                <a:solidFill>
                  <a:schemeClr val="tx1"/>
                </a:solidFill>
                <a:cs typeface="Arial" pitchFamily="34" charset="0"/>
              </a:rPr>
              <a:t>Значительная часть государственных органов требует при подаче уточненных сведений полностью переписывать справку.</a:t>
            </a:r>
            <a:endParaRPr lang="en-US" sz="1600">
              <a:solidFill>
                <a:schemeClr val="tx1"/>
              </a:solidFill>
              <a:cs typeface="Arial" pitchFamily="34" charset="0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0" y="765175"/>
            <a:ext cx="10534651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1960134-5A86-4DB0-9A86-FC62BE3FB2D2}" type="slidenum">
              <a:rPr lang="ru-RU"/>
              <a:pPr/>
              <a:t>24</a:t>
            </a:fld>
            <a:endParaRPr lang="ru-RU"/>
          </a:p>
        </p:txBody>
      </p:sp>
      <p:sp>
        <p:nvSpPr>
          <p:cNvPr id="64514" name="Rectangle 48"/>
          <p:cNvSpPr>
            <a:spLocks noChangeArrowheads="1"/>
          </p:cNvSpPr>
          <p:nvPr/>
        </p:nvSpPr>
        <p:spPr bwMode="auto">
          <a:xfrm>
            <a:off x="1117600" y="4784503"/>
            <a:ext cx="184731" cy="5386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br>
              <a:rPr lang="ru-RU" sz="1100"/>
            </a:br>
            <a:endParaRPr lang="ru-RU"/>
          </a:p>
        </p:txBody>
      </p:sp>
      <p:sp>
        <p:nvSpPr>
          <p:cNvPr id="64515" name="Text Box 3"/>
          <p:cNvSpPr txBox="1">
            <a:spLocks noChangeArrowheads="1"/>
          </p:cNvSpPr>
          <p:nvPr/>
        </p:nvSpPr>
        <p:spPr bwMode="auto">
          <a:xfrm>
            <a:off x="239185" y="188913"/>
            <a:ext cx="6897722" cy="415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ru-RU" sz="2100" b="1">
                <a:solidFill>
                  <a:srgbClr val="003399"/>
                </a:solidFill>
              </a:rPr>
              <a:t>Невозможность представить сведения для членов семьи</a:t>
            </a:r>
          </a:p>
        </p:txBody>
      </p:sp>
      <p:sp>
        <p:nvSpPr>
          <p:cNvPr id="64516" name="TextBox 1"/>
          <p:cNvSpPr txBox="1">
            <a:spLocks noChangeArrowheads="1"/>
          </p:cNvSpPr>
          <p:nvPr/>
        </p:nvSpPr>
        <p:spPr bwMode="auto">
          <a:xfrm>
            <a:off x="239184" y="908050"/>
            <a:ext cx="11523133" cy="4755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Aft>
                <a:spcPts val="1200"/>
              </a:spcAft>
            </a:pPr>
            <a:r>
              <a:rPr lang="ru-RU" sz="1600" b="1"/>
              <a:t>В случае непредставления по объективным причинам государственным служащим сведений о доходах, об имуществе и обязательствах имущественного характера супруги (супруга) и несовершеннолетних детей данный факт подлежит рассмотрению на соответствующей комиссии по соблюдению требований к служебному поведению федеральных государственных служащих и урегулированию конфликта интересов.</a:t>
            </a:r>
          </a:p>
          <a:p>
            <a:pPr algn="just">
              <a:spcAft>
                <a:spcPts val="600"/>
              </a:spcAft>
            </a:pPr>
            <a:r>
              <a:rPr lang="ru-RU" sz="4000" b="1">
                <a:sym typeface="Wingdings" pitchFamily="2" charset="2"/>
              </a:rPr>
              <a:t>                          </a:t>
            </a:r>
            <a:r>
              <a:rPr lang="ru-RU" sz="3600" b="1">
                <a:sym typeface="Wingdings" pitchFamily="2" charset="2"/>
              </a:rPr>
              <a:t></a:t>
            </a:r>
            <a:endParaRPr lang="ru-RU" sz="3600" b="1"/>
          </a:p>
          <a:p>
            <a:pPr algn="just">
              <a:spcAft>
                <a:spcPts val="1200"/>
              </a:spcAft>
            </a:pPr>
            <a:r>
              <a:rPr lang="ru-RU" sz="1600" b="1"/>
              <a:t>Комиссия может:</a:t>
            </a:r>
          </a:p>
          <a:p>
            <a:pPr>
              <a:spcAft>
                <a:spcPts val="600"/>
              </a:spcAft>
            </a:pPr>
            <a:r>
              <a:rPr lang="ru-RU" sz="1600"/>
              <a:t>а) признать, что причина непредставления сведений является объективной и уважительной;</a:t>
            </a:r>
            <a:endParaRPr lang="en-US" sz="1600"/>
          </a:p>
          <a:p>
            <a:pPr>
              <a:spcAft>
                <a:spcPts val="600"/>
              </a:spcAft>
            </a:pPr>
            <a:r>
              <a:rPr lang="ru-RU" sz="1600"/>
              <a:t>б) признать, что причина непредставления сведений не является уважительной </a:t>
            </a:r>
            <a:r>
              <a:rPr lang="ru-RU" sz="1600">
                <a:sym typeface="Wingdings" pitchFamily="2" charset="2"/>
              </a:rPr>
              <a:t></a:t>
            </a:r>
          </a:p>
          <a:p>
            <a:pPr>
              <a:spcAft>
                <a:spcPts val="600"/>
              </a:spcAft>
            </a:pPr>
            <a:r>
              <a:rPr lang="ru-RU" sz="1600" b="1">
                <a:sym typeface="Wingdings" pitchFamily="2" charset="2"/>
              </a:rPr>
              <a:t>                                                                   </a:t>
            </a:r>
            <a:endParaRPr lang="ru-RU" sz="1600">
              <a:sym typeface="Wingdings" pitchFamily="2" charset="2"/>
            </a:endParaRPr>
          </a:p>
          <a:p>
            <a:pPr>
              <a:spcAft>
                <a:spcPts val="600"/>
              </a:spcAft>
            </a:pPr>
            <a:r>
              <a:rPr lang="ru-RU" sz="1600">
                <a:sym typeface="Wingdings" pitchFamily="2" charset="2"/>
              </a:rPr>
              <a:t>       </a:t>
            </a:r>
            <a:r>
              <a:rPr lang="ru-RU" sz="1600"/>
              <a:t>Рекомендует принять меры по представлению указанных сведений;</a:t>
            </a:r>
            <a:endParaRPr lang="en-US" sz="1600"/>
          </a:p>
          <a:p>
            <a:pPr>
              <a:spcAft>
                <a:spcPts val="600"/>
              </a:spcAft>
            </a:pPr>
            <a:r>
              <a:rPr lang="ru-RU" sz="1600"/>
              <a:t>в) признать, что причина непредставления сведений необъективна и является способом уклонения от представления указанных сведений.</a:t>
            </a:r>
          </a:p>
          <a:p>
            <a:pPr>
              <a:spcAft>
                <a:spcPts val="600"/>
              </a:spcAft>
            </a:pPr>
            <a:r>
              <a:rPr lang="ru-RU" sz="1600"/>
              <a:t>                                                                   </a:t>
            </a:r>
            <a:r>
              <a:rPr lang="ru-RU" sz="1600" b="1">
                <a:sym typeface="Wingdings" pitchFamily="2" charset="2"/>
              </a:rPr>
              <a:t></a:t>
            </a:r>
            <a:endParaRPr lang="ru-RU" sz="1600"/>
          </a:p>
          <a:p>
            <a:pPr>
              <a:spcAft>
                <a:spcPts val="600"/>
              </a:spcAft>
            </a:pPr>
            <a:r>
              <a:rPr lang="ru-RU" sz="1600"/>
              <a:t>     Рекомендует применить к государственному служащему конкретную меру ответственности.</a:t>
            </a:r>
            <a:endParaRPr lang="en-US" sz="1600" b="1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0" y="765175"/>
            <a:ext cx="10534651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4400" i="1" dirty="0"/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2332153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A7DBC98-BD49-4958-B28E-B60423AA7A28}" type="slidenum">
              <a:rPr lang="ru-RU"/>
              <a:pPr/>
              <a:t>3</a:t>
            </a:fld>
            <a:endParaRPr lang="ru-RU"/>
          </a:p>
        </p:txBody>
      </p:sp>
      <p:sp>
        <p:nvSpPr>
          <p:cNvPr id="21506" name="Rectangle 48"/>
          <p:cNvSpPr>
            <a:spLocks noChangeArrowheads="1"/>
          </p:cNvSpPr>
          <p:nvPr/>
        </p:nvSpPr>
        <p:spPr bwMode="auto">
          <a:xfrm>
            <a:off x="1117600" y="4784503"/>
            <a:ext cx="184731" cy="5386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br>
              <a:rPr lang="ru-RU" sz="1100"/>
            </a:br>
            <a:endParaRPr lang="ru-RU"/>
          </a:p>
        </p:txBody>
      </p:sp>
      <p:sp>
        <p:nvSpPr>
          <p:cNvPr id="21507" name="Text Box 49"/>
          <p:cNvSpPr txBox="1">
            <a:spLocks noChangeArrowheads="1"/>
          </p:cNvSpPr>
          <p:nvPr/>
        </p:nvSpPr>
        <p:spPr bwMode="auto">
          <a:xfrm>
            <a:off x="624418" y="141287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endParaRPr lang="en-US"/>
          </a:p>
        </p:txBody>
      </p:sp>
      <p:sp>
        <p:nvSpPr>
          <p:cNvPr id="21508" name="Text Box 3"/>
          <p:cNvSpPr txBox="1">
            <a:spLocks noChangeArrowheads="1"/>
          </p:cNvSpPr>
          <p:nvPr/>
        </p:nvSpPr>
        <p:spPr bwMode="auto">
          <a:xfrm>
            <a:off x="334433" y="188913"/>
            <a:ext cx="4946651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100" b="1">
                <a:solidFill>
                  <a:srgbClr val="003399"/>
                </a:solidFill>
              </a:rPr>
              <a:t>Незаконное обогащение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24418" y="1573214"/>
            <a:ext cx="10684933" cy="2935287"/>
          </a:xfrm>
          <a:prstGeom prst="roundRect">
            <a:avLst/>
          </a:prstGeom>
          <a:solidFill>
            <a:schemeClr val="accent1">
              <a:alpha val="1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lnSpc>
                <a:spcPct val="120000"/>
              </a:lnSpc>
              <a:spcAft>
                <a:spcPts val="600"/>
              </a:spcAft>
            </a:pPr>
            <a:r>
              <a:rPr lang="ru-RU" b="1">
                <a:solidFill>
                  <a:schemeClr val="tx1"/>
                </a:solidFill>
                <a:cs typeface="Arial" pitchFamily="34" charset="0"/>
              </a:rPr>
              <a:t>Ст. 20 Конвенции ООН против коррупции</a:t>
            </a:r>
          </a:p>
          <a:p>
            <a:r>
              <a:rPr lang="ru-RU">
                <a:solidFill>
                  <a:schemeClr val="tx1"/>
                </a:solidFill>
                <a:cs typeface="Arial" pitchFamily="34" charset="0"/>
              </a:rPr>
              <a:t>При условии соблюдения своей конституции и основополагающих принципов своей правовой системы каждое Государство-участник рассматривает возможность принятия таких законодательных и других мер, какие могут потребоваться, с тем чтобы признать в качестве уголовно наказуемого деяния, когда оно совершается умышленно, незаконное обогащение, т.е. значительное увеличение активов публичного должностного лица, превышающее его законные доходы, которое оно не может разумным образом обосновать.</a:t>
            </a:r>
            <a:endParaRPr lang="en-US" b="1">
              <a:solidFill>
                <a:schemeClr val="tx1"/>
              </a:solidFill>
              <a:cs typeface="Arial" pitchFamily="34" charset="0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0" y="765175"/>
            <a:ext cx="10534651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1108AF3-AC62-4DE1-B774-4F2280685A0A}" type="slidenum">
              <a:rPr lang="ru-RU"/>
              <a:pPr/>
              <a:t>4</a:t>
            </a:fld>
            <a:endParaRPr lang="ru-RU"/>
          </a:p>
        </p:txBody>
      </p:sp>
      <p:sp>
        <p:nvSpPr>
          <p:cNvPr id="23554" name="Rectangle 48"/>
          <p:cNvSpPr>
            <a:spLocks noChangeArrowheads="1"/>
          </p:cNvSpPr>
          <p:nvPr/>
        </p:nvSpPr>
        <p:spPr bwMode="auto">
          <a:xfrm>
            <a:off x="1117600" y="4784503"/>
            <a:ext cx="184731" cy="5386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br>
              <a:rPr lang="ru-RU" sz="1100"/>
            </a:br>
            <a:endParaRPr lang="ru-RU"/>
          </a:p>
        </p:txBody>
      </p:sp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243418" y="1119188"/>
          <a:ext cx="11713633" cy="3311526"/>
        </p:xfrm>
        <a:graphic>
          <a:graphicData uri="http://schemas.openxmlformats.org/drawingml/2006/table">
            <a:tbl>
              <a:tblPr/>
              <a:tblGrid>
                <a:gridCol w="58568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568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651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Обнаружение «индикаторов» коррупции 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8" marR="121928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Обнаружение конфликта интересов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8" marR="121928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4638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Размер</a:t>
                      </a: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доходов;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Имущество (</a:t>
                      </a: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стоимость</a:t>
                      </a: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);</a:t>
                      </a:r>
                    </a:p>
                    <a:p>
                      <a:pPr marL="800100" marR="0" lvl="1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2.1. Недвижимость;</a:t>
                      </a:r>
                    </a:p>
                    <a:p>
                      <a:pPr marL="800100" marR="0" lvl="1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2.2. Транспортные средства;</a:t>
                      </a:r>
                    </a:p>
                    <a:p>
                      <a:pPr marL="800100" marR="0" lvl="1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2.3. Предметы роскоши;</a:t>
                      </a:r>
                    </a:p>
                    <a:p>
                      <a:pPr marL="800100" marR="0" lvl="1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2.4. Банковские вклады;</a:t>
                      </a:r>
                    </a:p>
                    <a:p>
                      <a:pPr marL="800100" marR="0" lvl="1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2.5. Ценные бумаги;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Размер</a:t>
                      </a: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обязательств.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8" marR="121928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Источник</a:t>
                      </a: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доходов; 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Имущество, приносящее доход;  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Содержание</a:t>
                      </a: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обязательств; 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Подарки; 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Прошлые и настоящие места работы и предложения будущего трудоустройства.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8" marR="121928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3566" name="Text Box 3"/>
          <p:cNvSpPr txBox="1">
            <a:spLocks noChangeArrowheads="1"/>
          </p:cNvSpPr>
          <p:nvPr/>
        </p:nvSpPr>
        <p:spPr bwMode="auto">
          <a:xfrm>
            <a:off x="239185" y="188913"/>
            <a:ext cx="6851171" cy="415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100" b="1">
                <a:solidFill>
                  <a:srgbClr val="003399"/>
                </a:solidFill>
              </a:rPr>
              <a:t>Виды декларирования: отличия в содержании сведений</a:t>
            </a: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0" y="765175"/>
            <a:ext cx="10534651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A7B36FA-EF5A-420C-87B6-D3CD0C204CA6}" type="slidenum">
              <a:rPr lang="ru-RU"/>
              <a:pPr/>
              <a:t>5</a:t>
            </a:fld>
            <a:endParaRPr lang="ru-RU"/>
          </a:p>
        </p:txBody>
      </p:sp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243418" y="908051"/>
          <a:ext cx="11516782" cy="5033963"/>
        </p:xfrm>
        <a:graphic>
          <a:graphicData uri="http://schemas.openxmlformats.org/drawingml/2006/table">
            <a:tbl>
              <a:tblPr/>
              <a:tblGrid>
                <a:gridCol w="57573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594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762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Зарубежный опыт</a:t>
                      </a:r>
                      <a:endParaRPr kumimoji="0" 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07" marR="121907"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Российский опыт</a:t>
                      </a:r>
                      <a:endParaRPr kumimoji="0" 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07" marR="121907"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5771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Доходы (</a:t>
                      </a:r>
                      <a:r>
                        <a:rPr kumimoji="0" lang="ru-RU" sz="1400" b="1" i="0" u="sng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величина и источник</a:t>
                      </a: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);</a:t>
                      </a:r>
                    </a:p>
                    <a:p>
                      <a:pPr marL="800100" marR="0" lvl="1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1.1. Заработная плата по месту службы;</a:t>
                      </a:r>
                    </a:p>
                    <a:p>
                      <a:pPr marL="800100" marR="0" lvl="1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1.2. Доходы от иной оплачиваемой работы;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Имущество (</a:t>
                      </a:r>
                      <a:r>
                        <a:rPr kumimoji="0" lang="ru-RU" sz="1400" b="1" i="0" u="sng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стоимость</a:t>
                      </a: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);</a:t>
                      </a:r>
                    </a:p>
                    <a:p>
                      <a:pPr marL="800100" marR="0" lvl="1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2.1. Недвижимость;</a:t>
                      </a:r>
                    </a:p>
                    <a:p>
                      <a:pPr marL="800100" marR="0" lvl="1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2.2. Транспортные средства;</a:t>
                      </a:r>
                    </a:p>
                    <a:p>
                      <a:pPr marL="800100" marR="0" lvl="1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2.3. Предметы роскоши;</a:t>
                      </a:r>
                    </a:p>
                    <a:p>
                      <a:pPr marL="800100" marR="0" lvl="1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2.4. Наличные;</a:t>
                      </a:r>
                    </a:p>
                    <a:p>
                      <a:pPr marL="800100" marR="0" lvl="1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2.5. Банковские вклады;</a:t>
                      </a:r>
                    </a:p>
                    <a:p>
                      <a:pPr marL="800100" marR="0" lvl="1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2.6. Ценные бумаги;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Имущественные обязательства.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07" marR="121907"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Доходы (величина):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+mj-lt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1.1. по основному месту работы;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+mj-lt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1.2. от педагогической, научной, иной творческой  деятельности; 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+mj-lt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1.3. от вкладов в банках и кредитных организациях;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+mj-lt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1.4. от ценных бумаг и долей участия в коммерческих организациях;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+mj-lt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1.5. и</a:t>
                      </a: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ные</a:t>
                      </a: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доходы.  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AutoNum type="arabicPeriod" startAt="2"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Имущество: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+mj-lt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2.1. Недвижимое имущество.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+mj-lt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2.2. Транспортные средства.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+mj-lt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3. Средства в банках и иных кредитных организациях;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+mj-lt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4. Ценные бумаги.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+mj-lt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5. Сведения об обязательствах имущественного характера.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07" marR="121907"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5613" name="Rectangle 48"/>
          <p:cNvSpPr>
            <a:spLocks noChangeArrowheads="1"/>
          </p:cNvSpPr>
          <p:nvPr/>
        </p:nvSpPr>
        <p:spPr bwMode="auto">
          <a:xfrm>
            <a:off x="1117600" y="4784503"/>
            <a:ext cx="184731" cy="5386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br>
              <a:rPr lang="ru-RU" sz="1100"/>
            </a:br>
            <a:endParaRPr lang="ru-RU"/>
          </a:p>
        </p:txBody>
      </p:sp>
      <p:sp>
        <p:nvSpPr>
          <p:cNvPr id="25614" name="Text Box 3"/>
          <p:cNvSpPr txBox="1">
            <a:spLocks noChangeArrowheads="1"/>
          </p:cNvSpPr>
          <p:nvPr/>
        </p:nvSpPr>
        <p:spPr bwMode="auto">
          <a:xfrm>
            <a:off x="243418" y="115888"/>
            <a:ext cx="6422784" cy="415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100" b="1">
                <a:solidFill>
                  <a:srgbClr val="003399"/>
                </a:solidFill>
              </a:rPr>
              <a:t>Содержание справки: отличия от зарубежного опыта</a:t>
            </a: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0" y="620713"/>
            <a:ext cx="10534651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306BAEA-E2AE-4C92-863D-406E972E79C1}" type="slidenum">
              <a:rPr lang="ru-RU"/>
              <a:pPr/>
              <a:t>6</a:t>
            </a:fld>
            <a:endParaRPr lang="ru-RU"/>
          </a:p>
        </p:txBody>
      </p:sp>
      <p:sp>
        <p:nvSpPr>
          <p:cNvPr id="27650" name="Rectangle 48"/>
          <p:cNvSpPr>
            <a:spLocks noChangeArrowheads="1"/>
          </p:cNvSpPr>
          <p:nvPr/>
        </p:nvSpPr>
        <p:spPr bwMode="auto">
          <a:xfrm>
            <a:off x="1117600" y="4784503"/>
            <a:ext cx="184731" cy="5386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br>
              <a:rPr lang="ru-RU" sz="1100"/>
            </a:br>
            <a:endParaRPr lang="ru-RU"/>
          </a:p>
        </p:txBody>
      </p:sp>
      <p:sp>
        <p:nvSpPr>
          <p:cNvPr id="27651" name="Text Box 3"/>
          <p:cNvSpPr txBox="1">
            <a:spLocks noChangeArrowheads="1"/>
          </p:cNvSpPr>
          <p:nvPr/>
        </p:nvSpPr>
        <p:spPr bwMode="auto">
          <a:xfrm>
            <a:off x="239185" y="188913"/>
            <a:ext cx="4215449" cy="415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ru-RU" sz="2100" b="1">
                <a:solidFill>
                  <a:srgbClr val="003399"/>
                </a:solidFill>
              </a:rPr>
              <a:t>Порядок представления сведений</a:t>
            </a:r>
          </a:p>
        </p:txBody>
      </p:sp>
      <p:graphicFrame>
        <p:nvGraphicFramePr>
          <p:cNvPr id="7" name="Схема 6"/>
          <p:cNvGraphicFramePr/>
          <p:nvPr/>
        </p:nvGraphicFramePr>
        <p:xfrm>
          <a:off x="248169" y="794969"/>
          <a:ext cx="11678096" cy="57353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4" name="Прямая соединительная линия 3"/>
          <p:cNvCxnSpPr/>
          <p:nvPr/>
        </p:nvCxnSpPr>
        <p:spPr>
          <a:xfrm>
            <a:off x="0" y="692150"/>
            <a:ext cx="10534651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1440E32-249C-441D-80DF-0F3DBFD8FB35}" type="slidenum">
              <a:rPr lang="ru-RU"/>
              <a:pPr/>
              <a:t>7</a:t>
            </a:fld>
            <a:endParaRPr lang="ru-RU"/>
          </a:p>
        </p:txBody>
      </p:sp>
      <p:sp>
        <p:nvSpPr>
          <p:cNvPr id="29698" name="Rectangle 48"/>
          <p:cNvSpPr>
            <a:spLocks noChangeArrowheads="1"/>
          </p:cNvSpPr>
          <p:nvPr/>
        </p:nvSpPr>
        <p:spPr bwMode="auto">
          <a:xfrm>
            <a:off x="1117600" y="4784503"/>
            <a:ext cx="184731" cy="5386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br>
              <a:rPr lang="ru-RU" sz="1100"/>
            </a:br>
            <a:endParaRPr lang="ru-RU"/>
          </a:p>
        </p:txBody>
      </p:sp>
      <p:sp>
        <p:nvSpPr>
          <p:cNvPr id="29699" name="Text Box 3"/>
          <p:cNvSpPr txBox="1">
            <a:spLocks noChangeArrowheads="1"/>
          </p:cNvSpPr>
          <p:nvPr/>
        </p:nvSpPr>
        <p:spPr bwMode="auto">
          <a:xfrm>
            <a:off x="239185" y="188913"/>
            <a:ext cx="4215449" cy="415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ru-RU" sz="2100" b="1">
                <a:solidFill>
                  <a:srgbClr val="003399"/>
                </a:solidFill>
              </a:rPr>
              <a:t>Порядок представления сведений</a:t>
            </a:r>
          </a:p>
        </p:txBody>
      </p:sp>
      <p:graphicFrame>
        <p:nvGraphicFramePr>
          <p:cNvPr id="7" name="Схема 6"/>
          <p:cNvGraphicFramePr/>
          <p:nvPr/>
        </p:nvGraphicFramePr>
        <p:xfrm>
          <a:off x="248094" y="794969"/>
          <a:ext cx="11578913" cy="57353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4" name="Прямая соединительная линия 3"/>
          <p:cNvCxnSpPr/>
          <p:nvPr/>
        </p:nvCxnSpPr>
        <p:spPr>
          <a:xfrm>
            <a:off x="0" y="692150"/>
            <a:ext cx="10534651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8B724DF-8575-49B3-BB33-5960C36108C1}" type="slidenum">
              <a:rPr lang="ru-RU"/>
              <a:pPr/>
              <a:t>8</a:t>
            </a:fld>
            <a:endParaRPr lang="ru-RU"/>
          </a:p>
        </p:txBody>
      </p:sp>
      <p:sp>
        <p:nvSpPr>
          <p:cNvPr id="31746" name="Rectangle 48"/>
          <p:cNvSpPr>
            <a:spLocks noChangeArrowheads="1"/>
          </p:cNvSpPr>
          <p:nvPr/>
        </p:nvSpPr>
        <p:spPr bwMode="auto">
          <a:xfrm>
            <a:off x="1117600" y="4784503"/>
            <a:ext cx="184731" cy="5386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br>
              <a:rPr lang="ru-RU" sz="1100"/>
            </a:br>
            <a:endParaRPr lang="ru-RU"/>
          </a:p>
        </p:txBody>
      </p:sp>
      <p:sp>
        <p:nvSpPr>
          <p:cNvPr id="31747" name="Text Box 3"/>
          <p:cNvSpPr txBox="1">
            <a:spLocks noChangeArrowheads="1"/>
          </p:cNvSpPr>
          <p:nvPr/>
        </p:nvSpPr>
        <p:spPr bwMode="auto">
          <a:xfrm>
            <a:off x="239185" y="209550"/>
            <a:ext cx="7681383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ru-RU" sz="2100" b="1">
                <a:solidFill>
                  <a:srgbClr val="003399"/>
                </a:solidFill>
              </a:rPr>
              <a:t>Сведения о расходах – отчетный период</a:t>
            </a:r>
          </a:p>
        </p:txBody>
      </p:sp>
      <p:sp>
        <p:nvSpPr>
          <p:cNvPr id="31748" name="TextBox 1"/>
          <p:cNvSpPr txBox="1">
            <a:spLocks noChangeArrowheads="1"/>
          </p:cNvSpPr>
          <p:nvPr/>
        </p:nvSpPr>
        <p:spPr bwMode="auto">
          <a:xfrm>
            <a:off x="239184" y="1125538"/>
            <a:ext cx="11233149" cy="289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 algn="just">
              <a:spcAft>
                <a:spcPts val="600"/>
              </a:spcAft>
              <a:buFont typeface="Wingdings" pitchFamily="2" charset="2"/>
              <a:buChar char="Ø"/>
            </a:pPr>
            <a:r>
              <a:rPr lang="ru-RU" dirty="0"/>
              <a:t>Работник сообщает о сделках, совершенных в течение календарного года, предшествовавшего году, в котором представляются сведения. </a:t>
            </a:r>
          </a:p>
          <a:p>
            <a:pPr marL="285750" indent="-285750" algn="just">
              <a:spcAft>
                <a:spcPts val="600"/>
              </a:spcAft>
              <a:buFont typeface="Wingdings" pitchFamily="2" charset="2"/>
              <a:buChar char="Ø"/>
            </a:pPr>
            <a:r>
              <a:rPr lang="ru-RU" dirty="0"/>
              <a:t>При этом сумма сделки сопоставляется с доходами, полученными в течение трех лет, предшествовавших году совершению сделки, а не году, в котором представляются сведения. </a:t>
            </a:r>
          </a:p>
          <a:p>
            <a:pPr marL="285750" indent="-285750" algn="just"/>
            <a:endParaRPr lang="ru-RU" dirty="0"/>
          </a:p>
          <a:p>
            <a:pPr marL="285750" indent="-285750" algn="just">
              <a:spcAft>
                <a:spcPts val="600"/>
              </a:spcAft>
            </a:pPr>
            <a:r>
              <a:rPr lang="ru-RU" b="1" u="sng" dirty="0"/>
              <a:t>Например</a:t>
            </a:r>
            <a:r>
              <a:rPr lang="ru-RU" dirty="0"/>
              <a:t>: </a:t>
            </a:r>
          </a:p>
          <a:p>
            <a:pPr marL="285750" indent="-285750" algn="just">
              <a:spcAft>
                <a:spcPts val="600"/>
              </a:spcAft>
            </a:pPr>
            <a:r>
              <a:rPr lang="ru-RU" i="1" dirty="0"/>
              <a:t>Работник представляет сведения о расходах в 20</a:t>
            </a:r>
            <a:r>
              <a:rPr lang="en-US" i="1" dirty="0"/>
              <a:t>20</a:t>
            </a:r>
            <a:r>
              <a:rPr lang="ru-RU" i="1" dirty="0"/>
              <a:t> году – он обязан сообщить о сделках, заключенных в 201</a:t>
            </a:r>
            <a:r>
              <a:rPr lang="en-US" i="1" dirty="0"/>
              <a:t>9</a:t>
            </a:r>
            <a:r>
              <a:rPr lang="ru-RU" i="1" dirty="0"/>
              <a:t> году – общий доход рассчитывается за 201</a:t>
            </a:r>
            <a:r>
              <a:rPr lang="en-US" i="1" dirty="0"/>
              <a:t>6</a:t>
            </a:r>
            <a:r>
              <a:rPr lang="ru-RU" i="1" dirty="0"/>
              <a:t>+201</a:t>
            </a:r>
            <a:r>
              <a:rPr lang="en-US" i="1" dirty="0"/>
              <a:t>7</a:t>
            </a:r>
            <a:r>
              <a:rPr lang="ru-RU" i="1" dirty="0"/>
              <a:t>+201</a:t>
            </a:r>
            <a:r>
              <a:rPr lang="en-US" i="1" dirty="0"/>
              <a:t>8</a:t>
            </a:r>
            <a:r>
              <a:rPr lang="ru-RU" i="1" dirty="0"/>
              <a:t> годы.</a:t>
            </a:r>
          </a:p>
          <a:p>
            <a:pPr marL="285750" indent="-285750" algn="just"/>
            <a:endParaRPr lang="ru-RU" dirty="0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0" y="765175"/>
            <a:ext cx="10534651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5FF6D1-27AA-4EAC-96ED-DC5CCF2A8E9B}" type="slidenum">
              <a:rPr lang="ru-RU"/>
              <a:pPr/>
              <a:t>9</a:t>
            </a:fld>
            <a:endParaRPr lang="ru-RU"/>
          </a:p>
        </p:txBody>
      </p:sp>
      <p:sp>
        <p:nvSpPr>
          <p:cNvPr id="21507" name="Rectangle 48"/>
          <p:cNvSpPr>
            <a:spLocks noChangeArrowheads="1"/>
          </p:cNvSpPr>
          <p:nvPr/>
        </p:nvSpPr>
        <p:spPr bwMode="auto">
          <a:xfrm>
            <a:off x="2362200" y="4433888"/>
            <a:ext cx="184731" cy="427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br>
              <a:rPr lang="ru-RU" sz="825">
                <a:cs typeface="+mn-cs"/>
              </a:rPr>
            </a:br>
            <a:endParaRPr lang="ru-RU" sz="1350">
              <a:cs typeface="+mn-cs"/>
            </a:endParaRPr>
          </a:p>
        </p:txBody>
      </p:sp>
      <p:sp>
        <p:nvSpPr>
          <p:cNvPr id="33795" name="Text Box 3"/>
          <p:cNvSpPr txBox="1">
            <a:spLocks noChangeArrowheads="1"/>
          </p:cNvSpPr>
          <p:nvPr/>
        </p:nvSpPr>
        <p:spPr bwMode="auto">
          <a:xfrm>
            <a:off x="334434" y="222250"/>
            <a:ext cx="1113790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ru-RU" sz="2100" b="1">
                <a:solidFill>
                  <a:srgbClr val="003399"/>
                </a:solidFill>
              </a:rPr>
              <a:t>Содержание Справки - принятые и планируемые изменения</a:t>
            </a:r>
          </a:p>
        </p:txBody>
      </p:sp>
      <p:sp>
        <p:nvSpPr>
          <p:cNvPr id="21509" name="Rectangle 6"/>
          <p:cNvSpPr>
            <a:spLocks noChangeArrowheads="1"/>
          </p:cNvSpPr>
          <p:nvPr/>
        </p:nvSpPr>
        <p:spPr bwMode="auto">
          <a:xfrm>
            <a:off x="1524000" y="67258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defRPr/>
            </a:pPr>
            <a:endParaRPr lang="ru-RU">
              <a:latin typeface="Arial" charset="0"/>
              <a:ea typeface="Arial" charset="0"/>
              <a:cs typeface="+mn-cs"/>
            </a:endParaRPr>
          </a:p>
        </p:txBody>
      </p:sp>
      <p:sp>
        <p:nvSpPr>
          <p:cNvPr id="33797" name="TextBox 6"/>
          <p:cNvSpPr txBox="1">
            <a:spLocks noChangeArrowheads="1"/>
          </p:cNvSpPr>
          <p:nvPr/>
        </p:nvSpPr>
        <p:spPr bwMode="auto">
          <a:xfrm>
            <a:off x="527051" y="1041401"/>
            <a:ext cx="11040533" cy="40010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 algn="just">
              <a:spcAft>
                <a:spcPts val="450"/>
              </a:spcAft>
              <a:buFont typeface="Wingdings" pitchFamily="2" charset="2"/>
              <a:buChar char="Ø"/>
            </a:pPr>
            <a:r>
              <a:rPr lang="ru-RU" sz="1600"/>
              <a:t>Утверждена единая форма Справки о доходах, расходах, об имуществе и обязательствах имущественного характера:</a:t>
            </a:r>
          </a:p>
          <a:p>
            <a:pPr marL="742950" lvl="1" indent="-285750" algn="just">
              <a:spcAft>
                <a:spcPts val="450"/>
              </a:spcAft>
              <a:buFont typeface="Arial" pitchFamily="34" charset="0"/>
              <a:buChar char="•"/>
            </a:pPr>
            <a:r>
              <a:rPr lang="ru-RU" sz="1200"/>
              <a:t>Упразднены отдельные формы Справки для кандидатов и членов семьи;</a:t>
            </a:r>
          </a:p>
          <a:p>
            <a:pPr marL="742950" lvl="1" indent="-285750" algn="just">
              <a:spcAft>
                <a:spcPts val="450"/>
              </a:spcAft>
              <a:buFont typeface="Arial" pitchFamily="34" charset="0"/>
              <a:buChar char="•"/>
            </a:pPr>
            <a:r>
              <a:rPr lang="ru-RU" sz="1200"/>
              <a:t>Упразднена Справка о расходах – сведения о расходах включены в качестве одного из разделов в единую Справку.</a:t>
            </a:r>
          </a:p>
          <a:p>
            <a:pPr marL="285750" indent="-285750" algn="just">
              <a:spcAft>
                <a:spcPts val="450"/>
              </a:spcAft>
              <a:buFont typeface="Wingdings" pitchFamily="2" charset="2"/>
              <a:buChar char="Ø"/>
            </a:pPr>
            <a:r>
              <a:rPr lang="ru-RU" sz="1600"/>
              <a:t>Изменен состав представляемых сведений:</a:t>
            </a:r>
          </a:p>
          <a:p>
            <a:pPr marL="742950" lvl="1" indent="-285750" algn="just">
              <a:spcAft>
                <a:spcPts val="450"/>
              </a:spcAft>
              <a:buFont typeface="Arial" pitchFamily="34" charset="0"/>
              <a:buChar char="•"/>
            </a:pPr>
            <a:r>
              <a:rPr lang="ru-RU" sz="1200"/>
              <a:t>На титульном листе вместо адреса места жительства указывается адрес места регистрации;</a:t>
            </a:r>
          </a:p>
          <a:p>
            <a:pPr marL="742950" lvl="1" indent="-285750" algn="just">
              <a:spcAft>
                <a:spcPts val="450"/>
              </a:spcAft>
              <a:buFont typeface="Arial" pitchFamily="34" charset="0"/>
              <a:buChar char="•"/>
            </a:pPr>
            <a:r>
              <a:rPr lang="ru-RU" sz="1200"/>
              <a:t>Доходы от педагогической и научной деятельности объединены в одну графу;</a:t>
            </a:r>
          </a:p>
          <a:p>
            <a:pPr marL="742950" lvl="1" indent="-285750" algn="just">
              <a:spcAft>
                <a:spcPts val="450"/>
              </a:spcAft>
              <a:buFont typeface="Arial" pitchFamily="34" charset="0"/>
              <a:buChar char="•"/>
            </a:pPr>
            <a:r>
              <a:rPr lang="ru-RU" sz="1200"/>
              <a:t>Для объектов недвижимости предусмотрено указание основания их приобретения и источника средств, за счет которых приобретено имущество;</a:t>
            </a:r>
          </a:p>
          <a:p>
            <a:pPr marL="742950" lvl="1" indent="-285750" algn="just">
              <a:spcAft>
                <a:spcPts val="450"/>
              </a:spcAft>
              <a:buFont typeface="Arial" pitchFamily="34" charset="0"/>
              <a:buChar char="•"/>
            </a:pPr>
            <a:r>
              <a:rPr lang="ru-RU" sz="1200"/>
              <a:t>Для транспортных средств предусмотрено указание модели и года изготовления транспортного средства;</a:t>
            </a:r>
          </a:p>
          <a:p>
            <a:pPr marL="742950" lvl="1" indent="-285750" algn="just">
              <a:spcAft>
                <a:spcPts val="450"/>
              </a:spcAft>
              <a:buFont typeface="Arial" pitchFamily="34" charset="0"/>
              <a:buChar char="•"/>
            </a:pPr>
            <a:r>
              <a:rPr lang="ru-RU" sz="1200"/>
              <a:t>Для сведений о счетах в банках 1) упразднено требование об указании номера счета, 2) предусмотрено указание общей суммы денежных поступлений на счет за отчетный период в случаях, если указанная сумма превышает общий доход лица и его супруга (супруги) за отчетный период и два предшествующих ему года;</a:t>
            </a:r>
          </a:p>
          <a:p>
            <a:pPr marL="742950" lvl="1" indent="-285750" algn="just">
              <a:spcAft>
                <a:spcPts val="450"/>
              </a:spcAft>
              <a:buFont typeface="Arial" pitchFamily="34" charset="0"/>
              <a:buChar char="•"/>
            </a:pPr>
            <a:r>
              <a:rPr lang="ru-RU" sz="1200"/>
              <a:t>Раздел «Прочие обязательства» заменен на «Срочные обязательства финансового характера»;</a:t>
            </a:r>
          </a:p>
          <a:p>
            <a:pPr marL="742950" lvl="1" indent="-285750" algn="just">
              <a:spcAft>
                <a:spcPts val="450"/>
              </a:spcAft>
              <a:buFont typeface="Arial" pitchFamily="34" charset="0"/>
              <a:buChar char="•"/>
            </a:pPr>
            <a:r>
              <a:rPr lang="ru-RU" sz="1200"/>
              <a:t>Предусмотрено указание не только суммы основного обязательства, но и размера обязательства по состоянию на отчетную дату;</a:t>
            </a:r>
          </a:p>
          <a:p>
            <a:pPr marL="742950" lvl="1" indent="-285750" algn="just">
              <a:spcAft>
                <a:spcPts val="450"/>
              </a:spcAft>
              <a:buFont typeface="Arial" pitchFamily="34" charset="0"/>
              <a:buChar char="•"/>
            </a:pPr>
            <a:r>
              <a:rPr lang="ru-RU" sz="1200"/>
              <a:t>Установлено, что в Справке указываются имеющиеся на отчетную дату срочные обязательства финансового характера на сумму, равную или превышающую 500 000 руб. (вместо ранее использовавшегося лимита, основанного на минимальном размере оплаты труда).</a:t>
            </a:r>
          </a:p>
          <a:p>
            <a:pPr marL="285750" indent="-285750" algn="just">
              <a:spcAft>
                <a:spcPts val="450"/>
              </a:spcAft>
              <a:buFont typeface="Wingdings" pitchFamily="2" charset="2"/>
              <a:buChar char="Ø"/>
            </a:pPr>
            <a:r>
              <a:rPr lang="ru-RU" sz="1600"/>
              <a:t>Сокращен срок представления уточненных сведений с трех месяцев до одного.</a:t>
            </a:r>
          </a:p>
        </p:txBody>
      </p:sp>
      <p:sp>
        <p:nvSpPr>
          <p:cNvPr id="21511" name="Rectangle 1"/>
          <p:cNvSpPr>
            <a:spLocks noChangeArrowheads="1"/>
          </p:cNvSpPr>
          <p:nvPr/>
        </p:nvSpPr>
        <p:spPr bwMode="auto">
          <a:xfrm>
            <a:off x="1524000" y="67258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defRPr/>
            </a:pPr>
            <a:endParaRPr lang="ru-RU">
              <a:latin typeface="Arial" charset="0"/>
              <a:ea typeface="Arial" charset="0"/>
              <a:cs typeface="+mn-cs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0" y="765175"/>
            <a:ext cx="10534651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392</TotalTime>
  <Words>3455</Words>
  <Application>Microsoft Office PowerPoint</Application>
  <PresentationFormat>Широкоэкранный</PresentationFormat>
  <Paragraphs>377</Paragraphs>
  <Slides>25</Slides>
  <Notes>24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31" baseType="lpstr">
      <vt:lpstr>Arial</vt:lpstr>
      <vt:lpstr>Calibri</vt:lpstr>
      <vt:lpstr>Calibri Light</vt:lpstr>
      <vt:lpstr>Century Gothic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POFIGISSIMO</dc:creator>
  <cp:lastModifiedBy>Сергей Бурдов</cp:lastModifiedBy>
  <cp:revision>71</cp:revision>
  <dcterms:created xsi:type="dcterms:W3CDTF">2017-01-18T12:07:50Z</dcterms:created>
  <dcterms:modified xsi:type="dcterms:W3CDTF">2022-02-15T07:20:49Z</dcterms:modified>
</cp:coreProperties>
</file>